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06" r:id="rId1"/>
  </p:sldMasterIdLst>
  <p:notesMasterIdLst>
    <p:notesMasterId r:id="rId34"/>
  </p:notesMasterIdLst>
  <p:handoutMasterIdLst>
    <p:handoutMasterId r:id="rId35"/>
  </p:handoutMasterIdLst>
  <p:sldIdLst>
    <p:sldId id="759" r:id="rId2"/>
    <p:sldId id="764" r:id="rId3"/>
    <p:sldId id="752" r:id="rId4"/>
    <p:sldId id="733" r:id="rId5"/>
    <p:sldId id="744" r:id="rId6"/>
    <p:sldId id="743" r:id="rId7"/>
    <p:sldId id="734" r:id="rId8"/>
    <p:sldId id="765" r:id="rId9"/>
    <p:sldId id="761" r:id="rId10"/>
    <p:sldId id="737" r:id="rId11"/>
    <p:sldId id="387" r:id="rId12"/>
    <p:sldId id="766" r:id="rId13"/>
    <p:sldId id="2134805413" r:id="rId14"/>
    <p:sldId id="2134805429" r:id="rId15"/>
    <p:sldId id="2134805430" r:id="rId16"/>
    <p:sldId id="756" r:id="rId17"/>
    <p:sldId id="762" r:id="rId18"/>
    <p:sldId id="2134805416" r:id="rId19"/>
    <p:sldId id="746" r:id="rId20"/>
    <p:sldId id="2134805431" r:id="rId21"/>
    <p:sldId id="370" r:id="rId22"/>
    <p:sldId id="2134805418" r:id="rId23"/>
    <p:sldId id="2134805421" r:id="rId24"/>
    <p:sldId id="2134805419" r:id="rId25"/>
    <p:sldId id="2134805432" r:id="rId26"/>
    <p:sldId id="2134805433" r:id="rId27"/>
    <p:sldId id="2134805434" r:id="rId28"/>
    <p:sldId id="2134805435" r:id="rId29"/>
    <p:sldId id="2134805436" r:id="rId30"/>
    <p:sldId id="2134805437" r:id="rId31"/>
    <p:sldId id="2134805438" r:id="rId32"/>
    <p:sldId id="2134805439" r:id="rId33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15B75"/>
    <a:srgbClr val="003BB0"/>
    <a:srgbClr val="1E921E"/>
    <a:srgbClr val="FABC59"/>
    <a:srgbClr val="BD5999"/>
    <a:srgbClr val="A156A8"/>
    <a:srgbClr val="4892C3"/>
    <a:srgbClr val="23B2C0"/>
    <a:srgbClr val="34A3C1"/>
    <a:srgbClr val="0FC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2802" autoAdjust="0"/>
  </p:normalViewPr>
  <p:slideViewPr>
    <p:cSldViewPr snapToGrid="0" showGuides="1">
      <p:cViewPr varScale="1">
        <p:scale>
          <a:sx n="83" d="100"/>
          <a:sy n="83" d="100"/>
        </p:scale>
        <p:origin x="84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88;&#1077;&#1089;&#1089;&#1082;&#1086;&#1085;%20&#1079;&#1072;%201%20&#1087;&#1086;&#1083;&#1091;&#1075;%202024\&#1055;&#1088;&#1077;&#1089;&#1089;&#1082;&#1086;&#1085;%20&#1079;&#1072;%201%20&#1087;&#1086;&#1083;&#1091;&#1075;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5;&#1088;&#1077;&#1089;&#1089;&#1082;&#1086;&#1085;%20&#1079;&#1072;%201%20&#1087;&#1086;&#1083;&#1091;&#1075;%202024\&#1055;&#1088;&#1077;&#1089;&#1089;&#1082;&#1086;&#1085;%20&#1079;&#1072;%201%20&#1087;&#1086;&#1083;&#1091;&#1075;%20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ky-KG" noProof="0" dirty="0"/>
              <a:t>Бала бакчалардын санынын өсүшү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3">
                  <a:lumMod val="7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Sheet1!$G$16</c:f>
              <c:strCache>
                <c:ptCount val="1"/>
                <c:pt idx="0">
                  <c:v>Число детских садов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Sheet1!$H$15:$J$15</c:f>
              <c:strCache>
                <c:ptCount val="3"/>
                <c:pt idx="0">
                  <c:v>2021-2022</c:v>
                </c:pt>
                <c:pt idx="1">
                  <c:v>2022-2023</c:v>
                </c:pt>
                <c:pt idx="2">
                  <c:v>2023-2024</c:v>
                </c:pt>
              </c:strCache>
            </c:strRef>
          </c:cat>
          <c:val>
            <c:numRef>
              <c:f>Sheet1!$H$16:$J$16</c:f>
              <c:numCache>
                <c:formatCode>#,##0</c:formatCode>
                <c:ptCount val="3"/>
                <c:pt idx="0">
                  <c:v>1712</c:v>
                </c:pt>
                <c:pt idx="1">
                  <c:v>1834</c:v>
                </c:pt>
                <c:pt idx="2">
                  <c:v>1912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07-4F5B-86B9-C76253221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287088"/>
        <c:axId val="59287480"/>
      </c:barChart>
      <c:catAx>
        <c:axId val="5928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9287480"/>
        <c:crosses val="autoZero"/>
        <c:auto val="1"/>
        <c:lblAlgn val="ctr"/>
        <c:lblOffset val="100"/>
        <c:noMultiLvlLbl val="0"/>
      </c:catAx>
      <c:valAx>
        <c:axId val="59287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5928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ky-KG" sz="2400" noProof="0" dirty="0">
                <a:solidFill>
                  <a:schemeClr val="accent3">
                    <a:lumMod val="50000"/>
                  </a:schemeClr>
                </a:solidFill>
              </a:rPr>
              <a:t>Мектептердин санынын өсүшү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Sheet1!$I$45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FF0000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Sheet1!$H$46</c:f>
              <c:strCache>
                <c:ptCount val="1"/>
                <c:pt idx="0">
                  <c:v>Число школ</c:v>
                </c:pt>
              </c:strCache>
            </c:strRef>
          </c:cat>
          <c:val>
            <c:numRef>
              <c:f>Sheet1!$I$46</c:f>
              <c:numCache>
                <c:formatCode>#,##0</c:formatCode>
                <c:ptCount val="1"/>
                <c:pt idx="0">
                  <c:v>2333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0E-4BC4-B2D8-B1A3C97E4E78}"/>
            </c:ext>
          </c:extLst>
        </c:ser>
        <c:ser>
          <c:idx val="1"/>
          <c:order val="1"/>
          <c:tx>
            <c:strRef>
              <c:f>Sheet1!$J$45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rgbClr val="FF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Sheet1!$H$46</c:f>
              <c:strCache>
                <c:ptCount val="1"/>
                <c:pt idx="0">
                  <c:v>Число школ</c:v>
                </c:pt>
              </c:strCache>
            </c:strRef>
          </c:cat>
          <c:val>
            <c:numRef>
              <c:f>Sheet1!$J$46</c:f>
              <c:numCache>
                <c:formatCode>#,##0</c:formatCode>
                <c:ptCount val="1"/>
                <c:pt idx="0">
                  <c:v>2350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0E-4BC4-B2D8-B1A3C97E4E78}"/>
            </c:ext>
          </c:extLst>
        </c:ser>
        <c:ser>
          <c:idx val="2"/>
          <c:order val="2"/>
          <c:tx>
            <c:strRef>
              <c:f>Sheet1!$K$45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rgbClr val="FF0000"/>
                      </a:solidFill>
                      <a:latin typeface="Segoe UI" panose="020B0502040204020203" pitchFamily="34" charset="0"/>
                      <a:ea typeface="+mn-ea"/>
                      <a:cs typeface="Segoe UI" panose="020B0502040204020203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rgbClr val="FF0000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Sheet1!$H$46</c:f>
              <c:strCache>
                <c:ptCount val="1"/>
                <c:pt idx="0">
                  <c:v>Число школ</c:v>
                </c:pt>
              </c:strCache>
            </c:strRef>
          </c:cat>
          <c:val>
            <c:numRef>
              <c:f>Sheet1!$K$46</c:f>
              <c:numCache>
                <c:formatCode>#,##0</c:formatCode>
                <c:ptCount val="1"/>
                <c:pt idx="0">
                  <c:v>2377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30E-4BC4-B2D8-B1A3C97E4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262856"/>
        <c:axId val="59262072"/>
      </c:barChart>
      <c:catAx>
        <c:axId val="59262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9262072"/>
        <c:crosses val="autoZero"/>
        <c:auto val="1"/>
        <c:lblAlgn val="ctr"/>
        <c:lblOffset val="100"/>
        <c:noMultiLvlLbl val="0"/>
      </c:catAx>
      <c:valAx>
        <c:axId val="5926207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9262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ky-KG" sz="1800" b="1" noProof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Эл аралык олимпиадаларга катышуу</a:t>
            </a:r>
            <a:endParaRPr lang="ky-KG" sz="1800" b="1" noProof="0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c:rich>
      </c:tx>
      <c:layout>
        <c:manualLayout>
          <c:xMode val="edge"/>
          <c:yMode val="edge"/>
          <c:x val="0.17625487223726108"/>
          <c:y val="7.04964065473537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'[Пресскон за 1 полуг 2024 (1).xlsx]Sheet1'!$I$138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'[Пресскон за 1 полуг 2024 (1).xlsx]Sheet1'!$H$139:$H$141</c:f>
              <c:strCache>
                <c:ptCount val="3"/>
                <c:pt idx="0">
                  <c:v>Алтын</c:v>
                </c:pt>
                <c:pt idx="1">
                  <c:v>Күмүш</c:v>
                </c:pt>
                <c:pt idx="2">
                  <c:v>Коло</c:v>
                </c:pt>
              </c:strCache>
            </c:strRef>
          </c:cat>
          <c:val>
            <c:numRef>
              <c:f>'[Пресскон за 1 полуг 2024 (1).xlsx]Sheet1'!$I$139:$I$141</c:f>
              <c:numCache>
                <c:formatCode>General</c:formatCode>
                <c:ptCount val="3"/>
                <c:pt idx="0">
                  <c:v>4</c:v>
                </c:pt>
                <c:pt idx="1">
                  <c:v>8</c:v>
                </c:pt>
                <c:pt idx="2">
                  <c:v>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09-4316-9245-8F0010D2E178}"/>
            </c:ext>
          </c:extLst>
        </c:ser>
        <c:ser>
          <c:idx val="1"/>
          <c:order val="1"/>
          <c:tx>
            <c:strRef>
              <c:f>'[Пресскон за 1 полуг 2024 (1).xlsx]Sheet1'!$J$138</c:f>
              <c:strCache>
                <c:ptCount val="1"/>
                <c:pt idx="0">
                  <c:v> 2024-ж. 1-жарым жыл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'[Пресскон за 1 полуг 2024 (1).xlsx]Sheet1'!$H$139:$H$141</c:f>
              <c:strCache>
                <c:ptCount val="3"/>
                <c:pt idx="0">
                  <c:v>Алтын</c:v>
                </c:pt>
                <c:pt idx="1">
                  <c:v>Күмүш</c:v>
                </c:pt>
                <c:pt idx="2">
                  <c:v>Коло</c:v>
                </c:pt>
              </c:strCache>
            </c:strRef>
          </c:cat>
          <c:val>
            <c:numRef>
              <c:f>'[Пресскон за 1 полуг 2024 (1).xlsx]Sheet1'!$J$139:$J$141</c:f>
              <c:numCache>
                <c:formatCode>General</c:formatCode>
                <c:ptCount val="3"/>
                <c:pt idx="0">
                  <c:v>9</c:v>
                </c:pt>
                <c:pt idx="1">
                  <c:v>38</c:v>
                </c:pt>
                <c:pt idx="2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09-4316-9245-8F0010D2E1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39088"/>
        <c:axId val="59537128"/>
      </c:barChart>
      <c:catAx>
        <c:axId val="5953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537128"/>
        <c:crosses val="autoZero"/>
        <c:auto val="1"/>
        <c:lblAlgn val="ctr"/>
        <c:lblOffset val="100"/>
        <c:noMultiLvlLbl val="0"/>
      </c:catAx>
      <c:valAx>
        <c:axId val="5953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53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051488045349492"/>
          <c:y val="0.94519375120153615"/>
          <c:w val="0.45897023909301016"/>
          <c:h val="5.4806248798463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12656090486871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'[Пресскон за 1 полуг 2024.xlsx]Sheet1'!$H$169</c:f>
              <c:strCache>
                <c:ptCount val="1"/>
                <c:pt idx="0">
                  <c:v>Мамлекеттик тилди билүү боюнча сынак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E05-4A3E-B7F3-7BEA3F04E3C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E05-4A3E-B7F3-7BEA3F04E3C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E05-4A3E-B7F3-7BEA3F04E3C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E05-4A3E-B7F3-7BEA3F04E3CE}"/>
              </c:ext>
            </c:extLst>
          </c:dPt>
          <c:dLbls>
            <c:dLbl>
              <c:idx val="0"/>
              <c:layout>
                <c:manualLayout>
                  <c:x val="1.1087125982824322E-2"/>
                  <c:y val="1.24888201117340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E05-4A3E-B7F3-7BEA3F04E3C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6589546637500639E-2"/>
                  <c:y val="-6.3728852935985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E05-4A3E-B7F3-7BEA3F04E3C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3849170080151064E-2"/>
                  <c:y val="1.9800242692067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E05-4A3E-B7F3-7BEA3F04E3C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9801607316572516E-3"/>
                  <c:y val="-1.6256579557430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E05-4A3E-B7F3-7BEA3F04E3C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2060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'[Пресскон за 1 полуг 2024.xlsx]Sheet1'!$I$168:$L$168</c:f>
              <c:strCache>
                <c:ptCount val="4"/>
                <c:pt idx="0">
                  <c:v>Жогорку деңгээл</c:v>
                </c:pt>
                <c:pt idx="1">
                  <c:v>Ортодон жогору</c:v>
                </c:pt>
                <c:pt idx="2">
                  <c:v>Орто деңгээл</c:v>
                </c:pt>
                <c:pt idx="3">
                  <c:v>Ортодон төмөн</c:v>
                </c:pt>
              </c:strCache>
            </c:strRef>
          </c:cat>
          <c:val>
            <c:numRef>
              <c:f>'[Пресскон за 1 полуг 2024.xlsx]Sheet1'!$I$169:$L$169</c:f>
              <c:numCache>
                <c:formatCode>0.00%</c:formatCode>
                <c:ptCount val="4"/>
                <c:pt idx="0">
                  <c:v>0.29299999999999998</c:v>
                </c:pt>
                <c:pt idx="1">
                  <c:v>0.48199999999999998</c:v>
                </c:pt>
                <c:pt idx="2">
                  <c:v>0.20100000000000001</c:v>
                </c:pt>
                <c:pt idx="3">
                  <c:v>2.1999999999999999E-2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E05-4A3E-B7F3-7BEA3F04E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20205110369004"/>
          <c:y val="0.8157587583084136"/>
          <c:w val="0.75429649634901075"/>
          <c:h val="0.166944578494845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ru-RU" sz="2400"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Кесиптик билим берүү системасы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Sheet1!$I$75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Sheet1!$H$76:$H$78</c:f>
              <c:strCache>
                <c:ptCount val="3"/>
                <c:pt idx="0">
                  <c:v>Кесиптик лицейлер </c:v>
                </c:pt>
                <c:pt idx="1">
                  <c:v>Колледждер</c:v>
                </c:pt>
                <c:pt idx="2">
                  <c:v>ЖОЖдор</c:v>
                </c:pt>
              </c:strCache>
            </c:strRef>
          </c:cat>
          <c:val>
            <c:numRef>
              <c:f>Sheet1!$I$76:$I$78</c:f>
              <c:numCache>
                <c:formatCode>#,##0</c:formatCode>
                <c:ptCount val="3"/>
                <c:pt idx="0">
                  <c:v>99</c:v>
                </c:pt>
                <c:pt idx="1">
                  <c:v>141</c:v>
                </c:pt>
                <c:pt idx="2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AB-4A10-AC89-63B70A4A71C6}"/>
            </c:ext>
          </c:extLst>
        </c:ser>
        <c:ser>
          <c:idx val="1"/>
          <c:order val="1"/>
          <c:tx>
            <c:strRef>
              <c:f>Sheet1!$J$75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31B4E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Sheet1!$H$76:$H$78</c:f>
              <c:strCache>
                <c:ptCount val="3"/>
                <c:pt idx="0">
                  <c:v>Кесиптик лицейлер </c:v>
                </c:pt>
                <c:pt idx="1">
                  <c:v>Колледждер</c:v>
                </c:pt>
                <c:pt idx="2">
                  <c:v>ЖОЖдор</c:v>
                </c:pt>
              </c:strCache>
            </c:strRef>
          </c:cat>
          <c:val>
            <c:numRef>
              <c:f>Sheet1!$J$76:$J$78</c:f>
              <c:numCache>
                <c:formatCode>General</c:formatCode>
                <c:ptCount val="3"/>
                <c:pt idx="0">
                  <c:v>100</c:v>
                </c:pt>
                <c:pt idx="1">
                  <c:v>142</c:v>
                </c:pt>
                <c:pt idx="2">
                  <c:v>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AB-4A10-AC89-63B70A4A71C6}"/>
            </c:ext>
          </c:extLst>
        </c:ser>
        <c:ser>
          <c:idx val="2"/>
          <c:order val="2"/>
          <c:tx>
            <c:strRef>
              <c:f>Sheet1!$K$75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Sheet1!$H$76:$H$78</c:f>
              <c:strCache>
                <c:ptCount val="3"/>
                <c:pt idx="0">
                  <c:v>Кесиптик лицейлер </c:v>
                </c:pt>
                <c:pt idx="1">
                  <c:v>Колледждер</c:v>
                </c:pt>
                <c:pt idx="2">
                  <c:v>ЖОЖдор</c:v>
                </c:pt>
              </c:strCache>
            </c:strRef>
          </c:cat>
          <c:val>
            <c:numRef>
              <c:f>Sheet1!$K$76:$K$78</c:f>
              <c:numCache>
                <c:formatCode>#,##0</c:formatCode>
                <c:ptCount val="3"/>
                <c:pt idx="0">
                  <c:v>100</c:v>
                </c:pt>
                <c:pt idx="1">
                  <c:v>135</c:v>
                </c:pt>
                <c:pt idx="2">
                  <c:v>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AB-4A10-AC89-63B70A4A7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9531464"/>
        <c:axId val="58911096"/>
      </c:barChart>
      <c:catAx>
        <c:axId val="59531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ru-RU"/>
          </a:p>
        </c:txPr>
        <c:crossAx val="58911096"/>
        <c:crosses val="autoZero"/>
        <c:auto val="1"/>
        <c:lblAlgn val="ctr"/>
        <c:lblOffset val="100"/>
        <c:noMultiLvlLbl val="0"/>
      </c:catAx>
      <c:valAx>
        <c:axId val="5891109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9531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sz="12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algn="r"/>
            <a:endParaRPr lang="en-US" sz="1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/>
            <a:endParaRPr sz="12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en-US" sz="1200"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75848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sz="120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algn="r"/>
            <a:endParaRPr lang="en-US" sz="120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/>
            <a:endParaRPr sz="12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/>
            <a:fld id="{9A0DB2DC-4C9A-4742-B13C-FB6460FD3503}" type="slidenum">
              <a:rPr lang="en-US" sz="1200"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584291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7475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6308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4403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68517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6246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19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17748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7270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54714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61571" y="5022529"/>
            <a:ext cx="5292563" cy="47581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y-KG" dirty="0"/>
              <a:t>Проект</a:t>
            </a: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4313" y="793750"/>
            <a:ext cx="7045326" cy="3963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066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3584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6210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5837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4956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56323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10815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37891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64438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159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44035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4594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gb83a9a5fcc_0_1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0" name="Google Shape;3090;gb83a9a5fcc_0_1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072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endParaRPr/>
          </a:p>
        </p:txBody>
      </p:sp>
      <p:sp>
        <p:nvSpPr>
          <p:cNvPr id="82947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sz="1200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2902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3454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5588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869017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55580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2759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2008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11774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45387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347898"/>
      </p:ext>
    </p:extLst>
  </p:cSld>
  <p:clrMapOvr>
    <a:masterClrMapping/>
  </p:clrMapOvr>
  <p:transition spd="slow" advTm="2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30168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269167" y="2215633"/>
            <a:ext cx="2207583" cy="2207583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014368" y="-1276351"/>
            <a:ext cx="9063832" cy="9193212"/>
          </a:xfrm>
          <a:custGeom>
            <a:avLst/>
            <a:gdLst>
              <a:gd name="connsiteX0" fmla="*/ 4531916 w 9063832"/>
              <a:gd name="connsiteY0" fmla="*/ 0 h 9193212"/>
              <a:gd name="connsiteX1" fmla="*/ 9063832 w 9063832"/>
              <a:gd name="connsiteY1" fmla="*/ 4596606 h 9193212"/>
              <a:gd name="connsiteX2" fmla="*/ 4531916 w 9063832"/>
              <a:gd name="connsiteY2" fmla="*/ 9193212 h 9193212"/>
              <a:gd name="connsiteX3" fmla="*/ 0 w 9063832"/>
              <a:gd name="connsiteY3" fmla="*/ 4596606 h 9193212"/>
              <a:gd name="connsiteX4" fmla="*/ 4531916 w 9063832"/>
              <a:gd name="connsiteY4" fmla="*/ 0 h 91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3832" h="9193212">
                <a:moveTo>
                  <a:pt x="4531916" y="0"/>
                </a:moveTo>
                <a:cubicBezTo>
                  <a:pt x="7034824" y="0"/>
                  <a:pt x="9063832" y="2057971"/>
                  <a:pt x="9063832" y="4596606"/>
                </a:cubicBezTo>
                <a:cubicBezTo>
                  <a:pt x="9063832" y="7135241"/>
                  <a:pt x="7034824" y="9193212"/>
                  <a:pt x="4531916" y="9193212"/>
                </a:cubicBezTo>
                <a:cubicBezTo>
                  <a:pt x="2029008" y="9193212"/>
                  <a:pt x="0" y="7135241"/>
                  <a:pt x="0" y="4596606"/>
                </a:cubicBezTo>
                <a:cubicBezTo>
                  <a:pt x="0" y="2057971"/>
                  <a:pt x="2029008" y="0"/>
                  <a:pt x="4531916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3440114" y="-1276351"/>
            <a:ext cx="9063832" cy="9193212"/>
          </a:xfrm>
          <a:custGeom>
            <a:avLst/>
            <a:gdLst>
              <a:gd name="connsiteX0" fmla="*/ 4531916 w 9063832"/>
              <a:gd name="connsiteY0" fmla="*/ 0 h 9193212"/>
              <a:gd name="connsiteX1" fmla="*/ 9063832 w 9063832"/>
              <a:gd name="connsiteY1" fmla="*/ 4596606 h 9193212"/>
              <a:gd name="connsiteX2" fmla="*/ 4531916 w 9063832"/>
              <a:gd name="connsiteY2" fmla="*/ 9193212 h 9193212"/>
              <a:gd name="connsiteX3" fmla="*/ 0 w 9063832"/>
              <a:gd name="connsiteY3" fmla="*/ 4596606 h 9193212"/>
              <a:gd name="connsiteX4" fmla="*/ 4531916 w 9063832"/>
              <a:gd name="connsiteY4" fmla="*/ 0 h 91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3832" h="9193212">
                <a:moveTo>
                  <a:pt x="4531916" y="0"/>
                </a:moveTo>
                <a:cubicBezTo>
                  <a:pt x="7034824" y="0"/>
                  <a:pt x="9063832" y="2057971"/>
                  <a:pt x="9063832" y="4596606"/>
                </a:cubicBezTo>
                <a:cubicBezTo>
                  <a:pt x="9063832" y="7135241"/>
                  <a:pt x="7034824" y="9193212"/>
                  <a:pt x="4531916" y="9193212"/>
                </a:cubicBezTo>
                <a:cubicBezTo>
                  <a:pt x="2029008" y="9193212"/>
                  <a:pt x="0" y="7135241"/>
                  <a:pt x="0" y="4596606"/>
                </a:cubicBezTo>
                <a:cubicBezTo>
                  <a:pt x="0" y="2057971"/>
                  <a:pt x="2029008" y="0"/>
                  <a:pt x="4531916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2000" cy="4836957"/>
          </a:xfrm>
          <a:custGeom>
            <a:avLst/>
            <a:gdLst>
              <a:gd name="connsiteX0" fmla="*/ 0 w 12192000"/>
              <a:gd name="connsiteY0" fmla="*/ 0 h 4836957"/>
              <a:gd name="connsiteX1" fmla="*/ 12192000 w 12192000"/>
              <a:gd name="connsiteY1" fmla="*/ 0 h 4836957"/>
              <a:gd name="connsiteX2" fmla="*/ 12192000 w 12192000"/>
              <a:gd name="connsiteY2" fmla="*/ 4836957 h 4836957"/>
              <a:gd name="connsiteX3" fmla="*/ 0 w 12192000"/>
              <a:gd name="connsiteY3" fmla="*/ 4836957 h 483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836957">
                <a:moveTo>
                  <a:pt x="0" y="0"/>
                </a:moveTo>
                <a:lnTo>
                  <a:pt x="12192000" y="0"/>
                </a:lnTo>
                <a:lnTo>
                  <a:pt x="12192000" y="4836957"/>
                </a:lnTo>
                <a:lnTo>
                  <a:pt x="0" y="4836957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7938" y="-48139"/>
            <a:ext cx="12271376" cy="4230037"/>
          </a:xfrm>
          <a:custGeom>
            <a:avLst/>
            <a:gdLst>
              <a:gd name="connsiteX0" fmla="*/ 0 w 12271376"/>
              <a:gd name="connsiteY0" fmla="*/ 0 h 4230037"/>
              <a:gd name="connsiteX1" fmla="*/ 12271376 w 12271376"/>
              <a:gd name="connsiteY1" fmla="*/ 0 h 4230037"/>
              <a:gd name="connsiteX2" fmla="*/ 12271376 w 12271376"/>
              <a:gd name="connsiteY2" fmla="*/ 767370 h 4230037"/>
              <a:gd name="connsiteX3" fmla="*/ 6135688 w 12271376"/>
              <a:gd name="connsiteY3" fmla="*/ 2148635 h 4230037"/>
              <a:gd name="connsiteX4" fmla="*/ 0 w 12271376"/>
              <a:gd name="connsiteY4" fmla="*/ 3529900 h 4230037"/>
              <a:gd name="connsiteX5" fmla="*/ 0 w 12271376"/>
              <a:gd name="connsiteY5" fmla="*/ 0 h 42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71376" h="4230037">
                <a:moveTo>
                  <a:pt x="0" y="0"/>
                </a:moveTo>
                <a:cubicBezTo>
                  <a:pt x="4138023" y="0"/>
                  <a:pt x="8133354" y="0"/>
                  <a:pt x="12271376" y="0"/>
                </a:cubicBezTo>
                <a:cubicBezTo>
                  <a:pt x="12271376" y="306948"/>
                  <a:pt x="12271376" y="460422"/>
                  <a:pt x="12271376" y="767370"/>
                </a:cubicBezTo>
                <a:cubicBezTo>
                  <a:pt x="10131020" y="-153474"/>
                  <a:pt x="8133354" y="460422"/>
                  <a:pt x="6135688" y="2148635"/>
                </a:cubicBezTo>
                <a:cubicBezTo>
                  <a:pt x="4138023" y="3836848"/>
                  <a:pt x="2140356" y="5064639"/>
                  <a:pt x="0" y="3529900"/>
                </a:cubicBezTo>
                <a:cubicBezTo>
                  <a:pt x="0" y="2302109"/>
                  <a:pt x="0" y="1074317"/>
                  <a:pt x="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174" y="3265703"/>
            <a:ext cx="12236450" cy="3647860"/>
          </a:xfrm>
          <a:custGeom>
            <a:avLst/>
            <a:gdLst>
              <a:gd name="connsiteX0" fmla="*/ 8569421 w 12236450"/>
              <a:gd name="connsiteY0" fmla="*/ 416 h 3647860"/>
              <a:gd name="connsiteX1" fmla="*/ 12236450 w 12236450"/>
              <a:gd name="connsiteY1" fmla="*/ 2163746 h 3647860"/>
              <a:gd name="connsiteX2" fmla="*/ 12236450 w 12236450"/>
              <a:gd name="connsiteY2" fmla="*/ 3647860 h 3647860"/>
              <a:gd name="connsiteX3" fmla="*/ 0 w 12236450"/>
              <a:gd name="connsiteY3" fmla="*/ 3647860 h 3647860"/>
              <a:gd name="connsiteX4" fmla="*/ 0 w 12236450"/>
              <a:gd name="connsiteY4" fmla="*/ 3400508 h 3647860"/>
              <a:gd name="connsiteX5" fmla="*/ 6118225 w 12236450"/>
              <a:gd name="connsiteY5" fmla="*/ 432279 h 3647860"/>
              <a:gd name="connsiteX6" fmla="*/ 8569421 w 12236450"/>
              <a:gd name="connsiteY6" fmla="*/ 416 h 3647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36450" h="3647860">
                <a:moveTo>
                  <a:pt x="8569421" y="416"/>
                </a:moveTo>
                <a:cubicBezTo>
                  <a:pt x="10132616" y="-17496"/>
                  <a:pt x="11582832" y="540496"/>
                  <a:pt x="12236450" y="2163746"/>
                </a:cubicBezTo>
                <a:cubicBezTo>
                  <a:pt x="12236450" y="2658451"/>
                  <a:pt x="12236450" y="3153155"/>
                  <a:pt x="12236450" y="3647860"/>
                </a:cubicBezTo>
                <a:cubicBezTo>
                  <a:pt x="8110205" y="3647860"/>
                  <a:pt x="4126245" y="3647860"/>
                  <a:pt x="0" y="3647860"/>
                </a:cubicBezTo>
                <a:cubicBezTo>
                  <a:pt x="0" y="3647860"/>
                  <a:pt x="0" y="3400508"/>
                  <a:pt x="0" y="3400508"/>
                </a:cubicBezTo>
                <a:cubicBezTo>
                  <a:pt x="1849696" y="2658451"/>
                  <a:pt x="3699392" y="926984"/>
                  <a:pt x="6118225" y="432279"/>
                </a:cubicBezTo>
                <a:cubicBezTo>
                  <a:pt x="6900789" y="177197"/>
                  <a:pt x="7750604" y="9799"/>
                  <a:pt x="8569421" y="416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Member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567588" y="1904421"/>
            <a:ext cx="2207583" cy="2207583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503459" y="1904421"/>
            <a:ext cx="2207583" cy="2207583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368200" y="1891599"/>
            <a:ext cx="2207583" cy="2207583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1717" y="1904421"/>
            <a:ext cx="2207583" cy="2207583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11812" y="1558734"/>
            <a:ext cx="3755348" cy="3755348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detai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493113" y="1558734"/>
            <a:ext cx="3755348" cy="3755348"/>
          </a:xfrm>
          <a:custGeom>
            <a:avLst/>
            <a:gdLst>
              <a:gd name="connsiteX0" fmla="*/ 2267478 w 4534956"/>
              <a:gd name="connsiteY0" fmla="*/ 0 h 4537322"/>
              <a:gd name="connsiteX1" fmla="*/ 4534956 w 4534956"/>
              <a:gd name="connsiteY1" fmla="*/ 2268661 h 4537322"/>
              <a:gd name="connsiteX2" fmla="*/ 2267478 w 4534956"/>
              <a:gd name="connsiteY2" fmla="*/ 4537322 h 4537322"/>
              <a:gd name="connsiteX3" fmla="*/ 0 w 4534956"/>
              <a:gd name="connsiteY3" fmla="*/ 2268661 h 4537322"/>
              <a:gd name="connsiteX4" fmla="*/ 2267478 w 4534956"/>
              <a:gd name="connsiteY4" fmla="*/ 0 h 4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4956" h="4537322">
                <a:moveTo>
                  <a:pt x="2267478" y="0"/>
                </a:moveTo>
                <a:cubicBezTo>
                  <a:pt x="3519772" y="0"/>
                  <a:pt x="4534956" y="1015714"/>
                  <a:pt x="4534956" y="2268661"/>
                </a:cubicBezTo>
                <a:cubicBezTo>
                  <a:pt x="4534956" y="3521608"/>
                  <a:pt x="3519772" y="4537322"/>
                  <a:pt x="2267478" y="4537322"/>
                </a:cubicBezTo>
                <a:cubicBezTo>
                  <a:pt x="1015184" y="4537322"/>
                  <a:pt x="0" y="3521608"/>
                  <a:pt x="0" y="2268661"/>
                </a:cubicBezTo>
                <a:cubicBezTo>
                  <a:pt x="0" y="1015714"/>
                  <a:pt x="1015184" y="0"/>
                  <a:pt x="2267478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35" hasCustomPrompt="1"/>
          </p:nvPr>
        </p:nvSpPr>
        <p:spPr>
          <a:xfrm>
            <a:off x="762145" y="1969443"/>
            <a:ext cx="4288745" cy="4126558"/>
          </a:xfrm>
          <a:custGeom>
            <a:avLst/>
            <a:gdLst>
              <a:gd name="connsiteX0" fmla="*/ 0 w 4288745"/>
              <a:gd name="connsiteY0" fmla="*/ 0 h 4126558"/>
              <a:gd name="connsiteX1" fmla="*/ 4288745 w 4288745"/>
              <a:gd name="connsiteY1" fmla="*/ 0 h 4126558"/>
              <a:gd name="connsiteX2" fmla="*/ 4288745 w 4288745"/>
              <a:gd name="connsiteY2" fmla="*/ 4126558 h 4126558"/>
              <a:gd name="connsiteX3" fmla="*/ 0 w 4288745"/>
              <a:gd name="connsiteY3" fmla="*/ 4126558 h 412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8745" h="4126558">
                <a:moveTo>
                  <a:pt x="0" y="0"/>
                </a:moveTo>
                <a:lnTo>
                  <a:pt x="4288745" y="0"/>
                </a:lnTo>
                <a:lnTo>
                  <a:pt x="4288745" y="4126558"/>
                </a:lnTo>
                <a:lnTo>
                  <a:pt x="0" y="4126558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36" hasCustomPrompt="1"/>
          </p:nvPr>
        </p:nvSpPr>
        <p:spPr>
          <a:xfrm>
            <a:off x="5185116" y="1969442"/>
            <a:ext cx="1996146" cy="2000842"/>
          </a:xfrm>
          <a:custGeom>
            <a:avLst/>
            <a:gdLst>
              <a:gd name="connsiteX0" fmla="*/ 0 w 1996146"/>
              <a:gd name="connsiteY0" fmla="*/ 0 h 2000842"/>
              <a:gd name="connsiteX1" fmla="*/ 1996146 w 1996146"/>
              <a:gd name="connsiteY1" fmla="*/ 0 h 2000842"/>
              <a:gd name="connsiteX2" fmla="*/ 1996146 w 1996146"/>
              <a:gd name="connsiteY2" fmla="*/ 2000842 h 2000842"/>
              <a:gd name="connsiteX3" fmla="*/ 0 w 1996146"/>
              <a:gd name="connsiteY3" fmla="*/ 2000842 h 20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146" h="2000842">
                <a:moveTo>
                  <a:pt x="0" y="0"/>
                </a:moveTo>
                <a:lnTo>
                  <a:pt x="1996146" y="0"/>
                </a:lnTo>
                <a:lnTo>
                  <a:pt x="1996146" y="2000842"/>
                </a:lnTo>
                <a:lnTo>
                  <a:pt x="0" y="200084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37" hasCustomPrompt="1"/>
          </p:nvPr>
        </p:nvSpPr>
        <p:spPr>
          <a:xfrm>
            <a:off x="5178407" y="4095158"/>
            <a:ext cx="1996146" cy="2000842"/>
          </a:xfrm>
          <a:custGeom>
            <a:avLst/>
            <a:gdLst>
              <a:gd name="connsiteX0" fmla="*/ 0 w 1996146"/>
              <a:gd name="connsiteY0" fmla="*/ 0 h 2000842"/>
              <a:gd name="connsiteX1" fmla="*/ 1996146 w 1996146"/>
              <a:gd name="connsiteY1" fmla="*/ 0 h 2000842"/>
              <a:gd name="connsiteX2" fmla="*/ 1996146 w 1996146"/>
              <a:gd name="connsiteY2" fmla="*/ 2000842 h 2000842"/>
              <a:gd name="connsiteX3" fmla="*/ 0 w 1996146"/>
              <a:gd name="connsiteY3" fmla="*/ 2000842 h 20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146" h="2000842">
                <a:moveTo>
                  <a:pt x="0" y="0"/>
                </a:moveTo>
                <a:lnTo>
                  <a:pt x="1996146" y="0"/>
                </a:lnTo>
                <a:lnTo>
                  <a:pt x="1996146" y="2000842"/>
                </a:lnTo>
                <a:lnTo>
                  <a:pt x="0" y="200084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38" hasCustomPrompt="1"/>
          </p:nvPr>
        </p:nvSpPr>
        <p:spPr>
          <a:xfrm>
            <a:off x="7315177" y="1969442"/>
            <a:ext cx="1996146" cy="2000842"/>
          </a:xfrm>
          <a:custGeom>
            <a:avLst/>
            <a:gdLst>
              <a:gd name="connsiteX0" fmla="*/ 0 w 1996146"/>
              <a:gd name="connsiteY0" fmla="*/ 0 h 2000842"/>
              <a:gd name="connsiteX1" fmla="*/ 1996146 w 1996146"/>
              <a:gd name="connsiteY1" fmla="*/ 0 h 2000842"/>
              <a:gd name="connsiteX2" fmla="*/ 1996146 w 1996146"/>
              <a:gd name="connsiteY2" fmla="*/ 2000842 h 2000842"/>
              <a:gd name="connsiteX3" fmla="*/ 0 w 1996146"/>
              <a:gd name="connsiteY3" fmla="*/ 2000842 h 20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146" h="2000842">
                <a:moveTo>
                  <a:pt x="0" y="0"/>
                </a:moveTo>
                <a:lnTo>
                  <a:pt x="1996146" y="0"/>
                </a:lnTo>
                <a:lnTo>
                  <a:pt x="1996146" y="2000842"/>
                </a:lnTo>
                <a:lnTo>
                  <a:pt x="0" y="200084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39" hasCustomPrompt="1"/>
          </p:nvPr>
        </p:nvSpPr>
        <p:spPr>
          <a:xfrm>
            <a:off x="7308468" y="4095158"/>
            <a:ext cx="1996146" cy="2000842"/>
          </a:xfrm>
          <a:custGeom>
            <a:avLst/>
            <a:gdLst>
              <a:gd name="connsiteX0" fmla="*/ 0 w 1996146"/>
              <a:gd name="connsiteY0" fmla="*/ 0 h 2000842"/>
              <a:gd name="connsiteX1" fmla="*/ 1996146 w 1996146"/>
              <a:gd name="connsiteY1" fmla="*/ 0 h 2000842"/>
              <a:gd name="connsiteX2" fmla="*/ 1996146 w 1996146"/>
              <a:gd name="connsiteY2" fmla="*/ 2000842 h 2000842"/>
              <a:gd name="connsiteX3" fmla="*/ 0 w 1996146"/>
              <a:gd name="connsiteY3" fmla="*/ 2000842 h 20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146" h="2000842">
                <a:moveTo>
                  <a:pt x="0" y="0"/>
                </a:moveTo>
                <a:lnTo>
                  <a:pt x="1996146" y="0"/>
                </a:lnTo>
                <a:lnTo>
                  <a:pt x="1996146" y="2000842"/>
                </a:lnTo>
                <a:lnTo>
                  <a:pt x="0" y="200084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40" hasCustomPrompt="1"/>
          </p:nvPr>
        </p:nvSpPr>
        <p:spPr>
          <a:xfrm>
            <a:off x="9435974" y="4095158"/>
            <a:ext cx="1996146" cy="2000842"/>
          </a:xfrm>
          <a:custGeom>
            <a:avLst/>
            <a:gdLst>
              <a:gd name="connsiteX0" fmla="*/ 0 w 1996146"/>
              <a:gd name="connsiteY0" fmla="*/ 0 h 2000842"/>
              <a:gd name="connsiteX1" fmla="*/ 1996146 w 1996146"/>
              <a:gd name="connsiteY1" fmla="*/ 0 h 2000842"/>
              <a:gd name="connsiteX2" fmla="*/ 1996146 w 1996146"/>
              <a:gd name="connsiteY2" fmla="*/ 2000842 h 2000842"/>
              <a:gd name="connsiteX3" fmla="*/ 0 w 1996146"/>
              <a:gd name="connsiteY3" fmla="*/ 2000842 h 20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146" h="2000842">
                <a:moveTo>
                  <a:pt x="0" y="0"/>
                </a:moveTo>
                <a:lnTo>
                  <a:pt x="1996146" y="0"/>
                </a:lnTo>
                <a:lnTo>
                  <a:pt x="1996146" y="2000842"/>
                </a:lnTo>
                <a:lnTo>
                  <a:pt x="0" y="200084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41" hasCustomPrompt="1"/>
          </p:nvPr>
        </p:nvSpPr>
        <p:spPr>
          <a:xfrm>
            <a:off x="9442683" y="1969442"/>
            <a:ext cx="1996146" cy="2000842"/>
          </a:xfrm>
          <a:custGeom>
            <a:avLst/>
            <a:gdLst>
              <a:gd name="connsiteX0" fmla="*/ 0 w 1996146"/>
              <a:gd name="connsiteY0" fmla="*/ 0 h 2000842"/>
              <a:gd name="connsiteX1" fmla="*/ 1996146 w 1996146"/>
              <a:gd name="connsiteY1" fmla="*/ 0 h 2000842"/>
              <a:gd name="connsiteX2" fmla="*/ 1996146 w 1996146"/>
              <a:gd name="connsiteY2" fmla="*/ 2000842 h 2000842"/>
              <a:gd name="connsiteX3" fmla="*/ 0 w 1996146"/>
              <a:gd name="connsiteY3" fmla="*/ 2000842 h 20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6146" h="2000842">
                <a:moveTo>
                  <a:pt x="0" y="0"/>
                </a:moveTo>
                <a:lnTo>
                  <a:pt x="1996146" y="0"/>
                </a:lnTo>
                <a:lnTo>
                  <a:pt x="1996146" y="2000842"/>
                </a:lnTo>
                <a:lnTo>
                  <a:pt x="0" y="2000842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03615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59" hasCustomPrompt="1"/>
          </p:nvPr>
        </p:nvSpPr>
        <p:spPr>
          <a:xfrm>
            <a:off x="1048189" y="2210372"/>
            <a:ext cx="3920051" cy="3580827"/>
          </a:xfrm>
          <a:custGeom>
            <a:avLst/>
            <a:gdLst>
              <a:gd name="connsiteX0" fmla="*/ 44510 w 3920051"/>
              <a:gd name="connsiteY0" fmla="*/ 0 h 3580827"/>
              <a:gd name="connsiteX1" fmla="*/ 3875541 w 3920051"/>
              <a:gd name="connsiteY1" fmla="*/ 0 h 3580827"/>
              <a:gd name="connsiteX2" fmla="*/ 3920051 w 3920051"/>
              <a:gd name="connsiteY2" fmla="*/ 44510 h 3580827"/>
              <a:gd name="connsiteX3" fmla="*/ 3920051 w 3920051"/>
              <a:gd name="connsiteY3" fmla="*/ 3580827 h 3580827"/>
              <a:gd name="connsiteX4" fmla="*/ 0 w 3920051"/>
              <a:gd name="connsiteY4" fmla="*/ 3580827 h 3580827"/>
              <a:gd name="connsiteX5" fmla="*/ 0 w 3920051"/>
              <a:gd name="connsiteY5" fmla="*/ 44510 h 3580827"/>
              <a:gd name="connsiteX6" fmla="*/ 44510 w 3920051"/>
              <a:gd name="connsiteY6" fmla="*/ 0 h 358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0051" h="3580827">
                <a:moveTo>
                  <a:pt x="44510" y="0"/>
                </a:moveTo>
                <a:lnTo>
                  <a:pt x="3875541" y="0"/>
                </a:lnTo>
                <a:cubicBezTo>
                  <a:pt x="3900123" y="0"/>
                  <a:pt x="3920051" y="19928"/>
                  <a:pt x="3920051" y="44510"/>
                </a:cubicBezTo>
                <a:lnTo>
                  <a:pt x="3920051" y="3580827"/>
                </a:lnTo>
                <a:lnTo>
                  <a:pt x="0" y="3580827"/>
                </a:lnTo>
                <a:lnTo>
                  <a:pt x="0" y="44510"/>
                </a:lnTo>
                <a:cubicBezTo>
                  <a:pt x="0" y="19928"/>
                  <a:pt x="19928" y="0"/>
                  <a:pt x="4451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60" hasCustomPrompt="1"/>
          </p:nvPr>
        </p:nvSpPr>
        <p:spPr>
          <a:xfrm>
            <a:off x="5056309" y="2210373"/>
            <a:ext cx="1931230" cy="1744408"/>
          </a:xfrm>
          <a:custGeom>
            <a:avLst/>
            <a:gdLst>
              <a:gd name="connsiteX0" fmla="*/ 21683 w 1931230"/>
              <a:gd name="connsiteY0" fmla="*/ 0 h 1744408"/>
              <a:gd name="connsiteX1" fmla="*/ 1909547 w 1931230"/>
              <a:gd name="connsiteY1" fmla="*/ 0 h 1744408"/>
              <a:gd name="connsiteX2" fmla="*/ 1931230 w 1931230"/>
              <a:gd name="connsiteY2" fmla="*/ 21683 h 1744408"/>
              <a:gd name="connsiteX3" fmla="*/ 1931230 w 1931230"/>
              <a:gd name="connsiteY3" fmla="*/ 1744408 h 1744408"/>
              <a:gd name="connsiteX4" fmla="*/ 0 w 1931230"/>
              <a:gd name="connsiteY4" fmla="*/ 1744408 h 1744408"/>
              <a:gd name="connsiteX5" fmla="*/ 0 w 1931230"/>
              <a:gd name="connsiteY5" fmla="*/ 21683 h 1744408"/>
              <a:gd name="connsiteX6" fmla="*/ 21683 w 1931230"/>
              <a:gd name="connsiteY6" fmla="*/ 0 h 17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230" h="1744408">
                <a:moveTo>
                  <a:pt x="21683" y="0"/>
                </a:moveTo>
                <a:lnTo>
                  <a:pt x="1909547" y="0"/>
                </a:lnTo>
                <a:cubicBezTo>
                  <a:pt x="1921522" y="0"/>
                  <a:pt x="1931230" y="9708"/>
                  <a:pt x="1931230" y="21683"/>
                </a:cubicBezTo>
                <a:lnTo>
                  <a:pt x="1931230" y="1744408"/>
                </a:lnTo>
                <a:lnTo>
                  <a:pt x="0" y="1744408"/>
                </a:lnTo>
                <a:lnTo>
                  <a:pt x="0" y="21683"/>
                </a:lnTo>
                <a:cubicBezTo>
                  <a:pt x="0" y="9708"/>
                  <a:pt x="9708" y="0"/>
                  <a:pt x="2168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61" hasCustomPrompt="1"/>
          </p:nvPr>
        </p:nvSpPr>
        <p:spPr>
          <a:xfrm>
            <a:off x="5056309" y="4046793"/>
            <a:ext cx="1931230" cy="1744408"/>
          </a:xfrm>
          <a:custGeom>
            <a:avLst/>
            <a:gdLst>
              <a:gd name="connsiteX0" fmla="*/ 21683 w 1931230"/>
              <a:gd name="connsiteY0" fmla="*/ 0 h 1744408"/>
              <a:gd name="connsiteX1" fmla="*/ 1909547 w 1931230"/>
              <a:gd name="connsiteY1" fmla="*/ 0 h 1744408"/>
              <a:gd name="connsiteX2" fmla="*/ 1931230 w 1931230"/>
              <a:gd name="connsiteY2" fmla="*/ 21683 h 1744408"/>
              <a:gd name="connsiteX3" fmla="*/ 1931230 w 1931230"/>
              <a:gd name="connsiteY3" fmla="*/ 1744408 h 1744408"/>
              <a:gd name="connsiteX4" fmla="*/ 0 w 1931230"/>
              <a:gd name="connsiteY4" fmla="*/ 1744408 h 1744408"/>
              <a:gd name="connsiteX5" fmla="*/ 0 w 1931230"/>
              <a:gd name="connsiteY5" fmla="*/ 21683 h 1744408"/>
              <a:gd name="connsiteX6" fmla="*/ 21683 w 1931230"/>
              <a:gd name="connsiteY6" fmla="*/ 0 h 17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230" h="1744408">
                <a:moveTo>
                  <a:pt x="21683" y="0"/>
                </a:moveTo>
                <a:lnTo>
                  <a:pt x="1909547" y="0"/>
                </a:lnTo>
                <a:cubicBezTo>
                  <a:pt x="1921522" y="0"/>
                  <a:pt x="1931230" y="9708"/>
                  <a:pt x="1931230" y="21683"/>
                </a:cubicBezTo>
                <a:lnTo>
                  <a:pt x="1931230" y="1744408"/>
                </a:lnTo>
                <a:lnTo>
                  <a:pt x="0" y="1744408"/>
                </a:lnTo>
                <a:lnTo>
                  <a:pt x="0" y="21683"/>
                </a:lnTo>
                <a:cubicBezTo>
                  <a:pt x="0" y="9708"/>
                  <a:pt x="9708" y="0"/>
                  <a:pt x="2168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62" hasCustomPrompt="1"/>
          </p:nvPr>
        </p:nvSpPr>
        <p:spPr>
          <a:xfrm>
            <a:off x="7065864" y="4046793"/>
            <a:ext cx="1931230" cy="1744408"/>
          </a:xfrm>
          <a:custGeom>
            <a:avLst/>
            <a:gdLst>
              <a:gd name="connsiteX0" fmla="*/ 21683 w 1931230"/>
              <a:gd name="connsiteY0" fmla="*/ 0 h 1744408"/>
              <a:gd name="connsiteX1" fmla="*/ 1909547 w 1931230"/>
              <a:gd name="connsiteY1" fmla="*/ 0 h 1744408"/>
              <a:gd name="connsiteX2" fmla="*/ 1931230 w 1931230"/>
              <a:gd name="connsiteY2" fmla="*/ 21683 h 1744408"/>
              <a:gd name="connsiteX3" fmla="*/ 1931230 w 1931230"/>
              <a:gd name="connsiteY3" fmla="*/ 1744408 h 1744408"/>
              <a:gd name="connsiteX4" fmla="*/ 0 w 1931230"/>
              <a:gd name="connsiteY4" fmla="*/ 1744408 h 1744408"/>
              <a:gd name="connsiteX5" fmla="*/ 0 w 1931230"/>
              <a:gd name="connsiteY5" fmla="*/ 21683 h 1744408"/>
              <a:gd name="connsiteX6" fmla="*/ 21683 w 1931230"/>
              <a:gd name="connsiteY6" fmla="*/ 0 h 17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230" h="1744408">
                <a:moveTo>
                  <a:pt x="21683" y="0"/>
                </a:moveTo>
                <a:lnTo>
                  <a:pt x="1909547" y="0"/>
                </a:lnTo>
                <a:cubicBezTo>
                  <a:pt x="1921522" y="0"/>
                  <a:pt x="1931230" y="9708"/>
                  <a:pt x="1931230" y="21683"/>
                </a:cubicBezTo>
                <a:lnTo>
                  <a:pt x="1931230" y="1744408"/>
                </a:lnTo>
                <a:lnTo>
                  <a:pt x="0" y="1744408"/>
                </a:lnTo>
                <a:lnTo>
                  <a:pt x="0" y="21683"/>
                </a:lnTo>
                <a:cubicBezTo>
                  <a:pt x="0" y="9708"/>
                  <a:pt x="9708" y="0"/>
                  <a:pt x="2168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63" hasCustomPrompt="1"/>
          </p:nvPr>
        </p:nvSpPr>
        <p:spPr>
          <a:xfrm>
            <a:off x="9075419" y="2210372"/>
            <a:ext cx="1943100" cy="3580827"/>
          </a:xfrm>
          <a:custGeom>
            <a:avLst/>
            <a:gdLst>
              <a:gd name="connsiteX0" fmla="*/ 24153 w 1943100"/>
              <a:gd name="connsiteY0" fmla="*/ 0 h 3580827"/>
              <a:gd name="connsiteX1" fmla="*/ 1918947 w 1943100"/>
              <a:gd name="connsiteY1" fmla="*/ 0 h 3580827"/>
              <a:gd name="connsiteX2" fmla="*/ 1943100 w 1943100"/>
              <a:gd name="connsiteY2" fmla="*/ 24153 h 3580827"/>
              <a:gd name="connsiteX3" fmla="*/ 1943100 w 1943100"/>
              <a:gd name="connsiteY3" fmla="*/ 3580827 h 3580827"/>
              <a:gd name="connsiteX4" fmla="*/ 0 w 1943100"/>
              <a:gd name="connsiteY4" fmla="*/ 3580827 h 3580827"/>
              <a:gd name="connsiteX5" fmla="*/ 0 w 1943100"/>
              <a:gd name="connsiteY5" fmla="*/ 24153 h 3580827"/>
              <a:gd name="connsiteX6" fmla="*/ 24153 w 1943100"/>
              <a:gd name="connsiteY6" fmla="*/ 0 h 358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43100" h="3580827">
                <a:moveTo>
                  <a:pt x="24153" y="0"/>
                </a:moveTo>
                <a:lnTo>
                  <a:pt x="1918947" y="0"/>
                </a:lnTo>
                <a:cubicBezTo>
                  <a:pt x="1932286" y="0"/>
                  <a:pt x="1943100" y="10814"/>
                  <a:pt x="1943100" y="24153"/>
                </a:cubicBezTo>
                <a:lnTo>
                  <a:pt x="1943100" y="3580827"/>
                </a:lnTo>
                <a:lnTo>
                  <a:pt x="0" y="3580827"/>
                </a:lnTo>
                <a:lnTo>
                  <a:pt x="0" y="24153"/>
                </a:lnTo>
                <a:cubicBezTo>
                  <a:pt x="0" y="10814"/>
                  <a:pt x="10814" y="0"/>
                  <a:pt x="24153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64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65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66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632774" y="2527044"/>
            <a:ext cx="2925023" cy="2925023"/>
          </a:xfrm>
          <a:prstGeom prst="donu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effectLst>
            <a:outerShdw blurRad="50800" dist="25400" dir="5400000" algn="t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rPr>
              <a:t>Drag picture to placeholder or click icon to add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endParaRPr>
              <a:latin typeface="Calibri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72362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0898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21341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43619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0482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>
              <a:latin typeface="Calibri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4378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ru-RU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lvl="0"/>
            <a:fld id="{9A0DB2DC-4C9A-4742-B13C-FB6460FD3503}" type="slidenum">
              <a:rPr lang="en-US" smtClean="0">
                <a:latin typeface="Calibri"/>
              </a:r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89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660" r:id="rId18"/>
    <p:sldLayoutId id="2147483661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</p:sldLayoutIdLst>
  <p:transition spd="slow">
    <p:fad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openxmlformats.org/officeDocument/2006/relationships/image" Target="../media/image3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7.png"/><Relationship Id="rId7" Type="http://schemas.openxmlformats.org/officeDocument/2006/relationships/image" Target="../media/image46.jfif"/><Relationship Id="rId12" Type="http://schemas.openxmlformats.org/officeDocument/2006/relationships/image" Target="../media/image5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sv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64.sv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nolga112562.blogspot.com/2017/01/blog-post_40.html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7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9427" y="1898280"/>
            <a:ext cx="840606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2024-жылдын 1-жарым жылдагы билим берүү жана илим тармагындагы негизги көрсөткүчтөр жана 2024-жылдын 2-жарым жылдыгына пландар</a:t>
            </a:r>
          </a:p>
          <a:p>
            <a:pPr algn="ctr"/>
            <a:r>
              <a:rPr lang="ky-KG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(пресс-конференция)</a:t>
            </a:r>
            <a:endParaRPr lang="ky-KG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ky-KG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endParaRPr lang="ky-KG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ky-KG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Кыргыз Республикасынын </a:t>
            </a:r>
          </a:p>
          <a:p>
            <a:pPr algn="ctr"/>
            <a:r>
              <a:rPr lang="ky-KG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Билим берүү жана илим министри</a:t>
            </a:r>
          </a:p>
          <a:p>
            <a:pPr algn="ctr"/>
            <a:r>
              <a:rPr lang="ky-KG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Д.Ш. Кендирбаева</a:t>
            </a:r>
            <a:endParaRPr lang="ky-KG" sz="4400" b="1" dirty="0">
              <a:solidFill>
                <a:schemeClr val="dk1"/>
              </a:solidFill>
              <a:latin typeface="Segoe UI" panose="020B0502040204020203" pitchFamily="34" charset="0"/>
              <a:ea typeface="Century Gothic" panose="020B0502020202020204"/>
              <a:cs typeface="Segoe UI" panose="020B0502040204020203" pitchFamily="34" charset="0"/>
              <a:sym typeface="Century Gothic" panose="020B050202020202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573" y="4341802"/>
            <a:ext cx="1403685" cy="14036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70" y="358852"/>
            <a:ext cx="5388130" cy="8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72761"/>
      </p:ext>
    </p:extLst>
  </p:cSld>
  <p:clrMapOvr>
    <a:masterClrMapping/>
  </p:clrMapOvr>
  <p:transition spd="slow" advTm="2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7768" y="2005985"/>
            <a:ext cx="4016375" cy="4149725"/>
            <a:chOff x="849665" y="2039756"/>
            <a:chExt cx="4015525" cy="4149308"/>
          </a:xfrm>
        </p:grpSpPr>
        <p:grpSp>
          <p:nvGrpSpPr>
            <p:cNvPr id="43024" name="Group 4"/>
            <p:cNvGrpSpPr/>
            <p:nvPr/>
          </p:nvGrpSpPr>
          <p:grpSpPr>
            <a:xfrm>
              <a:off x="849665" y="2039756"/>
              <a:ext cx="4015525" cy="4149308"/>
              <a:chOff x="583825" y="1229889"/>
              <a:chExt cx="3787427" cy="3913611"/>
            </a:xfrm>
          </p:grpSpPr>
          <p:sp>
            <p:nvSpPr>
              <p:cNvPr id="10" name="Freeform 56"/>
              <p:cNvSpPr/>
              <p:nvPr/>
            </p:nvSpPr>
            <p:spPr bwMode="auto">
              <a:xfrm>
                <a:off x="1400244" y="2301298"/>
                <a:ext cx="2269194" cy="2842202"/>
              </a:xfrm>
              <a:custGeom>
                <a:avLst/>
                <a:gdLst>
                  <a:gd name="T0" fmla="*/ 197 w 454"/>
                  <a:gd name="T1" fmla="*/ 254 h 569"/>
                  <a:gd name="T2" fmla="*/ 200 w 454"/>
                  <a:gd name="T3" fmla="*/ 449 h 569"/>
                  <a:gd name="T4" fmla="*/ 148 w 454"/>
                  <a:gd name="T5" fmla="*/ 559 h 569"/>
                  <a:gd name="T6" fmla="*/ 122 w 454"/>
                  <a:gd name="T7" fmla="*/ 569 h 569"/>
                  <a:gd name="T8" fmla="*/ 339 w 454"/>
                  <a:gd name="T9" fmla="*/ 569 h 569"/>
                  <a:gd name="T10" fmla="*/ 304 w 454"/>
                  <a:gd name="T11" fmla="*/ 557 h 569"/>
                  <a:gd name="T12" fmla="*/ 277 w 454"/>
                  <a:gd name="T13" fmla="*/ 354 h 569"/>
                  <a:gd name="T14" fmla="*/ 282 w 454"/>
                  <a:gd name="T15" fmla="*/ 261 h 569"/>
                  <a:gd name="T16" fmla="*/ 315 w 454"/>
                  <a:gd name="T17" fmla="*/ 247 h 569"/>
                  <a:gd name="T18" fmla="*/ 454 w 454"/>
                  <a:gd name="T19" fmla="*/ 120 h 569"/>
                  <a:gd name="T20" fmla="*/ 451 w 454"/>
                  <a:gd name="T21" fmla="*/ 117 h 569"/>
                  <a:gd name="T22" fmla="*/ 451 w 454"/>
                  <a:gd name="T23" fmla="*/ 117 h 569"/>
                  <a:gd name="T24" fmla="*/ 389 w 454"/>
                  <a:gd name="T25" fmla="*/ 164 h 569"/>
                  <a:gd name="T26" fmla="*/ 400 w 454"/>
                  <a:gd name="T27" fmla="*/ 82 h 569"/>
                  <a:gd name="T28" fmla="*/ 399 w 454"/>
                  <a:gd name="T29" fmla="*/ 82 h 569"/>
                  <a:gd name="T30" fmla="*/ 398 w 454"/>
                  <a:gd name="T31" fmla="*/ 82 h 569"/>
                  <a:gd name="T32" fmla="*/ 362 w 454"/>
                  <a:gd name="T33" fmla="*/ 182 h 569"/>
                  <a:gd name="T34" fmla="*/ 257 w 454"/>
                  <a:gd name="T35" fmla="*/ 234 h 569"/>
                  <a:gd name="T36" fmla="*/ 241 w 454"/>
                  <a:gd name="T37" fmla="*/ 146 h 569"/>
                  <a:gd name="T38" fmla="*/ 296 w 454"/>
                  <a:gd name="T39" fmla="*/ 54 h 569"/>
                  <a:gd name="T40" fmla="*/ 295 w 454"/>
                  <a:gd name="T41" fmla="*/ 54 h 569"/>
                  <a:gd name="T42" fmla="*/ 294 w 454"/>
                  <a:gd name="T43" fmla="*/ 52 h 569"/>
                  <a:gd name="T44" fmla="*/ 238 w 454"/>
                  <a:gd name="T45" fmla="*/ 113 h 569"/>
                  <a:gd name="T46" fmla="*/ 235 w 454"/>
                  <a:gd name="T47" fmla="*/ 35 h 569"/>
                  <a:gd name="T48" fmla="*/ 235 w 454"/>
                  <a:gd name="T49" fmla="*/ 35 h 569"/>
                  <a:gd name="T50" fmla="*/ 230 w 454"/>
                  <a:gd name="T51" fmla="*/ 35 h 569"/>
                  <a:gd name="T52" fmla="*/ 219 w 454"/>
                  <a:gd name="T53" fmla="*/ 223 h 569"/>
                  <a:gd name="T54" fmla="*/ 122 w 454"/>
                  <a:gd name="T55" fmla="*/ 132 h 569"/>
                  <a:gd name="T56" fmla="*/ 137 w 454"/>
                  <a:gd name="T57" fmla="*/ 64 h 569"/>
                  <a:gd name="T58" fmla="*/ 135 w 454"/>
                  <a:gd name="T59" fmla="*/ 63 h 569"/>
                  <a:gd name="T60" fmla="*/ 135 w 454"/>
                  <a:gd name="T61" fmla="*/ 63 h 569"/>
                  <a:gd name="T62" fmla="*/ 113 w 454"/>
                  <a:gd name="T63" fmla="*/ 118 h 569"/>
                  <a:gd name="T64" fmla="*/ 52 w 454"/>
                  <a:gd name="T65" fmla="*/ 1 h 569"/>
                  <a:gd name="T66" fmla="*/ 50 w 454"/>
                  <a:gd name="T67" fmla="*/ 0 h 569"/>
                  <a:gd name="T68" fmla="*/ 46 w 454"/>
                  <a:gd name="T69" fmla="*/ 1 h 569"/>
                  <a:gd name="T70" fmla="*/ 74 w 454"/>
                  <a:gd name="T71" fmla="*/ 91 h 569"/>
                  <a:gd name="T72" fmla="*/ 74 w 454"/>
                  <a:gd name="T73" fmla="*/ 91 h 569"/>
                  <a:gd name="T74" fmla="*/ 149 w 454"/>
                  <a:gd name="T75" fmla="*/ 208 h 569"/>
                  <a:gd name="T76" fmla="*/ 3 w 454"/>
                  <a:gd name="T77" fmla="*/ 195 h 569"/>
                  <a:gd name="T78" fmla="*/ 3 w 454"/>
                  <a:gd name="T79" fmla="*/ 196 h 569"/>
                  <a:gd name="T80" fmla="*/ 0 w 454"/>
                  <a:gd name="T81" fmla="*/ 201 h 569"/>
                  <a:gd name="T82" fmla="*/ 172 w 454"/>
                  <a:gd name="T83" fmla="*/ 237 h 569"/>
                  <a:gd name="T84" fmla="*/ 197 w 454"/>
                  <a:gd name="T85" fmla="*/ 254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4" h="569">
                    <a:moveTo>
                      <a:pt x="197" y="254"/>
                    </a:moveTo>
                    <a:cubicBezTo>
                      <a:pt x="209" y="304"/>
                      <a:pt x="213" y="368"/>
                      <a:pt x="200" y="449"/>
                    </a:cubicBezTo>
                    <a:cubicBezTo>
                      <a:pt x="191" y="518"/>
                      <a:pt x="199" y="559"/>
                      <a:pt x="148" y="559"/>
                    </a:cubicBezTo>
                    <a:cubicBezTo>
                      <a:pt x="148" y="559"/>
                      <a:pt x="138" y="555"/>
                      <a:pt x="122" y="569"/>
                    </a:cubicBezTo>
                    <a:cubicBezTo>
                      <a:pt x="339" y="569"/>
                      <a:pt x="339" y="569"/>
                      <a:pt x="339" y="569"/>
                    </a:cubicBezTo>
                    <a:cubicBezTo>
                      <a:pt x="328" y="564"/>
                      <a:pt x="315" y="559"/>
                      <a:pt x="304" y="557"/>
                    </a:cubicBezTo>
                    <a:cubicBezTo>
                      <a:pt x="292" y="529"/>
                      <a:pt x="279" y="475"/>
                      <a:pt x="277" y="354"/>
                    </a:cubicBezTo>
                    <a:cubicBezTo>
                      <a:pt x="276" y="318"/>
                      <a:pt x="278" y="287"/>
                      <a:pt x="282" y="261"/>
                    </a:cubicBezTo>
                    <a:cubicBezTo>
                      <a:pt x="315" y="247"/>
                      <a:pt x="315" y="247"/>
                      <a:pt x="315" y="247"/>
                    </a:cubicBezTo>
                    <a:cubicBezTo>
                      <a:pt x="404" y="194"/>
                      <a:pt x="433" y="147"/>
                      <a:pt x="454" y="120"/>
                    </a:cubicBezTo>
                    <a:cubicBezTo>
                      <a:pt x="451" y="117"/>
                      <a:pt x="451" y="117"/>
                      <a:pt x="451" y="117"/>
                    </a:cubicBezTo>
                    <a:cubicBezTo>
                      <a:pt x="451" y="117"/>
                      <a:pt x="451" y="117"/>
                      <a:pt x="451" y="117"/>
                    </a:cubicBezTo>
                    <a:cubicBezTo>
                      <a:pt x="428" y="135"/>
                      <a:pt x="407" y="151"/>
                      <a:pt x="389" y="164"/>
                    </a:cubicBezTo>
                    <a:cubicBezTo>
                      <a:pt x="396" y="133"/>
                      <a:pt x="398" y="121"/>
                      <a:pt x="400" y="82"/>
                    </a:cubicBezTo>
                    <a:cubicBezTo>
                      <a:pt x="399" y="82"/>
                      <a:pt x="399" y="82"/>
                      <a:pt x="399" y="82"/>
                    </a:cubicBezTo>
                    <a:cubicBezTo>
                      <a:pt x="399" y="82"/>
                      <a:pt x="398" y="82"/>
                      <a:pt x="398" y="82"/>
                    </a:cubicBezTo>
                    <a:cubicBezTo>
                      <a:pt x="393" y="101"/>
                      <a:pt x="379" y="147"/>
                      <a:pt x="362" y="182"/>
                    </a:cubicBezTo>
                    <a:cubicBezTo>
                      <a:pt x="312" y="215"/>
                      <a:pt x="278" y="228"/>
                      <a:pt x="257" y="234"/>
                    </a:cubicBezTo>
                    <a:cubicBezTo>
                      <a:pt x="251" y="213"/>
                      <a:pt x="245" y="185"/>
                      <a:pt x="241" y="146"/>
                    </a:cubicBezTo>
                    <a:cubicBezTo>
                      <a:pt x="257" y="110"/>
                      <a:pt x="284" y="70"/>
                      <a:pt x="296" y="54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294" y="52"/>
                      <a:pt x="294" y="52"/>
                      <a:pt x="294" y="52"/>
                    </a:cubicBezTo>
                    <a:cubicBezTo>
                      <a:pt x="265" y="79"/>
                      <a:pt x="258" y="88"/>
                      <a:pt x="238" y="113"/>
                    </a:cubicBezTo>
                    <a:cubicBezTo>
                      <a:pt x="236" y="91"/>
                      <a:pt x="235" y="64"/>
                      <a:pt x="235" y="35"/>
                    </a:cubicBezTo>
                    <a:cubicBezTo>
                      <a:pt x="235" y="35"/>
                      <a:pt x="235" y="35"/>
                      <a:pt x="235" y="35"/>
                    </a:cubicBezTo>
                    <a:cubicBezTo>
                      <a:pt x="230" y="35"/>
                      <a:pt x="230" y="35"/>
                      <a:pt x="230" y="35"/>
                    </a:cubicBezTo>
                    <a:cubicBezTo>
                      <a:pt x="223" y="69"/>
                      <a:pt x="210" y="143"/>
                      <a:pt x="219" y="223"/>
                    </a:cubicBezTo>
                    <a:cubicBezTo>
                      <a:pt x="219" y="223"/>
                      <a:pt x="175" y="205"/>
                      <a:pt x="122" y="132"/>
                    </a:cubicBezTo>
                    <a:cubicBezTo>
                      <a:pt x="123" y="120"/>
                      <a:pt x="125" y="90"/>
                      <a:pt x="137" y="64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27" y="75"/>
                      <a:pt x="118" y="94"/>
                      <a:pt x="113" y="118"/>
                    </a:cubicBezTo>
                    <a:cubicBezTo>
                      <a:pt x="93" y="88"/>
                      <a:pt x="72" y="50"/>
                      <a:pt x="52" y="1"/>
                    </a:cubicBezTo>
                    <a:cubicBezTo>
                      <a:pt x="51" y="1"/>
                      <a:pt x="51" y="1"/>
                      <a:pt x="50" y="0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9" y="17"/>
                      <a:pt x="74" y="91"/>
                      <a:pt x="74" y="91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91" y="132"/>
                      <a:pt x="115" y="175"/>
                      <a:pt x="149" y="208"/>
                    </a:cubicBezTo>
                    <a:cubicBezTo>
                      <a:pt x="149" y="208"/>
                      <a:pt x="89" y="222"/>
                      <a:pt x="3" y="195"/>
                    </a:cubicBezTo>
                    <a:cubicBezTo>
                      <a:pt x="3" y="196"/>
                      <a:pt x="3" y="196"/>
                      <a:pt x="3" y="196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37" y="218"/>
                      <a:pt x="97" y="238"/>
                      <a:pt x="172" y="237"/>
                    </a:cubicBezTo>
                    <a:cubicBezTo>
                      <a:pt x="178" y="238"/>
                      <a:pt x="187" y="243"/>
                      <a:pt x="197" y="254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12546" y="1229889"/>
                <a:ext cx="3584756" cy="2753629"/>
                <a:chOff x="7223605" y="1034167"/>
                <a:chExt cx="4779675" cy="3671505"/>
              </a:xfrm>
              <a:solidFill>
                <a:schemeClr val="accent5">
                  <a:alpha val="70000"/>
                </a:schemeClr>
              </a:solidFill>
            </p:grpSpPr>
            <p:sp>
              <p:nvSpPr>
                <p:cNvPr id="38" name="Oval 37"/>
                <p:cNvSpPr/>
                <p:nvPr/>
              </p:nvSpPr>
              <p:spPr>
                <a:xfrm>
                  <a:off x="7223605" y="2907942"/>
                  <a:ext cx="333375" cy="3333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8051873" y="4113273"/>
                  <a:ext cx="333375" cy="33337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8576155" y="1922081"/>
                  <a:ext cx="424970" cy="42497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9722732" y="3212873"/>
                  <a:ext cx="424970" cy="42497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8647793" y="2598759"/>
                  <a:ext cx="541253" cy="54125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10147702" y="4164419"/>
                  <a:ext cx="541253" cy="54125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11150960" y="2163063"/>
                  <a:ext cx="541253" cy="541253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11294540" y="3501142"/>
                  <a:ext cx="708740" cy="7087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9368362" y="1034167"/>
                  <a:ext cx="708740" cy="70874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629191" y="1459650"/>
                <a:ext cx="3591013" cy="2798404"/>
                <a:chOff x="7071416" y="1121303"/>
                <a:chExt cx="4788017" cy="3731205"/>
              </a:xfrm>
              <a:solidFill>
                <a:schemeClr val="accent2">
                  <a:alpha val="40000"/>
                </a:schemeClr>
              </a:solidFill>
            </p:grpSpPr>
            <p:sp>
              <p:nvSpPr>
                <p:cNvPr id="28" name="Oval 27"/>
                <p:cNvSpPr/>
                <p:nvPr/>
              </p:nvSpPr>
              <p:spPr>
                <a:xfrm>
                  <a:off x="7071416" y="1970672"/>
                  <a:ext cx="604144" cy="60414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10028885" y="2266337"/>
                  <a:ext cx="778885" cy="77888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8444595" y="4164419"/>
                  <a:ext cx="688089" cy="68808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0677336" y="3875937"/>
                  <a:ext cx="260868" cy="2608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1598565" y="2698248"/>
                  <a:ext cx="260868" cy="2608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7688405" y="2869385"/>
                  <a:ext cx="260868" cy="2608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592298" y="1865334"/>
                  <a:ext cx="260868" cy="26086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7838577" y="1121303"/>
                  <a:ext cx="759965" cy="759965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9111041" y="3345133"/>
                  <a:ext cx="156009" cy="1560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1106733" y="2785942"/>
                  <a:ext cx="156009" cy="1560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1106926" y="1709360"/>
                <a:ext cx="3107104" cy="2584833"/>
                <a:chOff x="7242069" y="1000204"/>
                <a:chExt cx="4142805" cy="3446444"/>
              </a:xfrm>
              <a:solidFill>
                <a:schemeClr val="accent1">
                  <a:alpha val="20000"/>
                </a:schemeClr>
              </a:solidFill>
            </p:grpSpPr>
            <p:sp>
              <p:nvSpPr>
                <p:cNvPr id="18" name="Oval 17"/>
                <p:cNvSpPr/>
                <p:nvPr/>
              </p:nvSpPr>
              <p:spPr>
                <a:xfrm>
                  <a:off x="8373143" y="1000204"/>
                  <a:ext cx="1180478" cy="118047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9793458" y="1543897"/>
                  <a:ext cx="673424" cy="67342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7728795" y="3028844"/>
                  <a:ext cx="608999" cy="60899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10055853" y="2924511"/>
                  <a:ext cx="608999" cy="60899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7242069" y="1362158"/>
                  <a:ext cx="550776" cy="55077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7460786" y="2351919"/>
                  <a:ext cx="460611" cy="46061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10593255" y="2042438"/>
                  <a:ext cx="460611" cy="46061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1048082" y="1704777"/>
                  <a:ext cx="336792" cy="33679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1027370" y="3450791"/>
                  <a:ext cx="336792" cy="336792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8453970" y="3618181"/>
                  <a:ext cx="828467" cy="828467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id-ID" sz="1015" b="0" i="0" u="none" strike="noStrike" kern="1200" cap="none" spc="0" normalizeH="0" baseline="0" noProof="0">
                    <a:ln>
                      <a:noFill/>
                    </a:ln>
                    <a:solidFill>
                      <a:schemeClr val="lt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Oval 13"/>
              <p:cNvSpPr/>
              <p:nvPr/>
            </p:nvSpPr>
            <p:spPr>
              <a:xfrm>
                <a:off x="1322355" y="1410760"/>
                <a:ext cx="1136141" cy="1136141"/>
              </a:xfrm>
              <a:prstGeom prst="ellipse">
                <a:avLst/>
              </a:prstGeom>
              <a:solidFill>
                <a:schemeClr val="accent2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Calibri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5pPr>
              </a:lstStyle>
              <a:p>
                <a:pPr lvl="0" algn="ctr" eaLnBrk="1" hangingPunct="1"/>
                <a:endParaRPr lang="id-ID" altLang="x-none" sz="10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2786094" y="1605853"/>
                <a:ext cx="1077869" cy="1077869"/>
              </a:xfrm>
              <a:prstGeom prst="ellipse">
                <a:avLst/>
              </a:prstGeom>
              <a:solidFill>
                <a:schemeClr val="accent3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Calibri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5pPr>
              </a:lstStyle>
              <a:p>
                <a:pPr lvl="0" algn="ctr" eaLnBrk="1" hangingPunct="1"/>
                <a:endParaRPr lang="id-ID" altLang="x-none" sz="10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83825" y="2590471"/>
                <a:ext cx="1077869" cy="1077869"/>
              </a:xfrm>
              <a:prstGeom prst="ellipse">
                <a:avLst/>
              </a:prstGeom>
              <a:solidFill>
                <a:schemeClr val="accent1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Calibri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5pPr>
              </a:lstStyle>
              <a:p>
                <a:pPr lvl="0" algn="ctr" eaLnBrk="1" hangingPunct="1"/>
                <a:endParaRPr lang="id-ID" altLang="x-none" sz="10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293383" y="2748647"/>
                <a:ext cx="1077869" cy="1077869"/>
              </a:xfrm>
              <a:prstGeom prst="ellipse">
                <a:avLst/>
              </a:prstGeom>
              <a:solidFill>
                <a:schemeClr val="accent4">
                  <a:alpha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 marL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sz="1800" b="0" i="0" u="none" kern="1200" baseline="0">
                    <a:solidFill>
                      <a:schemeClr val="tx1"/>
                    </a:solidFill>
                    <a:latin typeface="Calibri"/>
                  </a:defRPr>
                </a:lvl1pPr>
                <a:lvl2pPr marL="457200" lvl="1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2pPr>
                <a:lvl3pPr marL="914400" lvl="2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3pPr>
                <a:lvl4pPr marL="1371600" lvl="3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4pPr>
                <a:lvl5pPr marL="1828800" lvl="4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  <a:defRPr b="0" i="0" u="none" kern="1200" baseline="0">
                    <a:solidFill>
                      <a:schemeClr val="tx1"/>
                    </a:solidFill>
                    <a:latin typeface="Calibri"/>
                    <a:ea typeface="+mn-ea"/>
                    <a:cs typeface="+mn-cs"/>
                  </a:defRPr>
                </a:lvl5pPr>
              </a:lstStyle>
              <a:p>
                <a:pPr lvl="0" algn="ctr" eaLnBrk="1" hangingPunct="1"/>
                <a:endParaRPr lang="id-ID" altLang="x-none" sz="10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6" name="Shape 2859"/>
            <p:cNvSpPr/>
            <p:nvPr/>
          </p:nvSpPr>
          <p:spPr>
            <a:xfrm>
              <a:off x="4076834" y="3976316"/>
              <a:ext cx="486000" cy="48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5929" y="7018"/>
                  </a:moveTo>
                  <a:cubicBezTo>
                    <a:pt x="15539" y="7246"/>
                    <a:pt x="15108" y="7411"/>
                    <a:pt x="14650" y="7500"/>
                  </a:cubicBezTo>
                  <a:cubicBezTo>
                    <a:pt x="14282" y="7114"/>
                    <a:pt x="13759" y="6874"/>
                    <a:pt x="13179" y="6874"/>
                  </a:cubicBezTo>
                  <a:cubicBezTo>
                    <a:pt x="12067" y="6874"/>
                    <a:pt x="11165" y="7762"/>
                    <a:pt x="11165" y="8856"/>
                  </a:cubicBezTo>
                  <a:cubicBezTo>
                    <a:pt x="11165" y="9011"/>
                    <a:pt x="11183" y="9162"/>
                    <a:pt x="11217" y="9308"/>
                  </a:cubicBezTo>
                  <a:cubicBezTo>
                    <a:pt x="9543" y="9225"/>
                    <a:pt x="8059" y="8436"/>
                    <a:pt x="7065" y="7236"/>
                  </a:cubicBezTo>
                  <a:cubicBezTo>
                    <a:pt x="6892" y="7530"/>
                    <a:pt x="6793" y="7869"/>
                    <a:pt x="6793" y="8233"/>
                  </a:cubicBezTo>
                  <a:cubicBezTo>
                    <a:pt x="6793" y="8921"/>
                    <a:pt x="7148" y="9528"/>
                    <a:pt x="7689" y="9883"/>
                  </a:cubicBezTo>
                  <a:cubicBezTo>
                    <a:pt x="7359" y="9873"/>
                    <a:pt x="7048" y="9784"/>
                    <a:pt x="6776" y="9635"/>
                  </a:cubicBezTo>
                  <a:cubicBezTo>
                    <a:pt x="6776" y="9644"/>
                    <a:pt x="6776" y="9651"/>
                    <a:pt x="6776" y="9660"/>
                  </a:cubicBezTo>
                  <a:cubicBezTo>
                    <a:pt x="6776" y="10621"/>
                    <a:pt x="7471" y="11422"/>
                    <a:pt x="8392" y="11604"/>
                  </a:cubicBezTo>
                  <a:cubicBezTo>
                    <a:pt x="8223" y="11650"/>
                    <a:pt x="8045" y="11673"/>
                    <a:pt x="7861" y="11673"/>
                  </a:cubicBezTo>
                  <a:cubicBezTo>
                    <a:pt x="7732" y="11673"/>
                    <a:pt x="7605" y="11661"/>
                    <a:pt x="7483" y="11638"/>
                  </a:cubicBezTo>
                  <a:cubicBezTo>
                    <a:pt x="7739" y="12426"/>
                    <a:pt x="8483" y="12999"/>
                    <a:pt x="9364" y="13015"/>
                  </a:cubicBezTo>
                  <a:cubicBezTo>
                    <a:pt x="8674" y="13547"/>
                    <a:pt x="7806" y="13863"/>
                    <a:pt x="6862" y="13863"/>
                  </a:cubicBezTo>
                  <a:cubicBezTo>
                    <a:pt x="6699" y="13863"/>
                    <a:pt x="6540" y="13855"/>
                    <a:pt x="6382" y="13837"/>
                  </a:cubicBezTo>
                  <a:cubicBezTo>
                    <a:pt x="7274" y="14398"/>
                    <a:pt x="8332" y="14727"/>
                    <a:pt x="9470" y="14727"/>
                  </a:cubicBezTo>
                  <a:cubicBezTo>
                    <a:pt x="13175" y="14727"/>
                    <a:pt x="15201" y="11706"/>
                    <a:pt x="15201" y="9086"/>
                  </a:cubicBezTo>
                  <a:cubicBezTo>
                    <a:pt x="15201" y="9000"/>
                    <a:pt x="15199" y="8915"/>
                    <a:pt x="15195" y="8830"/>
                  </a:cubicBezTo>
                  <a:cubicBezTo>
                    <a:pt x="15588" y="8550"/>
                    <a:pt x="15930" y="8201"/>
                    <a:pt x="16200" y="7804"/>
                  </a:cubicBezTo>
                  <a:cubicBezTo>
                    <a:pt x="15839" y="7961"/>
                    <a:pt x="15451" y="8067"/>
                    <a:pt x="15043" y="8115"/>
                  </a:cubicBezTo>
                  <a:cubicBezTo>
                    <a:pt x="15459" y="7870"/>
                    <a:pt x="15778" y="7482"/>
                    <a:pt x="15929" y="70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  <p:sp>
          <p:nvSpPr>
            <p:cNvPr id="7" name="Shape 2860"/>
            <p:cNvSpPr/>
            <p:nvPr/>
          </p:nvSpPr>
          <p:spPr>
            <a:xfrm>
              <a:off x="1175838" y="3786932"/>
              <a:ext cx="486506" cy="48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4" y="7858"/>
                  </a:lnTo>
                  <a:lnTo>
                    <a:pt x="13244" y="6381"/>
                  </a:lnTo>
                  <a:lnTo>
                    <a:pt x="11938" y="6381"/>
                  </a:lnTo>
                  <a:cubicBezTo>
                    <a:pt x="10369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  <p:sp>
          <p:nvSpPr>
            <p:cNvPr id="8" name="Shape 2861"/>
            <p:cNvSpPr/>
            <p:nvPr/>
          </p:nvSpPr>
          <p:spPr>
            <a:xfrm>
              <a:off x="1989672" y="2581822"/>
              <a:ext cx="486000" cy="48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12090"/>
                  </a:moveTo>
                  <a:cubicBezTo>
                    <a:pt x="14019" y="12090"/>
                    <a:pt x="14019" y="12428"/>
                    <a:pt x="14019" y="12428"/>
                  </a:cubicBezTo>
                  <a:lnTo>
                    <a:pt x="14019" y="12863"/>
                  </a:lnTo>
                  <a:lnTo>
                    <a:pt x="14628" y="12863"/>
                  </a:lnTo>
                  <a:lnTo>
                    <a:pt x="14628" y="12428"/>
                  </a:lnTo>
                  <a:cubicBezTo>
                    <a:pt x="14628" y="12428"/>
                    <a:pt x="14628" y="12090"/>
                    <a:pt x="14324" y="12090"/>
                  </a:cubicBezTo>
                  <a:moveTo>
                    <a:pt x="15287" y="12380"/>
                  </a:moveTo>
                  <a:lnTo>
                    <a:pt x="15287" y="13348"/>
                  </a:lnTo>
                  <a:lnTo>
                    <a:pt x="14019" y="13348"/>
                  </a:lnTo>
                  <a:lnTo>
                    <a:pt x="14019" y="14072"/>
                  </a:lnTo>
                  <a:cubicBezTo>
                    <a:pt x="14019" y="14072"/>
                    <a:pt x="14019" y="14411"/>
                    <a:pt x="14324" y="14411"/>
                  </a:cubicBezTo>
                  <a:cubicBezTo>
                    <a:pt x="14628" y="14411"/>
                    <a:pt x="14628" y="14072"/>
                    <a:pt x="14628" y="14072"/>
                  </a:cubicBezTo>
                  <a:lnTo>
                    <a:pt x="14628" y="13734"/>
                  </a:lnTo>
                  <a:lnTo>
                    <a:pt x="15287" y="13734"/>
                  </a:lnTo>
                  <a:lnTo>
                    <a:pt x="15287" y="14266"/>
                  </a:lnTo>
                  <a:cubicBezTo>
                    <a:pt x="15287" y="14266"/>
                    <a:pt x="15186" y="14943"/>
                    <a:pt x="14375" y="14943"/>
                  </a:cubicBezTo>
                  <a:cubicBezTo>
                    <a:pt x="13564" y="14943"/>
                    <a:pt x="13411" y="14266"/>
                    <a:pt x="13411" y="14266"/>
                  </a:cubicBezTo>
                  <a:lnTo>
                    <a:pt x="13411" y="12380"/>
                  </a:lnTo>
                  <a:cubicBezTo>
                    <a:pt x="13411" y="12380"/>
                    <a:pt x="13411" y="11558"/>
                    <a:pt x="14375" y="11558"/>
                  </a:cubicBezTo>
                  <a:cubicBezTo>
                    <a:pt x="15338" y="11558"/>
                    <a:pt x="15287" y="12380"/>
                    <a:pt x="15287" y="12380"/>
                  </a:cubicBezTo>
                  <a:moveTo>
                    <a:pt x="12904" y="14169"/>
                  </a:moveTo>
                  <a:cubicBezTo>
                    <a:pt x="12904" y="14169"/>
                    <a:pt x="12904" y="14943"/>
                    <a:pt x="12347" y="14943"/>
                  </a:cubicBezTo>
                  <a:cubicBezTo>
                    <a:pt x="12005" y="14943"/>
                    <a:pt x="11798" y="14762"/>
                    <a:pt x="11687" y="14621"/>
                  </a:cubicBezTo>
                  <a:lnTo>
                    <a:pt x="11687" y="14895"/>
                  </a:lnTo>
                  <a:lnTo>
                    <a:pt x="11028" y="14895"/>
                  </a:lnTo>
                  <a:lnTo>
                    <a:pt x="11028" y="10446"/>
                  </a:lnTo>
                  <a:lnTo>
                    <a:pt x="11687" y="10446"/>
                  </a:lnTo>
                  <a:lnTo>
                    <a:pt x="11687" y="11888"/>
                  </a:lnTo>
                  <a:cubicBezTo>
                    <a:pt x="11788" y="11782"/>
                    <a:pt x="12036" y="11558"/>
                    <a:pt x="12347" y="11558"/>
                  </a:cubicBezTo>
                  <a:cubicBezTo>
                    <a:pt x="12752" y="11558"/>
                    <a:pt x="12904" y="11896"/>
                    <a:pt x="12904" y="12332"/>
                  </a:cubicBezTo>
                  <a:cubicBezTo>
                    <a:pt x="12904" y="12332"/>
                    <a:pt x="12904" y="14169"/>
                    <a:pt x="12904" y="14169"/>
                  </a:cubicBezTo>
                  <a:close/>
                  <a:moveTo>
                    <a:pt x="10521" y="14895"/>
                  </a:moveTo>
                  <a:lnTo>
                    <a:pt x="9913" y="14895"/>
                  </a:lnTo>
                  <a:lnTo>
                    <a:pt x="9913" y="14605"/>
                  </a:lnTo>
                  <a:cubicBezTo>
                    <a:pt x="9913" y="14605"/>
                    <a:pt x="9558" y="14943"/>
                    <a:pt x="9152" y="14943"/>
                  </a:cubicBezTo>
                  <a:cubicBezTo>
                    <a:pt x="8747" y="14943"/>
                    <a:pt x="8696" y="14556"/>
                    <a:pt x="8696" y="14556"/>
                  </a:cubicBezTo>
                  <a:lnTo>
                    <a:pt x="8696" y="11558"/>
                  </a:lnTo>
                  <a:lnTo>
                    <a:pt x="9304" y="11558"/>
                  </a:lnTo>
                  <a:lnTo>
                    <a:pt x="9304" y="14362"/>
                  </a:lnTo>
                  <a:cubicBezTo>
                    <a:pt x="9304" y="14362"/>
                    <a:pt x="9304" y="14508"/>
                    <a:pt x="9507" y="14508"/>
                  </a:cubicBezTo>
                  <a:cubicBezTo>
                    <a:pt x="9710" y="14508"/>
                    <a:pt x="9913" y="14266"/>
                    <a:pt x="9913" y="14266"/>
                  </a:cubicBezTo>
                  <a:lnTo>
                    <a:pt x="9913" y="11558"/>
                  </a:lnTo>
                  <a:lnTo>
                    <a:pt x="10521" y="11558"/>
                  </a:lnTo>
                  <a:cubicBezTo>
                    <a:pt x="10521" y="11558"/>
                    <a:pt x="10521" y="14895"/>
                    <a:pt x="10521" y="14895"/>
                  </a:cubicBezTo>
                  <a:close/>
                  <a:moveTo>
                    <a:pt x="8595" y="11074"/>
                  </a:moveTo>
                  <a:lnTo>
                    <a:pt x="7834" y="11074"/>
                  </a:lnTo>
                  <a:lnTo>
                    <a:pt x="7834" y="14895"/>
                  </a:lnTo>
                  <a:lnTo>
                    <a:pt x="7124" y="14895"/>
                  </a:lnTo>
                  <a:lnTo>
                    <a:pt x="7124" y="11074"/>
                  </a:lnTo>
                  <a:lnTo>
                    <a:pt x="6363" y="11074"/>
                  </a:lnTo>
                  <a:lnTo>
                    <a:pt x="6363" y="10446"/>
                  </a:lnTo>
                  <a:lnTo>
                    <a:pt x="8595" y="10446"/>
                  </a:lnTo>
                  <a:cubicBezTo>
                    <a:pt x="8595" y="10446"/>
                    <a:pt x="8595" y="11074"/>
                    <a:pt x="8595" y="11074"/>
                  </a:cubicBezTo>
                  <a:close/>
                  <a:moveTo>
                    <a:pt x="14527" y="9430"/>
                  </a:moveTo>
                  <a:cubicBezTo>
                    <a:pt x="14527" y="9430"/>
                    <a:pt x="12667" y="9334"/>
                    <a:pt x="10800" y="9334"/>
                  </a:cubicBezTo>
                  <a:cubicBezTo>
                    <a:pt x="8940" y="9334"/>
                    <a:pt x="7074" y="9430"/>
                    <a:pt x="7074" y="9430"/>
                  </a:cubicBezTo>
                  <a:cubicBezTo>
                    <a:pt x="6233" y="9430"/>
                    <a:pt x="5552" y="10080"/>
                    <a:pt x="5552" y="10881"/>
                  </a:cubicBezTo>
                  <a:cubicBezTo>
                    <a:pt x="5552" y="10881"/>
                    <a:pt x="5400" y="11822"/>
                    <a:pt x="5400" y="12767"/>
                  </a:cubicBezTo>
                  <a:cubicBezTo>
                    <a:pt x="5400" y="13708"/>
                    <a:pt x="5552" y="14652"/>
                    <a:pt x="5552" y="14652"/>
                  </a:cubicBezTo>
                  <a:cubicBezTo>
                    <a:pt x="5552" y="15454"/>
                    <a:pt x="6233" y="16103"/>
                    <a:pt x="7074" y="16103"/>
                  </a:cubicBezTo>
                  <a:cubicBezTo>
                    <a:pt x="7074" y="16103"/>
                    <a:pt x="8905" y="16200"/>
                    <a:pt x="10800" y="16200"/>
                  </a:cubicBezTo>
                  <a:cubicBezTo>
                    <a:pt x="12630" y="16200"/>
                    <a:pt x="14527" y="16103"/>
                    <a:pt x="14527" y="16103"/>
                  </a:cubicBezTo>
                  <a:cubicBezTo>
                    <a:pt x="15367" y="16103"/>
                    <a:pt x="16048" y="15454"/>
                    <a:pt x="16048" y="14652"/>
                  </a:cubicBezTo>
                  <a:cubicBezTo>
                    <a:pt x="16048" y="14652"/>
                    <a:pt x="16200" y="13700"/>
                    <a:pt x="16200" y="12767"/>
                  </a:cubicBezTo>
                  <a:cubicBezTo>
                    <a:pt x="16200" y="11814"/>
                    <a:pt x="16048" y="10881"/>
                    <a:pt x="16048" y="10881"/>
                  </a:cubicBezTo>
                  <a:cubicBezTo>
                    <a:pt x="16048" y="10080"/>
                    <a:pt x="15367" y="9430"/>
                    <a:pt x="14527" y="9430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moveTo>
                    <a:pt x="11992" y="12090"/>
                  </a:moveTo>
                  <a:cubicBezTo>
                    <a:pt x="11860" y="12090"/>
                    <a:pt x="11757" y="12168"/>
                    <a:pt x="11687" y="12243"/>
                  </a:cubicBezTo>
                  <a:lnTo>
                    <a:pt x="11687" y="14276"/>
                  </a:lnTo>
                  <a:cubicBezTo>
                    <a:pt x="11751" y="14345"/>
                    <a:pt x="11847" y="14411"/>
                    <a:pt x="11992" y="14411"/>
                  </a:cubicBezTo>
                  <a:cubicBezTo>
                    <a:pt x="12296" y="14411"/>
                    <a:pt x="12296" y="14072"/>
                    <a:pt x="12296" y="14072"/>
                  </a:cubicBezTo>
                  <a:lnTo>
                    <a:pt x="12296" y="12428"/>
                  </a:lnTo>
                  <a:cubicBezTo>
                    <a:pt x="12296" y="12428"/>
                    <a:pt x="12245" y="12090"/>
                    <a:pt x="11992" y="12090"/>
                  </a:cubicBezTo>
                  <a:moveTo>
                    <a:pt x="7986" y="8751"/>
                  </a:moveTo>
                  <a:lnTo>
                    <a:pt x="8696" y="8751"/>
                  </a:lnTo>
                  <a:lnTo>
                    <a:pt x="8696" y="7188"/>
                  </a:lnTo>
                  <a:lnTo>
                    <a:pt x="9507" y="4970"/>
                  </a:lnTo>
                  <a:lnTo>
                    <a:pt x="8848" y="4970"/>
                  </a:lnTo>
                  <a:lnTo>
                    <a:pt x="8341" y="6433"/>
                  </a:lnTo>
                  <a:lnTo>
                    <a:pt x="7834" y="4970"/>
                  </a:lnTo>
                  <a:lnTo>
                    <a:pt x="7124" y="4970"/>
                  </a:lnTo>
                  <a:lnTo>
                    <a:pt x="7986" y="7188"/>
                  </a:lnTo>
                  <a:cubicBezTo>
                    <a:pt x="7986" y="7188"/>
                    <a:pt x="7986" y="8751"/>
                    <a:pt x="7986" y="8751"/>
                  </a:cubicBezTo>
                  <a:close/>
                  <a:moveTo>
                    <a:pt x="12397" y="8801"/>
                  </a:moveTo>
                  <a:cubicBezTo>
                    <a:pt x="12802" y="8801"/>
                    <a:pt x="13158" y="8449"/>
                    <a:pt x="13158" y="8449"/>
                  </a:cubicBezTo>
                  <a:lnTo>
                    <a:pt x="13158" y="8751"/>
                  </a:lnTo>
                  <a:lnTo>
                    <a:pt x="13766" y="8751"/>
                  </a:lnTo>
                  <a:lnTo>
                    <a:pt x="13766" y="5878"/>
                  </a:lnTo>
                  <a:lnTo>
                    <a:pt x="13158" y="5878"/>
                  </a:lnTo>
                  <a:lnTo>
                    <a:pt x="13158" y="8096"/>
                  </a:lnTo>
                  <a:cubicBezTo>
                    <a:pt x="13158" y="8096"/>
                    <a:pt x="12955" y="8348"/>
                    <a:pt x="12752" y="8348"/>
                  </a:cubicBezTo>
                  <a:cubicBezTo>
                    <a:pt x="12549" y="8348"/>
                    <a:pt x="12549" y="8196"/>
                    <a:pt x="12549" y="8196"/>
                  </a:cubicBezTo>
                  <a:lnTo>
                    <a:pt x="12549" y="5878"/>
                  </a:lnTo>
                  <a:lnTo>
                    <a:pt x="11941" y="5878"/>
                  </a:lnTo>
                  <a:lnTo>
                    <a:pt x="11941" y="8398"/>
                  </a:lnTo>
                  <a:cubicBezTo>
                    <a:pt x="11941" y="8398"/>
                    <a:pt x="11992" y="8801"/>
                    <a:pt x="12397" y="8801"/>
                  </a:cubicBezTo>
                  <a:moveTo>
                    <a:pt x="10166" y="6634"/>
                  </a:moveTo>
                  <a:cubicBezTo>
                    <a:pt x="10166" y="6467"/>
                    <a:pt x="10302" y="6332"/>
                    <a:pt x="10470" y="6332"/>
                  </a:cubicBezTo>
                  <a:cubicBezTo>
                    <a:pt x="10639" y="6332"/>
                    <a:pt x="10775" y="6467"/>
                    <a:pt x="10775" y="6634"/>
                  </a:cubicBezTo>
                  <a:lnTo>
                    <a:pt x="10775" y="8045"/>
                  </a:lnTo>
                  <a:cubicBezTo>
                    <a:pt x="10775" y="8212"/>
                    <a:pt x="10639" y="8348"/>
                    <a:pt x="10470" y="8348"/>
                  </a:cubicBezTo>
                  <a:cubicBezTo>
                    <a:pt x="10302" y="8348"/>
                    <a:pt x="10166" y="8212"/>
                    <a:pt x="10166" y="8045"/>
                  </a:cubicBezTo>
                  <a:cubicBezTo>
                    <a:pt x="10166" y="8045"/>
                    <a:pt x="10166" y="6634"/>
                    <a:pt x="10166" y="6634"/>
                  </a:cubicBezTo>
                  <a:close/>
                  <a:moveTo>
                    <a:pt x="10369" y="8801"/>
                  </a:moveTo>
                  <a:lnTo>
                    <a:pt x="10572" y="8801"/>
                  </a:lnTo>
                  <a:cubicBezTo>
                    <a:pt x="11020" y="8801"/>
                    <a:pt x="11383" y="8440"/>
                    <a:pt x="11383" y="7995"/>
                  </a:cubicBezTo>
                  <a:lnTo>
                    <a:pt x="11383" y="6684"/>
                  </a:lnTo>
                  <a:cubicBezTo>
                    <a:pt x="11383" y="6239"/>
                    <a:pt x="11020" y="5878"/>
                    <a:pt x="10572" y="5878"/>
                  </a:cubicBezTo>
                  <a:lnTo>
                    <a:pt x="10369" y="5878"/>
                  </a:lnTo>
                  <a:cubicBezTo>
                    <a:pt x="9921" y="5878"/>
                    <a:pt x="9558" y="6239"/>
                    <a:pt x="9558" y="6684"/>
                  </a:cubicBezTo>
                  <a:lnTo>
                    <a:pt x="9558" y="7995"/>
                  </a:lnTo>
                  <a:cubicBezTo>
                    <a:pt x="9558" y="8440"/>
                    <a:pt x="9921" y="8801"/>
                    <a:pt x="10369" y="8801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  <p:sp>
          <p:nvSpPr>
            <p:cNvPr id="9" name="Shape 2869"/>
            <p:cNvSpPr/>
            <p:nvPr/>
          </p:nvSpPr>
          <p:spPr>
            <a:xfrm>
              <a:off x="3526481" y="2748394"/>
              <a:ext cx="486000" cy="48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3745"/>
                  </a:moveTo>
                  <a:cubicBezTo>
                    <a:pt x="14727" y="14287"/>
                    <a:pt x="14287" y="14727"/>
                    <a:pt x="13745" y="14727"/>
                  </a:cubicBezTo>
                  <a:lnTo>
                    <a:pt x="7855" y="14727"/>
                  </a:lnTo>
                  <a:cubicBezTo>
                    <a:pt x="7313" y="14727"/>
                    <a:pt x="6873" y="14287"/>
                    <a:pt x="6873" y="13745"/>
                  </a:cubicBezTo>
                  <a:lnTo>
                    <a:pt x="6873" y="10309"/>
                  </a:lnTo>
                  <a:lnTo>
                    <a:pt x="7904" y="10309"/>
                  </a:lnTo>
                  <a:cubicBezTo>
                    <a:pt x="7877" y="10470"/>
                    <a:pt x="7855" y="10632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6" y="13745"/>
                    <a:pt x="13745" y="12427"/>
                    <a:pt x="13745" y="10800"/>
                  </a:cubicBezTo>
                  <a:cubicBezTo>
                    <a:pt x="13745" y="10632"/>
                    <a:pt x="13723" y="10470"/>
                    <a:pt x="13696" y="10309"/>
                  </a:cubicBezTo>
                  <a:lnTo>
                    <a:pt x="14727" y="10309"/>
                  </a:lnTo>
                  <a:cubicBezTo>
                    <a:pt x="14727" y="10309"/>
                    <a:pt x="14727" y="13745"/>
                    <a:pt x="14727" y="13745"/>
                  </a:cubicBezTo>
                  <a:close/>
                  <a:moveTo>
                    <a:pt x="10800" y="8836"/>
                  </a:move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moveTo>
                    <a:pt x="12764" y="7364"/>
                  </a:moveTo>
                  <a:lnTo>
                    <a:pt x="14236" y="7364"/>
                  </a:lnTo>
                  <a:lnTo>
                    <a:pt x="14236" y="8836"/>
                  </a:lnTo>
                  <a:lnTo>
                    <a:pt x="12764" y="8836"/>
                  </a:lnTo>
                  <a:cubicBezTo>
                    <a:pt x="12764" y="8836"/>
                    <a:pt x="12764" y="7364"/>
                    <a:pt x="12764" y="7364"/>
                  </a:cubicBezTo>
                  <a:close/>
                  <a:moveTo>
                    <a:pt x="13745" y="5891"/>
                  </a:moveTo>
                  <a:lnTo>
                    <a:pt x="7855" y="5891"/>
                  </a:lnTo>
                  <a:cubicBezTo>
                    <a:pt x="6770" y="5891"/>
                    <a:pt x="5891" y="6770"/>
                    <a:pt x="5891" y="7855"/>
                  </a:cubicBezTo>
                  <a:lnTo>
                    <a:pt x="5891" y="13745"/>
                  </a:lnTo>
                  <a:cubicBezTo>
                    <a:pt x="5891" y="14830"/>
                    <a:pt x="6770" y="15709"/>
                    <a:pt x="7855" y="15709"/>
                  </a:cubicBezTo>
                  <a:lnTo>
                    <a:pt x="13745" y="15709"/>
                  </a:lnTo>
                  <a:cubicBezTo>
                    <a:pt x="14830" y="15709"/>
                    <a:pt x="15709" y="14830"/>
                    <a:pt x="15709" y="13745"/>
                  </a:cubicBezTo>
                  <a:lnTo>
                    <a:pt x="15709" y="7855"/>
                  </a:lnTo>
                  <a:cubicBezTo>
                    <a:pt x="15709" y="6770"/>
                    <a:pt x="14830" y="5891"/>
                    <a:pt x="13745" y="5891"/>
                  </a:cubicBezTo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6223" y="982"/>
                    <a:pt x="20618" y="537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764828" y="129972"/>
            <a:ext cx="7546718" cy="892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ky-KG" sz="26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Мектептик билим берүү системасын 12 жылдык форматка которуу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549062" y="1439952"/>
            <a:ext cx="7428711" cy="511332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2024-жыл 15-март - 12 жылдык окуу мөөнөтүнө өтүү жана КРда мектептик билим берүүнүн он эки жылдык түзүмүн этап-этабы менен киргизүү боюнча №99-т 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тескемеси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2024-жыл 4-июль - 12 жылдык окуу мөөнөтүн мектептик билим берүү системасына этап боюнча киргизүү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Концепциясы 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жана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иш-аракеттер Планы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12 жылдык билим берүү 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Модели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 -“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6+3+3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”.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Келечектеги мугалимдерди даярдоо үчүн мектеп жана жогорку билим берүү деңгээлинде илим, технология, инженерия жана математикага өзгөчө көңүл бурулган Азия Өнүктүрүү Банкы менен 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Гранттык келишим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08" y="2489407"/>
            <a:ext cx="819068" cy="8190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275" y="3765822"/>
            <a:ext cx="809368" cy="809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888" y="2388327"/>
            <a:ext cx="722660" cy="722660"/>
          </a:xfrm>
          <a:prstGeom prst="rect">
            <a:avLst/>
          </a:prstGeom>
        </p:spPr>
      </p:pic>
      <p:pic>
        <p:nvPicPr>
          <p:cNvPr id="43008" name="Рисунок 4300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06" y="3506732"/>
            <a:ext cx="858192" cy="85819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F3B65F75-BF12-21A7-F53D-6BBBD8AD8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9" y="174719"/>
            <a:ext cx="4205443" cy="649932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EAE42A-9C07-ED5F-5D69-E44B80EE4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64507C2-57DE-CB0E-AE0B-D07D5F7D67B6}"/>
              </a:ext>
            </a:extLst>
          </p:cNvPr>
          <p:cNvSpPr/>
          <p:nvPr/>
        </p:nvSpPr>
        <p:spPr>
          <a:xfrm>
            <a:off x="-2722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42D0"/>
              </a:gs>
              <a:gs pos="100000">
                <a:srgbClr val="6D07B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732E5983-34CB-E9B7-D14F-0802B9427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8" y="242922"/>
            <a:ext cx="754869" cy="78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24">
            <a:extLst>
              <a:ext uri="{FF2B5EF4-FFF2-40B4-BE49-F238E27FC236}">
                <a16:creationId xmlns:a16="http://schemas.microsoft.com/office/drawing/2014/main" xmlns="" id="{BA2A4DC8-A7DC-7954-BAEB-03864705BD01}"/>
              </a:ext>
            </a:extLst>
          </p:cNvPr>
          <p:cNvSpPr/>
          <p:nvPr/>
        </p:nvSpPr>
        <p:spPr>
          <a:xfrm>
            <a:off x="1422400" y="343991"/>
            <a:ext cx="4499427" cy="12443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"Окуу китеби« Басма үйү </a:t>
            </a:r>
          </a:p>
          <a:p>
            <a:pPr algn="ctr"/>
            <a:r>
              <a:rPr lang="ky-KG" sz="1600" b="1" i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(КР Министрлер Кабинетинин 2024-жылдын 5-февралындагы </a:t>
            </a:r>
          </a:p>
          <a:p>
            <a:pPr algn="ctr"/>
            <a:r>
              <a:rPr lang="ky-KG" sz="1600" b="1" i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№ 48 токтом)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5BF376-AA18-7EFD-731D-C98AB917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6" b="22386"/>
          <a:stretch/>
        </p:blipFill>
        <p:spPr>
          <a:xfrm>
            <a:off x="6186908" y="749269"/>
            <a:ext cx="1038671" cy="563880"/>
          </a:xfrm>
          <a:prstGeom prst="rect">
            <a:avLst/>
          </a:prstGeom>
        </p:spPr>
      </p:pic>
      <p:sp>
        <p:nvSpPr>
          <p:cNvPr id="6" name="Скругленный прямоугольник 24">
            <a:extLst>
              <a:ext uri="{FF2B5EF4-FFF2-40B4-BE49-F238E27FC236}">
                <a16:creationId xmlns:a16="http://schemas.microsoft.com/office/drawing/2014/main" xmlns="" id="{F179A44E-DE61-2357-ECC0-261173FE1899}"/>
              </a:ext>
            </a:extLst>
          </p:cNvPr>
          <p:cNvSpPr/>
          <p:nvPr/>
        </p:nvSpPr>
        <p:spPr>
          <a:xfrm>
            <a:off x="7490660" y="343990"/>
            <a:ext cx="4499428" cy="124431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Бирдиктүү, туруктуу мамлекеттик китеп саясаты</a:t>
            </a:r>
            <a:endParaRPr lang="ky-KG" sz="2400" b="1" dirty="0">
              <a:solidFill>
                <a:srgbClr val="00206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A315AE-14D9-16B0-C53C-AC76E132351A}"/>
              </a:ext>
            </a:extLst>
          </p:cNvPr>
          <p:cNvSpPr txBox="1"/>
          <p:nvPr/>
        </p:nvSpPr>
        <p:spPr>
          <a:xfrm>
            <a:off x="5708981" y="1784579"/>
            <a:ext cx="63088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ky-KG" sz="2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1-класстан 11-класска чейин окуу китептерин ижарага берүү Тартиби</a:t>
            </a:r>
            <a:r>
              <a:rPr lang="ky-KG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ky-KG" sz="2000" b="1" dirty="0">
              <a:solidFill>
                <a:schemeClr val="bg1"/>
              </a:solidFill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C398ED-B30A-D84F-C3A9-E1D3348284CD}"/>
              </a:ext>
            </a:extLst>
          </p:cNvPr>
          <p:cNvSpPr txBox="1"/>
          <p:nvPr/>
        </p:nvSpPr>
        <p:spPr>
          <a:xfrm>
            <a:off x="5701876" y="2520000"/>
            <a:ext cx="63088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ky-KG" sz="20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«Marshall Cavendish» (Сингапур) басмаканасы менен лицензиялык келишимдер 32 аталыштагы ОМК (математика, физика, химия, биология, табият таануу, англис тили боюнча).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9A6C18-0A81-EA17-DDA5-86E8FE4CF159}"/>
              </a:ext>
            </a:extLst>
          </p:cNvPr>
          <p:cNvSpPr txBox="1"/>
          <p:nvPr/>
        </p:nvSpPr>
        <p:spPr>
          <a:xfrm>
            <a:off x="5681272" y="4224992"/>
            <a:ext cx="63088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ky-KG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2024-жылдын 1-жарым жылдыгы –152 млн. сом өздөштүрүлдү, 53 миң нуска окуу-методикалык комплекстер жана китептер басылып чыкты, 375 миң нуска чыгарылууда.</a:t>
            </a:r>
            <a:endParaRPr lang="ky-KG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BCDBB6-1B75-D485-B7BD-49480A5CEAC2}"/>
              </a:ext>
            </a:extLst>
          </p:cNvPr>
          <p:cNvSpPr txBox="1"/>
          <p:nvPr/>
        </p:nvSpPr>
        <p:spPr>
          <a:xfrm>
            <a:off x="5699745" y="5668849"/>
            <a:ext cx="6308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ü"/>
            </a:pPr>
            <a:r>
              <a:rPr lang="ky-KG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2023-2024 - окуу жылы – 791 миң нуска методикалык комплекстер жана китептер басылып чыкты.</a:t>
            </a:r>
            <a:endParaRPr lang="ky-KG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CA4A5C-3F1E-ABFC-346C-6ADC4194B4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65" y="2163689"/>
            <a:ext cx="3301225" cy="208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Современные учебники английского для самостоятельного изучения языка | Блог  LinguaTrip">
            <a:extLst>
              <a:ext uri="{FF2B5EF4-FFF2-40B4-BE49-F238E27FC236}">
                <a16:creationId xmlns:a16="http://schemas.microsoft.com/office/drawing/2014/main" xmlns="" id="{91322CAB-5D57-4AEB-A852-9EEA391A3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2" y="4512845"/>
            <a:ext cx="3582499" cy="160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ath In Focus Volume B by Marshall Cavendish">
            <a:extLst>
              <a:ext uri="{FF2B5EF4-FFF2-40B4-BE49-F238E27FC236}">
                <a16:creationId xmlns:a16="http://schemas.microsoft.com/office/drawing/2014/main" xmlns="" id="{FD9B718D-2E5D-03DA-BA44-2D0AF50E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2" y="2163689"/>
            <a:ext cx="1621053" cy="216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xmlns="" id="{79C4E700-508C-AA62-FFCC-7F930EAB9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4678" y="5027653"/>
            <a:ext cx="3555997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38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A94B0B1-3E55-F86A-C6F5-2919799BE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1" y="234679"/>
            <a:ext cx="4205443" cy="649932"/>
          </a:xfrm>
          <a:prstGeom prst="rect">
            <a:avLst/>
          </a:prstGeom>
        </p:spPr>
      </p:pic>
      <p:pic>
        <p:nvPicPr>
          <p:cNvPr id="3" name="object 9">
            <a:extLst>
              <a:ext uri="{FF2B5EF4-FFF2-40B4-BE49-F238E27FC236}">
                <a16:creationId xmlns:a16="http://schemas.microsoft.com/office/drawing/2014/main" xmlns="" id="{3ECFF46F-79D9-5074-8F10-E82C64C75E7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6716" y="4399614"/>
            <a:ext cx="6625044" cy="2458386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74D0CA1C-7A6D-2E4C-49A0-DDA87438A22F}"/>
              </a:ext>
            </a:extLst>
          </p:cNvPr>
          <p:cNvSpPr/>
          <p:nvPr/>
        </p:nvSpPr>
        <p:spPr>
          <a:xfrm>
            <a:off x="1124262" y="1199213"/>
            <a:ext cx="3192905" cy="12591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ЭЛЕКТРОНДУК КИТЕП- ЖОБО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A77CB441-F6ED-7834-734E-EA1D90C638DF}"/>
              </a:ext>
            </a:extLst>
          </p:cNvPr>
          <p:cNvSpPr/>
          <p:nvPr/>
        </p:nvSpPr>
        <p:spPr>
          <a:xfrm>
            <a:off x="4718854" y="1199213"/>
            <a:ext cx="3192905" cy="12591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ЭЛЕКТРОНДУК КИТЕП - СТАНДАРТ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AEB040BE-A009-085A-BBCA-F4BEA05FAF14}"/>
              </a:ext>
            </a:extLst>
          </p:cNvPr>
          <p:cNvSpPr/>
          <p:nvPr/>
        </p:nvSpPr>
        <p:spPr>
          <a:xfrm>
            <a:off x="8313446" y="1199213"/>
            <a:ext cx="3192905" cy="12591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ЭЛЕКТРОНДУК КОНТЕНТ - ПЛАТФОРМА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AAD78894-BF73-93A5-67DC-88A51EE53903}"/>
              </a:ext>
            </a:extLst>
          </p:cNvPr>
          <p:cNvSpPr/>
          <p:nvPr/>
        </p:nvSpPr>
        <p:spPr>
          <a:xfrm>
            <a:off x="2111430" y="2825838"/>
            <a:ext cx="3422439" cy="12591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ЭЛЕКТРОНДУК МЕКТЕП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280A9CA6-14E7-1B8E-54C6-C1858EEDD5CD}"/>
              </a:ext>
            </a:extLst>
          </p:cNvPr>
          <p:cNvSpPr/>
          <p:nvPr/>
        </p:nvSpPr>
        <p:spPr>
          <a:xfrm>
            <a:off x="7445428" y="2899842"/>
            <a:ext cx="3422440" cy="12591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БИЛИМ БЕР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ҮҮ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Ү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Н САПАТЫН 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Ө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Н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Ү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КТ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Ү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Р</a:t>
            </a:r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ҮҮ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ДЕПАРТАМЕНТИ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6D8430F-B96F-DF94-975C-CDBE25532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6"/>
          <a:stretch/>
        </p:blipFill>
        <p:spPr bwMode="auto">
          <a:xfrm>
            <a:off x="8313446" y="4399614"/>
            <a:ext cx="3422440" cy="206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958710"/>
      </p:ext>
    </p:extLst>
  </p:cSld>
  <p:clrMapOvr>
    <a:masterClrMapping/>
  </p:clrMapOvr>
  <p:transition spd="slow" advTm="2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31D6BAB-C755-3EFF-7624-911C2B856B83}"/>
              </a:ext>
            </a:extLst>
          </p:cNvPr>
          <p:cNvSpPr/>
          <p:nvPr/>
        </p:nvSpPr>
        <p:spPr>
          <a:xfrm>
            <a:off x="-22795" y="-107753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42D0"/>
              </a:gs>
              <a:gs pos="100000">
                <a:srgbClr val="6D07B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9B9F72A-D18F-61C8-8CCA-4D498F2BE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209"/>
            <a:ext cx="12192000" cy="570879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2C4A0CC1-97AC-EB95-9B07-0E4F067D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74" y="160421"/>
            <a:ext cx="7296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410;p18">
            <a:extLst>
              <a:ext uri="{FF2B5EF4-FFF2-40B4-BE49-F238E27FC236}">
                <a16:creationId xmlns:a16="http://schemas.microsoft.com/office/drawing/2014/main" xmlns="" id="{453A56F8-00AA-9DEB-8BC8-08DD25DA69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8133" y="-110380"/>
            <a:ext cx="9406847" cy="11508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lvl="0" algn="ctr"/>
            <a:r>
              <a:rPr lang="ru-RU" sz="373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МУГАЛИМДЕР ТРАНСФОРМАЦИЯНЫН</a:t>
            </a:r>
            <a:br>
              <a:rPr lang="ru-RU" sz="373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3733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ОРТОСУНДА</a:t>
            </a:r>
            <a:endParaRPr sz="3733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3" name="Google Shape;411;p18">
            <a:extLst>
              <a:ext uri="{FF2B5EF4-FFF2-40B4-BE49-F238E27FC236}">
                <a16:creationId xmlns:a16="http://schemas.microsoft.com/office/drawing/2014/main" xmlns="" id="{08E8AEB5-BA39-CD1D-C85C-AFAA51C2F05F}"/>
              </a:ext>
            </a:extLst>
          </p:cNvPr>
          <p:cNvGrpSpPr/>
          <p:nvPr/>
        </p:nvGrpSpPr>
        <p:grpSpPr>
          <a:xfrm>
            <a:off x="4292997" y="1288333"/>
            <a:ext cx="3717125" cy="2680599"/>
            <a:chOff x="3178188" y="1698922"/>
            <a:chExt cx="2787844" cy="2041931"/>
          </a:xfrm>
        </p:grpSpPr>
        <p:sp>
          <p:nvSpPr>
            <p:cNvPr id="14" name="Google Shape;415;p18">
              <a:extLst>
                <a:ext uri="{FF2B5EF4-FFF2-40B4-BE49-F238E27FC236}">
                  <a16:creationId xmlns:a16="http://schemas.microsoft.com/office/drawing/2014/main" xmlns="" id="{B9D431D7-9081-BF0D-DFD7-A590619B2824}"/>
                </a:ext>
              </a:extLst>
            </p:cNvPr>
            <p:cNvSpPr/>
            <p:nvPr/>
          </p:nvSpPr>
          <p:spPr>
            <a:xfrm>
              <a:off x="3178188" y="1698923"/>
              <a:ext cx="2787844" cy="2041930"/>
            </a:xfrm>
            <a:custGeom>
              <a:avLst/>
              <a:gdLst/>
              <a:ahLst/>
              <a:cxnLst/>
              <a:rect l="l" t="t" r="r" b="b"/>
              <a:pathLst>
                <a:path w="12644" h="10185" extrusionOk="0">
                  <a:moveTo>
                    <a:pt x="12643" y="9639"/>
                  </a:moveTo>
                  <a:cubicBezTo>
                    <a:pt x="12643" y="9938"/>
                    <a:pt x="12400" y="10185"/>
                    <a:pt x="12097" y="10185"/>
                  </a:cubicBezTo>
                  <a:lnTo>
                    <a:pt x="546" y="10185"/>
                  </a:lnTo>
                  <a:cubicBezTo>
                    <a:pt x="243" y="10185"/>
                    <a:pt x="0" y="9938"/>
                    <a:pt x="0" y="9639"/>
                  </a:cubicBezTo>
                  <a:lnTo>
                    <a:pt x="0" y="547"/>
                  </a:lnTo>
                  <a:cubicBezTo>
                    <a:pt x="0" y="247"/>
                    <a:pt x="243" y="0"/>
                    <a:pt x="546" y="0"/>
                  </a:cubicBezTo>
                  <a:lnTo>
                    <a:pt x="12097" y="0"/>
                  </a:lnTo>
                  <a:cubicBezTo>
                    <a:pt x="12400" y="0"/>
                    <a:pt x="12643" y="247"/>
                    <a:pt x="12643" y="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16;p18">
              <a:extLst>
                <a:ext uri="{FF2B5EF4-FFF2-40B4-BE49-F238E27FC236}">
                  <a16:creationId xmlns:a16="http://schemas.microsoft.com/office/drawing/2014/main" xmlns="" id="{D8B826E6-A7EB-CAE0-BC92-E217201D05A7}"/>
                </a:ext>
              </a:extLst>
            </p:cNvPr>
            <p:cNvSpPr/>
            <p:nvPr/>
          </p:nvSpPr>
          <p:spPr>
            <a:xfrm>
              <a:off x="3178188" y="1698922"/>
              <a:ext cx="2787844" cy="1994309"/>
            </a:xfrm>
            <a:custGeom>
              <a:avLst/>
              <a:gdLst/>
              <a:ahLst/>
              <a:cxnLst/>
              <a:rect l="l" t="t" r="r" b="b"/>
              <a:pathLst>
                <a:path w="12644" h="9045" extrusionOk="0">
                  <a:moveTo>
                    <a:pt x="12097" y="0"/>
                  </a:moveTo>
                  <a:lnTo>
                    <a:pt x="546" y="0"/>
                  </a:lnTo>
                  <a:cubicBezTo>
                    <a:pt x="243" y="0"/>
                    <a:pt x="0" y="247"/>
                    <a:pt x="0" y="547"/>
                  </a:cubicBezTo>
                  <a:lnTo>
                    <a:pt x="0" y="9045"/>
                  </a:lnTo>
                  <a:lnTo>
                    <a:pt x="12643" y="9045"/>
                  </a:lnTo>
                  <a:lnTo>
                    <a:pt x="12643" y="547"/>
                  </a:lnTo>
                  <a:cubicBezTo>
                    <a:pt x="12643" y="247"/>
                    <a:pt x="12400" y="0"/>
                    <a:pt x="1209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17;p18">
              <a:extLst>
                <a:ext uri="{FF2B5EF4-FFF2-40B4-BE49-F238E27FC236}">
                  <a16:creationId xmlns:a16="http://schemas.microsoft.com/office/drawing/2014/main" xmlns="" id="{26A5BAC7-B9A9-1CC5-FC89-282F8B3180E3}"/>
                </a:ext>
              </a:extLst>
            </p:cNvPr>
            <p:cNvSpPr/>
            <p:nvPr/>
          </p:nvSpPr>
          <p:spPr>
            <a:xfrm>
              <a:off x="3297692" y="1817324"/>
              <a:ext cx="2548835" cy="1747804"/>
            </a:xfrm>
            <a:custGeom>
              <a:avLst/>
              <a:gdLst/>
              <a:ahLst/>
              <a:cxnLst/>
              <a:rect l="l" t="t" r="r" b="b"/>
              <a:pathLst>
                <a:path w="11560" h="7927" extrusionOk="0">
                  <a:moveTo>
                    <a:pt x="11559" y="7927"/>
                  </a:moveTo>
                  <a:lnTo>
                    <a:pt x="0" y="7927"/>
                  </a:lnTo>
                  <a:lnTo>
                    <a:pt x="0" y="1"/>
                  </a:lnTo>
                  <a:lnTo>
                    <a:pt x="115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" name="Google Shape;439;p18">
            <a:extLst>
              <a:ext uri="{FF2B5EF4-FFF2-40B4-BE49-F238E27FC236}">
                <a16:creationId xmlns:a16="http://schemas.microsoft.com/office/drawing/2014/main" xmlns="" id="{9F33CA9D-4405-E76E-75C6-A9857FAC8D8C}"/>
              </a:ext>
            </a:extLst>
          </p:cNvPr>
          <p:cNvSpPr txBox="1"/>
          <p:nvPr/>
        </p:nvSpPr>
        <p:spPr>
          <a:xfrm>
            <a:off x="175441" y="4784323"/>
            <a:ext cx="3784287" cy="211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Fira Sans Extra Condensed"/>
                <a:cs typeface="Segoe UI" panose="020B0502040204020203" pitchFamily="34" charset="0"/>
                <a:sym typeface="Fira Sans Extra Condensed"/>
              </a:rPr>
              <a:t>КВАЛИФИКАЦИЯНЫ ЖОГОРУЛАТУУНУН ЖАҢЫ ФОРМАТЫ-КОМАНДАЛЫК ОКУТУУ: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Fira Sans Extra Condensed"/>
                <a:cs typeface="Segoe UI" panose="020B0502040204020203" pitchFamily="34" charset="0"/>
                <a:sym typeface="Fira Sans Extra Condensed"/>
              </a:rPr>
              <a:t>20% МЕКТЕП,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Fira Sans Extra Condensed"/>
                <a:cs typeface="Segoe UI" panose="020B0502040204020203" pitchFamily="34" charset="0"/>
                <a:sym typeface="Fira Sans Extra Condensed"/>
              </a:rPr>
              <a:t>12 МИҢ МУГАЛИМ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Fira Sans Extra Condensed"/>
              <a:cs typeface="Segoe UI" panose="020B0502040204020203" pitchFamily="34" charset="0"/>
              <a:sym typeface="Fira Sans Extra Condensed"/>
            </a:endParaRPr>
          </a:p>
        </p:txBody>
      </p:sp>
      <p:sp>
        <p:nvSpPr>
          <p:cNvPr id="18" name="Google Shape;442;p18">
            <a:extLst>
              <a:ext uri="{FF2B5EF4-FFF2-40B4-BE49-F238E27FC236}">
                <a16:creationId xmlns:a16="http://schemas.microsoft.com/office/drawing/2014/main" xmlns="" id="{B1938818-223D-2164-A00C-24918A1C0446}"/>
              </a:ext>
            </a:extLst>
          </p:cNvPr>
          <p:cNvSpPr txBox="1"/>
          <p:nvPr/>
        </p:nvSpPr>
        <p:spPr>
          <a:xfrm>
            <a:off x="478718" y="1397233"/>
            <a:ext cx="3109035" cy="1162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ea typeface="Fira Sans Extra Condensed"/>
                <a:cs typeface="Segoe UI" panose="020B0502040204020203" pitchFamily="34" charset="0"/>
                <a:sym typeface="Fira Sans Extra Condensed"/>
              </a:rPr>
              <a:t>УЛУТТУК ПОРТАЛ (ПЕДАГОГДОРДУН РЕЕСТРИ)</a:t>
            </a:r>
            <a:endParaRPr sz="2000" b="1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ea typeface="Fira Sans Extra Condensed"/>
              <a:cs typeface="Segoe UI" panose="020B0502040204020203" pitchFamily="34" charset="0"/>
              <a:sym typeface="Fira Sans Extra Condensed"/>
            </a:endParaRPr>
          </a:p>
        </p:txBody>
      </p:sp>
      <p:sp>
        <p:nvSpPr>
          <p:cNvPr id="24" name="Google Shape;451;p18">
            <a:extLst>
              <a:ext uri="{FF2B5EF4-FFF2-40B4-BE49-F238E27FC236}">
                <a16:creationId xmlns:a16="http://schemas.microsoft.com/office/drawing/2014/main" xmlns="" id="{82202968-A0FD-B36A-835A-6690195F6811}"/>
              </a:ext>
            </a:extLst>
          </p:cNvPr>
          <p:cNvSpPr/>
          <p:nvPr/>
        </p:nvSpPr>
        <p:spPr>
          <a:xfrm>
            <a:off x="5298633" y="3055500"/>
            <a:ext cx="189200" cy="189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453;p18">
            <a:extLst>
              <a:ext uri="{FF2B5EF4-FFF2-40B4-BE49-F238E27FC236}">
                <a16:creationId xmlns:a16="http://schemas.microsoft.com/office/drawing/2014/main" xmlns="" id="{D284B848-A7D0-EE03-5794-DCF2697B1AB5}"/>
              </a:ext>
            </a:extLst>
          </p:cNvPr>
          <p:cNvSpPr/>
          <p:nvPr/>
        </p:nvSpPr>
        <p:spPr>
          <a:xfrm>
            <a:off x="5678267" y="3826667"/>
            <a:ext cx="189200" cy="189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457;p18">
            <a:extLst>
              <a:ext uri="{FF2B5EF4-FFF2-40B4-BE49-F238E27FC236}">
                <a16:creationId xmlns:a16="http://schemas.microsoft.com/office/drawing/2014/main" xmlns="" id="{A1BE4EFF-006F-0E7C-614E-975AF332B428}"/>
              </a:ext>
            </a:extLst>
          </p:cNvPr>
          <p:cNvSpPr/>
          <p:nvPr/>
        </p:nvSpPr>
        <p:spPr>
          <a:xfrm>
            <a:off x="6511033" y="3600100"/>
            <a:ext cx="189200" cy="189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455;p18">
            <a:extLst>
              <a:ext uri="{FF2B5EF4-FFF2-40B4-BE49-F238E27FC236}">
                <a16:creationId xmlns:a16="http://schemas.microsoft.com/office/drawing/2014/main" xmlns="" id="{B469746A-CE8D-3E75-AED3-87AA0747C6D6}"/>
              </a:ext>
            </a:extLst>
          </p:cNvPr>
          <p:cNvSpPr/>
          <p:nvPr/>
        </p:nvSpPr>
        <p:spPr>
          <a:xfrm>
            <a:off x="6572800" y="3023900"/>
            <a:ext cx="189200" cy="189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FE0A5080-0194-60EA-E083-81E2994D1571}"/>
              </a:ext>
            </a:extLst>
          </p:cNvPr>
          <p:cNvSpPr/>
          <p:nvPr/>
        </p:nvSpPr>
        <p:spPr>
          <a:xfrm>
            <a:off x="8721984" y="2725030"/>
            <a:ext cx="3239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Мугалимдерди ыктыярдуу аттестациялоо – 650  өтүнмө</a:t>
            </a:r>
            <a:endParaRPr lang="ky-KG" sz="2000" dirty="0">
              <a:solidFill>
                <a:schemeClr val="accent5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DFF7AC4-99A7-BBE2-A2CE-091314C2E2BB}"/>
              </a:ext>
            </a:extLst>
          </p:cNvPr>
          <p:cNvSpPr/>
          <p:nvPr/>
        </p:nvSpPr>
        <p:spPr>
          <a:xfrm>
            <a:off x="8595733" y="1522431"/>
            <a:ext cx="32397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</a:t>
            </a:r>
            <a:r>
              <a:rPr lang="ky-KG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МЕНИН УСТАТЫМ"</a:t>
            </a:r>
          </a:p>
          <a:p>
            <a:pPr algn="ctr"/>
            <a:r>
              <a:rPr lang="ky-KG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Кесиптик өнүгүү программасы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A0C27502-7F58-83AD-AC28-929D61F97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742" y="1474061"/>
            <a:ext cx="3367633" cy="22466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157860-D911-30D4-B46D-958BC8CB29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32" y="2475414"/>
            <a:ext cx="4376829" cy="2021585"/>
          </a:xfrm>
          <a:prstGeom prst="rect">
            <a:avLst/>
          </a:prstGeom>
        </p:spPr>
      </p:pic>
      <p:sp>
        <p:nvSpPr>
          <p:cNvPr id="9" name="Трапеция 8">
            <a:extLst>
              <a:ext uri="{FF2B5EF4-FFF2-40B4-BE49-F238E27FC236}">
                <a16:creationId xmlns:a16="http://schemas.microsoft.com/office/drawing/2014/main" xmlns="" id="{60E9A428-310E-E827-1852-6B1795887D3E}"/>
              </a:ext>
            </a:extLst>
          </p:cNvPr>
          <p:cNvSpPr/>
          <p:nvPr/>
        </p:nvSpPr>
        <p:spPr>
          <a:xfrm>
            <a:off x="3463259" y="3984350"/>
            <a:ext cx="5376597" cy="281787"/>
          </a:xfrm>
          <a:prstGeom prst="trapezoid">
            <a:avLst>
              <a:gd name="adj" fmla="val 27434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BD01C56E-2FC9-9C6F-C873-D02A4EC9E601}"/>
              </a:ext>
            </a:extLst>
          </p:cNvPr>
          <p:cNvSpPr/>
          <p:nvPr/>
        </p:nvSpPr>
        <p:spPr>
          <a:xfrm>
            <a:off x="4016726" y="4460473"/>
            <a:ext cx="46654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y-KG" sz="2000" b="1" dirty="0">
                <a:solidFill>
                  <a:srgbClr val="C00000"/>
                </a:solidFill>
                <a:latin typeface="Segoe UI" panose="020B0502040204020203" pitchFamily="34" charset="0"/>
                <a:ea typeface="Fira Sans Extra Condensed"/>
                <a:cs typeface="Segoe UI" panose="020B0502040204020203" pitchFamily="34" charset="0"/>
              </a:rPr>
              <a:t>2024-жылдын 1-жарым жылдыгында 90 миң мугалим квалификациясын жогорулатты:</a:t>
            </a:r>
          </a:p>
          <a:p>
            <a:pPr algn="ctr"/>
            <a:r>
              <a:rPr lang="ky-KG" sz="2000" b="1" i="1" dirty="0">
                <a:solidFill>
                  <a:srgbClr val="C00000"/>
                </a:solidFill>
                <a:latin typeface="Segoe UI" panose="020B0502040204020203" pitchFamily="34" charset="0"/>
                <a:ea typeface="Fira Sans Extra Condensed"/>
                <a:cs typeface="Segoe UI" panose="020B0502040204020203" pitchFamily="34" charset="0"/>
              </a:rPr>
              <a:t>(«жашыл көндүмдөр», PISA, санариптик жана медиа сабаттуулук, коммуникация ыкмалары, инновациялар, STEM)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4F3841-B2AF-7BE3-AB16-515D8E39A407}"/>
              </a:ext>
            </a:extLst>
          </p:cNvPr>
          <p:cNvSpPr txBox="1"/>
          <p:nvPr/>
        </p:nvSpPr>
        <p:spPr>
          <a:xfrm>
            <a:off x="9085001" y="5502662"/>
            <a:ext cx="258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Мектеп директорлорунун конкурсу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326D17-164E-5EF3-CDC4-EA223B56D120}"/>
              </a:ext>
            </a:extLst>
          </p:cNvPr>
          <p:cNvSpPr txBox="1"/>
          <p:nvPr/>
        </p:nvSpPr>
        <p:spPr>
          <a:xfrm>
            <a:off x="9158660" y="4254968"/>
            <a:ext cx="2440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solidFill>
                  <a:schemeClr val="accent5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Мугалимдер үчүн ноутбукка 670 млн. сом</a:t>
            </a:r>
          </a:p>
        </p:txBody>
      </p:sp>
    </p:spTree>
    <p:extLst>
      <p:ext uri="{BB962C8B-B14F-4D97-AF65-F5344CB8AC3E}">
        <p14:creationId xmlns:p14="http://schemas.microsoft.com/office/powerpoint/2010/main" val="171747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2B8468B8-47D4-AF52-B043-033C255AF55F}"/>
              </a:ext>
            </a:extLst>
          </p:cNvPr>
          <p:cNvSpPr/>
          <p:nvPr/>
        </p:nvSpPr>
        <p:spPr>
          <a:xfrm>
            <a:off x="7742408" y="1746180"/>
            <a:ext cx="4099727" cy="481316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600" dirty="0">
                <a:latin typeface="Segoe UI" panose="020B0502040204020203" pitchFamily="34" charset="0"/>
                <a:cs typeface="Segoe UI" panose="020B0502040204020203" pitchFamily="34" charset="0"/>
              </a:rPr>
              <a:t>Лондон, </a:t>
            </a:r>
          </a:p>
          <a:p>
            <a:pPr algn="ctr"/>
            <a:r>
              <a:rPr lang="ky-KG" sz="2600" dirty="0">
                <a:latin typeface="Segoe UI" panose="020B0502040204020203" pitchFamily="34" charset="0"/>
                <a:cs typeface="Segoe UI" panose="020B0502040204020203" pitchFamily="34" charset="0"/>
              </a:rPr>
              <a:t>2024-жылдын июнь айы, </a:t>
            </a:r>
          </a:p>
          <a:p>
            <a:pPr algn="ctr"/>
            <a:r>
              <a:rPr lang="ky-KG" sz="2600" dirty="0">
                <a:latin typeface="Segoe UI" panose="020B0502040204020203" pitchFamily="34" charset="0"/>
                <a:cs typeface="Segoe UI" panose="020B0502040204020203" pitchFamily="34" charset="0"/>
              </a:rPr>
              <a:t>Математика боюнча 65-чи Эл аралык олимпиада, </a:t>
            </a:r>
          </a:p>
          <a:p>
            <a:pPr algn="ctr"/>
            <a:r>
              <a:rPr lang="ky-KG" sz="2600" dirty="0">
                <a:latin typeface="Segoe UI" panose="020B0502040204020203" pitchFamily="34" charset="0"/>
                <a:cs typeface="Segoe UI" panose="020B0502040204020203" pitchFamily="34" charset="0"/>
              </a:rPr>
              <a:t>108 </a:t>
            </a:r>
            <a:r>
              <a:rPr lang="ky-KG" sz="2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өлкө</a:t>
            </a:r>
            <a:r>
              <a:rPr lang="ky-KG" sz="2600" dirty="0">
                <a:latin typeface="Segoe UI" panose="020B0502040204020203" pitchFamily="34" charset="0"/>
                <a:cs typeface="Segoe UI" panose="020B0502040204020203" pitchFamily="34" charset="0"/>
              </a:rPr>
              <a:t> , 600 катышуучулар:</a:t>
            </a:r>
          </a:p>
          <a:p>
            <a:pPr algn="ctr"/>
            <a:endParaRPr lang="ky-KG" sz="2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ky-KG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КЫРГЫЗСТАН </a:t>
            </a:r>
          </a:p>
          <a:p>
            <a:pPr algn="ctr"/>
            <a:r>
              <a:rPr lang="ky-KG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– 29 ОРУНДА!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2FEB70A1-5E33-B26A-797A-92F96C4D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309" y="143984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496EA2-193B-E37B-8D0F-2D6079577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8" y="101553"/>
            <a:ext cx="3747090" cy="579096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3CCCFF21-548C-3979-7EA0-E7FAB4A155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240634"/>
              </p:ext>
            </p:extLst>
          </p:nvPr>
        </p:nvGraphicFramePr>
        <p:xfrm>
          <a:off x="775855" y="1052945"/>
          <a:ext cx="6603999" cy="5310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36574968"/>
      </p:ext>
    </p:extLst>
  </p:cSld>
  <p:clrMapOvr>
    <a:masterClrMapping/>
  </p:clrMapOvr>
  <p:transition spd="slow" advTm="2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6AE267-358B-1867-B6F0-F304A288D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1" y="234679"/>
            <a:ext cx="4205443" cy="64993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24F66003-694B-A2AB-01FD-E2510B5D5EEE}"/>
              </a:ext>
            </a:extLst>
          </p:cNvPr>
          <p:cNvSpPr/>
          <p:nvPr/>
        </p:nvSpPr>
        <p:spPr>
          <a:xfrm>
            <a:off x="5711252" y="234680"/>
            <a:ext cx="6081010" cy="1114436"/>
          </a:xfrm>
          <a:prstGeom prst="roundRect">
            <a:avLst/>
          </a:prstGeom>
          <a:solidFill>
            <a:srgbClr val="003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МАМЛЕКЕТТИК ТИЛДИ КОЛДОО ЖАНА ӨНҮКТҮРҮҮ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D29EACB5-7ACF-3124-337D-42BC01394EA4}"/>
              </a:ext>
            </a:extLst>
          </p:cNvPr>
          <p:cNvSpPr/>
          <p:nvPr/>
        </p:nvSpPr>
        <p:spPr>
          <a:xfrm>
            <a:off x="7161211" y="1591257"/>
            <a:ext cx="3352800" cy="524656"/>
          </a:xfrm>
          <a:prstGeom prst="roundRect">
            <a:avLst/>
          </a:prstGeom>
          <a:solidFill>
            <a:srgbClr val="003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ЖРТ-2024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C76879A-A471-C834-D5B3-F2F4AEA35F29}"/>
              </a:ext>
            </a:extLst>
          </p:cNvPr>
          <p:cNvSpPr/>
          <p:nvPr/>
        </p:nvSpPr>
        <p:spPr>
          <a:xfrm>
            <a:off x="513411" y="1349115"/>
            <a:ext cx="4603232" cy="52742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"Кыргыз Республикасынын жалпы билим берүү уюмдарынын 5, 6, 7, 8 жана 10-класстарынын окуучулары үчүн кыргыз тилинен өтүү экзамендерин өткөрүү жөнүндө" Жобо.</a:t>
            </a:r>
            <a:endParaRPr lang="ky-KG" sz="2000" dirty="0">
              <a:solidFill>
                <a:srgbClr val="00206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кыргыз тили боюнча класстан класска өтүү экзамендеринин материалдарынын долбоорлору. </a:t>
            </a:r>
            <a:endParaRPr lang="ky-KG" sz="2000" dirty="0">
              <a:solidFill>
                <a:srgbClr val="00206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кыргыз класстарын жана топторун этап-этабы менен ачуу боюнча иштер башталды.</a:t>
            </a:r>
            <a:endParaRPr lang="ky-KG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EB4B2365-B79C-75B2-D0DB-34EB4D95CC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357622"/>
              </p:ext>
            </p:extLst>
          </p:nvPr>
        </p:nvGraphicFramePr>
        <p:xfrm>
          <a:off x="5320145" y="2309091"/>
          <a:ext cx="6791173" cy="440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92591112"/>
      </p:ext>
    </p:extLst>
  </p:cSld>
  <p:clrMapOvr>
    <a:masterClrMapping/>
  </p:clrMapOvr>
  <p:transition spd="slow" advTm="2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861296" y="210128"/>
            <a:ext cx="2556453" cy="584200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zh-CN" sz="3200" b="1" dirty="0">
                <a:solidFill>
                  <a:srgbClr val="002060"/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ЖРТ 2024</a:t>
            </a:r>
            <a:endParaRPr lang="en-US" altLang="zh-CN" sz="3200" b="1" dirty="0">
              <a:solidFill>
                <a:srgbClr val="002060"/>
              </a:solidFill>
              <a:latin typeface="Segoe UI" panose="020B0502040204020203" pitchFamily="34" charset="0"/>
              <a:ea typeface="Roboto Black"/>
              <a:cs typeface="Segoe UI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587" y="5473991"/>
            <a:ext cx="2086984" cy="846704"/>
            <a:chOff x="2947442" y="4739499"/>
            <a:chExt cx="1966471" cy="318864"/>
          </a:xfrm>
        </p:grpSpPr>
        <p:sp>
          <p:nvSpPr>
            <p:cNvPr id="81952" name="Oval 8"/>
            <p:cNvSpPr>
              <a:spLocks noChangeAspect="1"/>
            </p:cNvSpPr>
            <p:nvPr/>
          </p:nvSpPr>
          <p:spPr>
            <a:xfrm>
              <a:off x="2947442" y="4756136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F86058">
                    <a:alpha val="100000"/>
                  </a:srgbClr>
                </a:gs>
                <a:gs pos="50000">
                  <a:srgbClr val="FD3B2C">
                    <a:alpha val="100000"/>
                  </a:srgbClr>
                </a:gs>
                <a:gs pos="100000">
                  <a:srgbClr val="E52A1B">
                    <a:alpha val="100000"/>
                  </a:srgbClr>
                </a:gs>
              </a:gsLst>
              <a:lin ang="5400000"/>
              <a:tileRect/>
            </a:gradFill>
            <a:ln w="9525">
              <a:noFill/>
            </a:ln>
            <a:effectLst>
              <a:outerShdw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954" name="Text Placeholder 33"/>
            <p:cNvSpPr txBox="1"/>
            <p:nvPr/>
          </p:nvSpPr>
          <p:spPr>
            <a:xfrm>
              <a:off x="3266281" y="4739499"/>
              <a:ext cx="1647632" cy="3188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685800">
                <a:spcBef>
                  <a:spcPts val="750"/>
                </a:spcBef>
                <a:buNone/>
              </a:pPr>
              <a:r>
                <a:rPr lang="ky-KG" altLang="x-none" sz="2200" b="1" dirty="0">
                  <a:solidFill>
                    <a:srgbClr val="002060"/>
                  </a:solidFill>
                  <a:latin typeface="Segoe UI" panose="020B0502040204020203" pitchFamily="34" charset="0"/>
                  <a:ea typeface="Roboto Black"/>
                  <a:cs typeface="Segoe UI" panose="020B0502040204020203" pitchFamily="34" charset="0"/>
                </a:rPr>
                <a:t>110 - босого баллдан ашкандар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894562" y="5473991"/>
            <a:ext cx="2016056" cy="846703"/>
            <a:chOff x="7158062" y="4732736"/>
            <a:chExt cx="1975029" cy="318864"/>
          </a:xfrm>
        </p:grpSpPr>
        <p:sp>
          <p:nvSpPr>
            <p:cNvPr id="81949" name="Oval 12"/>
            <p:cNvSpPr>
              <a:spLocks noChangeAspect="1"/>
            </p:cNvSpPr>
            <p:nvPr/>
          </p:nvSpPr>
          <p:spPr>
            <a:xfrm>
              <a:off x="7158062" y="4749373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D95454">
                    <a:alpha val="100000"/>
                  </a:srgbClr>
                </a:gs>
                <a:gs pos="50000">
                  <a:srgbClr val="DB2727">
                    <a:alpha val="100000"/>
                  </a:srgbClr>
                </a:gs>
                <a:gs pos="100000">
                  <a:srgbClr val="CB1818">
                    <a:alpha val="100000"/>
                  </a:srgbClr>
                </a:gs>
              </a:gsLst>
              <a:lin ang="5400000"/>
              <a:tileRect/>
            </a:gradFill>
            <a:ln w="9525">
              <a:noFill/>
            </a:ln>
            <a:effectLst>
              <a:outerShdw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951" name="Text Placeholder 33"/>
            <p:cNvSpPr txBox="1"/>
            <p:nvPr/>
          </p:nvSpPr>
          <p:spPr>
            <a:xfrm>
              <a:off x="7476902" y="4732736"/>
              <a:ext cx="1656189" cy="3188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685800">
                <a:spcBef>
                  <a:spcPts val="750"/>
                </a:spcBef>
                <a:buNone/>
              </a:pPr>
              <a:r>
                <a:rPr lang="ky-KG" altLang="x-none" sz="2200" b="1" dirty="0">
                  <a:solidFill>
                    <a:srgbClr val="002060"/>
                  </a:solidFill>
                  <a:latin typeface="Segoe UI" panose="020B0502040204020203" pitchFamily="34" charset="0"/>
                  <a:ea typeface="Roboto Black"/>
                  <a:cs typeface="Segoe UI" panose="020B0502040204020203" pitchFamily="34" charset="0"/>
                </a:rPr>
                <a:t>Орус тилинде тапшыргандар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21486" y="5473991"/>
            <a:ext cx="2256241" cy="765609"/>
            <a:chOff x="9436042" y="4733307"/>
            <a:chExt cx="2020335" cy="318864"/>
          </a:xfrm>
        </p:grpSpPr>
        <p:sp>
          <p:nvSpPr>
            <p:cNvPr id="81946" name="Oval 16"/>
            <p:cNvSpPr>
              <a:spLocks noChangeAspect="1"/>
            </p:cNvSpPr>
            <p:nvPr/>
          </p:nvSpPr>
          <p:spPr>
            <a:xfrm>
              <a:off x="9436042" y="4749944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D04F4F">
                    <a:alpha val="100000"/>
                  </a:srgbClr>
                </a:gs>
                <a:gs pos="50000">
                  <a:srgbClr val="CE2020">
                    <a:alpha val="100000"/>
                  </a:srgbClr>
                </a:gs>
                <a:gs pos="100000">
                  <a:srgbClr val="BD1414">
                    <a:alpha val="100000"/>
                  </a:srgbClr>
                </a:gs>
              </a:gsLst>
              <a:lin ang="5400000"/>
              <a:tileRect/>
            </a:gradFill>
            <a:ln w="9525">
              <a:noFill/>
            </a:ln>
            <a:effectLst>
              <a:outerShdw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948" name="Text Placeholder 33"/>
            <p:cNvSpPr txBox="1"/>
            <p:nvPr/>
          </p:nvSpPr>
          <p:spPr>
            <a:xfrm>
              <a:off x="9754882" y="4733307"/>
              <a:ext cx="1701495" cy="3188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68580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altLang="x-none" sz="2200" b="1" dirty="0">
                  <a:solidFill>
                    <a:srgbClr val="002060"/>
                  </a:solidFill>
                  <a:latin typeface="Segoe UI" panose="020B0502040204020203" pitchFamily="34" charset="0"/>
                  <a:ea typeface="Roboto Black"/>
                  <a:cs typeface="Segoe UI" panose="020B0502040204020203" pitchFamily="34" charset="0"/>
                </a:rPr>
                <a:t>«Алтын</a:t>
              </a:r>
            </a:p>
            <a:p>
              <a:pPr marL="0" lvl="0" indent="0" defTabSz="68580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ru-RU" altLang="x-none" sz="2200" b="1" dirty="0">
                  <a:solidFill>
                    <a:srgbClr val="002060"/>
                  </a:solidFill>
                  <a:latin typeface="Segoe UI" panose="020B0502040204020203" pitchFamily="34" charset="0"/>
                  <a:ea typeface="Roboto Black"/>
                  <a:cs typeface="Segoe UI" panose="020B0502040204020203" pitchFamily="34" charset="0"/>
                </a:rPr>
                <a:t>сертификат»</a:t>
              </a:r>
              <a:endParaRPr lang="en-AU" altLang="x-none" sz="2200" b="1" dirty="0">
                <a:solidFill>
                  <a:srgbClr val="002060"/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16602" y="5487005"/>
            <a:ext cx="1878012" cy="846704"/>
            <a:chOff x="5052752" y="4733307"/>
            <a:chExt cx="1877552" cy="318864"/>
          </a:xfrm>
        </p:grpSpPr>
        <p:sp>
          <p:nvSpPr>
            <p:cNvPr id="81943" name="Oval 20"/>
            <p:cNvSpPr>
              <a:spLocks noChangeAspect="1"/>
            </p:cNvSpPr>
            <p:nvPr/>
          </p:nvSpPr>
          <p:spPr>
            <a:xfrm>
              <a:off x="5052752" y="4749944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EA5A57">
                    <a:alpha val="100000"/>
                  </a:srgbClr>
                </a:gs>
                <a:gs pos="50000">
                  <a:srgbClr val="EE312C">
                    <a:alpha val="100000"/>
                  </a:srgbClr>
                </a:gs>
                <a:gs pos="100000">
                  <a:srgbClr val="DD201C">
                    <a:alpha val="100000"/>
                  </a:srgbClr>
                </a:gs>
              </a:gsLst>
              <a:lin ang="5400000"/>
              <a:tileRect/>
            </a:gradFill>
            <a:ln w="9525">
              <a:noFill/>
            </a:ln>
            <a:effectLst>
              <a:outerShdw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hangingPunct="1">
                <a:spcBef>
                  <a:spcPts val="0"/>
                </a:spcBef>
              </a:pPr>
              <a:endParaRPr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945" name="Text Placeholder 33"/>
            <p:cNvSpPr txBox="1"/>
            <p:nvPr/>
          </p:nvSpPr>
          <p:spPr>
            <a:xfrm>
              <a:off x="5371591" y="4733307"/>
              <a:ext cx="1558713" cy="3188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685800">
                <a:spcBef>
                  <a:spcPts val="0"/>
                </a:spcBef>
                <a:buNone/>
              </a:pPr>
              <a:r>
                <a:rPr lang="ky-KG" altLang="x-none" sz="2200" b="1" dirty="0">
                  <a:solidFill>
                    <a:srgbClr val="002060"/>
                  </a:solidFill>
                  <a:latin typeface="Segoe UI" panose="020B0502040204020203" pitchFamily="34" charset="0"/>
                  <a:ea typeface="Roboto Black"/>
                  <a:cs typeface="Segoe UI" panose="020B0502040204020203" pitchFamily="34" charset="0"/>
                </a:rPr>
                <a:t>Кыргыз тилинде тапшыргандар</a:t>
              </a:r>
            </a:p>
          </p:txBody>
        </p:sp>
      </p:grpSp>
      <p:sp>
        <p:nvSpPr>
          <p:cNvPr id="81939" name="Freeform 27"/>
          <p:cNvSpPr/>
          <p:nvPr/>
        </p:nvSpPr>
        <p:spPr>
          <a:xfrm flipV="1">
            <a:off x="773625" y="2976732"/>
            <a:ext cx="2189163" cy="2017713"/>
          </a:xfrm>
          <a:custGeom>
            <a:avLst/>
            <a:gdLst/>
            <a:ahLst/>
            <a:cxnLst>
              <a:cxn ang="0">
                <a:pos x="796331" y="281"/>
              </a:cxn>
              <a:cxn ang="0">
                <a:pos x="1358698" y="109845"/>
              </a:cxn>
              <a:cxn ang="0">
                <a:pos x="1959616" y="515366"/>
              </a:cxn>
              <a:cxn ang="0">
                <a:pos x="2189141" y="1017502"/>
              </a:cxn>
              <a:cxn ang="0">
                <a:pos x="1965383" y="1403955"/>
              </a:cxn>
              <a:cxn ang="0">
                <a:pos x="1357544" y="1842529"/>
              </a:cxn>
              <a:cxn ang="0">
                <a:pos x="357552" y="1937871"/>
              </a:cxn>
              <a:cxn ang="0">
                <a:pos x="0" y="1017502"/>
              </a:cxn>
              <a:cxn ang="0">
                <a:pos x="371392" y="117473"/>
              </a:cxn>
              <a:cxn ang="0">
                <a:pos x="796331" y="281"/>
              </a:cxn>
            </a:cxnLst>
            <a:rect l="0" t="0" r="0" b="0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gradFill rotWithShape="1">
            <a:gsLst>
              <a:gs pos="0">
                <a:srgbClr val="F86058">
                  <a:alpha val="100000"/>
                </a:srgbClr>
              </a:gs>
              <a:gs pos="50000">
                <a:srgbClr val="FD3B2C">
                  <a:alpha val="100000"/>
                </a:srgbClr>
              </a:gs>
              <a:gs pos="100000">
                <a:srgbClr val="E52A1B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  <a:effectLst>
            <a:outerShdw dist="19050" dir="5400000" algn="ctr" rotWithShape="0">
              <a:srgbClr val="000000">
                <a:alpha val="62999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81937" name="Freeform 30"/>
          <p:cNvSpPr/>
          <p:nvPr/>
        </p:nvSpPr>
        <p:spPr>
          <a:xfrm flipV="1">
            <a:off x="3009859" y="2988079"/>
            <a:ext cx="2189163" cy="2017713"/>
          </a:xfrm>
          <a:custGeom>
            <a:avLst/>
            <a:gdLst/>
            <a:ahLst/>
            <a:cxnLst>
              <a:cxn ang="0">
                <a:pos x="796331" y="281"/>
              </a:cxn>
              <a:cxn ang="0">
                <a:pos x="1358698" y="109845"/>
              </a:cxn>
              <a:cxn ang="0">
                <a:pos x="1959616" y="515366"/>
              </a:cxn>
              <a:cxn ang="0">
                <a:pos x="2189141" y="1017502"/>
              </a:cxn>
              <a:cxn ang="0">
                <a:pos x="1965383" y="1403955"/>
              </a:cxn>
              <a:cxn ang="0">
                <a:pos x="1357544" y="1842529"/>
              </a:cxn>
              <a:cxn ang="0">
                <a:pos x="357552" y="1937871"/>
              </a:cxn>
              <a:cxn ang="0">
                <a:pos x="0" y="1017502"/>
              </a:cxn>
              <a:cxn ang="0">
                <a:pos x="371392" y="117473"/>
              </a:cxn>
              <a:cxn ang="0">
                <a:pos x="796331" y="281"/>
              </a:cxn>
            </a:cxnLst>
            <a:rect l="0" t="0" r="0" b="0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gradFill rotWithShape="1">
            <a:gsLst>
              <a:gs pos="0">
                <a:srgbClr val="EA5A57">
                  <a:alpha val="100000"/>
                </a:srgbClr>
              </a:gs>
              <a:gs pos="50000">
                <a:srgbClr val="EE312C">
                  <a:alpha val="100000"/>
                </a:srgbClr>
              </a:gs>
              <a:gs pos="100000">
                <a:srgbClr val="DD201C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  <a:effectLst>
            <a:outerShdw dist="19050" dir="5400000" algn="ctr" rotWithShape="0">
              <a:srgbClr val="000000">
                <a:alpha val="62999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81935" name="Freeform 33"/>
          <p:cNvSpPr/>
          <p:nvPr/>
        </p:nvSpPr>
        <p:spPr>
          <a:xfrm flipV="1">
            <a:off x="5228586" y="2991820"/>
            <a:ext cx="2189163" cy="2017713"/>
          </a:xfrm>
          <a:custGeom>
            <a:avLst/>
            <a:gdLst/>
            <a:ahLst/>
            <a:cxnLst>
              <a:cxn ang="0">
                <a:pos x="796331" y="281"/>
              </a:cxn>
              <a:cxn ang="0">
                <a:pos x="1358698" y="109845"/>
              </a:cxn>
              <a:cxn ang="0">
                <a:pos x="1959616" y="515366"/>
              </a:cxn>
              <a:cxn ang="0">
                <a:pos x="2189141" y="1017502"/>
              </a:cxn>
              <a:cxn ang="0">
                <a:pos x="1965383" y="1403955"/>
              </a:cxn>
              <a:cxn ang="0">
                <a:pos x="1357544" y="1842529"/>
              </a:cxn>
              <a:cxn ang="0">
                <a:pos x="357552" y="1937871"/>
              </a:cxn>
              <a:cxn ang="0">
                <a:pos x="0" y="1017502"/>
              </a:cxn>
              <a:cxn ang="0">
                <a:pos x="371392" y="117473"/>
              </a:cxn>
              <a:cxn ang="0">
                <a:pos x="796331" y="281"/>
              </a:cxn>
            </a:cxnLst>
            <a:rect l="0" t="0" r="0" b="0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gradFill rotWithShape="1">
            <a:gsLst>
              <a:gs pos="0">
                <a:srgbClr val="D95454">
                  <a:alpha val="100000"/>
                </a:srgbClr>
              </a:gs>
              <a:gs pos="50000">
                <a:srgbClr val="DB2727">
                  <a:alpha val="100000"/>
                </a:srgbClr>
              </a:gs>
              <a:gs pos="100000">
                <a:srgbClr val="CB1818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  <a:effectLst>
            <a:outerShdw dist="19050" dir="5400000" algn="ctr" rotWithShape="0">
              <a:srgbClr val="000000">
                <a:alpha val="62999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81933" name="Freeform 36"/>
          <p:cNvSpPr/>
          <p:nvPr/>
        </p:nvSpPr>
        <p:spPr>
          <a:xfrm flipV="1">
            <a:off x="7575784" y="2973495"/>
            <a:ext cx="2189162" cy="2017713"/>
          </a:xfrm>
          <a:custGeom>
            <a:avLst/>
            <a:gdLst/>
            <a:ahLst/>
            <a:cxnLst>
              <a:cxn ang="0">
                <a:pos x="796331" y="281"/>
              </a:cxn>
              <a:cxn ang="0">
                <a:pos x="1358698" y="109845"/>
              </a:cxn>
              <a:cxn ang="0">
                <a:pos x="1959616" y="515366"/>
              </a:cxn>
              <a:cxn ang="0">
                <a:pos x="2189141" y="1017502"/>
              </a:cxn>
              <a:cxn ang="0">
                <a:pos x="1965383" y="1403955"/>
              </a:cxn>
              <a:cxn ang="0">
                <a:pos x="1357544" y="1842529"/>
              </a:cxn>
              <a:cxn ang="0">
                <a:pos x="357552" y="1937871"/>
              </a:cxn>
              <a:cxn ang="0">
                <a:pos x="0" y="1017502"/>
              </a:cxn>
              <a:cxn ang="0">
                <a:pos x="371392" y="117473"/>
              </a:cxn>
              <a:cxn ang="0">
                <a:pos x="796331" y="281"/>
              </a:cxn>
            </a:cxnLst>
            <a:rect l="0" t="0" r="0" b="0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gradFill rotWithShape="1">
            <a:gsLst>
              <a:gs pos="0">
                <a:srgbClr val="D04F4F">
                  <a:alpha val="100000"/>
                </a:srgbClr>
              </a:gs>
              <a:gs pos="50000">
                <a:srgbClr val="CE2020">
                  <a:alpha val="100000"/>
                </a:srgbClr>
              </a:gs>
              <a:gs pos="100000">
                <a:srgbClr val="BD1414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  <a:effectLst>
            <a:outerShdw dist="19050" dir="5400000" algn="ctr" rotWithShape="0">
              <a:srgbClr val="000000">
                <a:alpha val="62999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CD9273-6EEB-9B85-186E-51D22A62C4EE}"/>
              </a:ext>
            </a:extLst>
          </p:cNvPr>
          <p:cNvSpPr txBox="1"/>
          <p:nvPr/>
        </p:nvSpPr>
        <p:spPr>
          <a:xfrm>
            <a:off x="1143584" y="3348807"/>
            <a:ext cx="1257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52 миң адам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6D9D25-6E8F-1A3C-16C1-951B6CEE829C}"/>
              </a:ext>
            </a:extLst>
          </p:cNvPr>
          <p:cNvSpPr txBox="1"/>
          <p:nvPr/>
        </p:nvSpPr>
        <p:spPr>
          <a:xfrm>
            <a:off x="3317679" y="3720740"/>
            <a:ext cx="1544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67,8%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386DED-37BA-A7DF-4542-5C61330271AE}"/>
              </a:ext>
            </a:extLst>
          </p:cNvPr>
          <p:cNvSpPr txBox="1"/>
          <p:nvPr/>
        </p:nvSpPr>
        <p:spPr>
          <a:xfrm>
            <a:off x="5793608" y="3348808"/>
            <a:ext cx="1262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30 миң адам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EAA7090-A078-0D91-0BF1-AC74BE7336B6}"/>
              </a:ext>
            </a:extLst>
          </p:cNvPr>
          <p:cNvSpPr txBox="1"/>
          <p:nvPr/>
        </p:nvSpPr>
        <p:spPr>
          <a:xfrm>
            <a:off x="8065899" y="3348807"/>
            <a:ext cx="1179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22 миң адам</a:t>
            </a:r>
          </a:p>
        </p:txBody>
      </p:sp>
      <p:sp>
        <p:nvSpPr>
          <p:cNvPr id="7" name="Freeform 36">
            <a:extLst>
              <a:ext uri="{FF2B5EF4-FFF2-40B4-BE49-F238E27FC236}">
                <a16:creationId xmlns:a16="http://schemas.microsoft.com/office/drawing/2014/main" xmlns="" id="{ABD83067-C69E-4134-609D-9490F09336CB}"/>
              </a:ext>
            </a:extLst>
          </p:cNvPr>
          <p:cNvSpPr/>
          <p:nvPr/>
        </p:nvSpPr>
        <p:spPr>
          <a:xfrm flipV="1">
            <a:off x="9910618" y="3032447"/>
            <a:ext cx="2189162" cy="2017713"/>
          </a:xfrm>
          <a:custGeom>
            <a:avLst/>
            <a:gdLst/>
            <a:ahLst/>
            <a:cxnLst>
              <a:cxn ang="0">
                <a:pos x="796331" y="281"/>
              </a:cxn>
              <a:cxn ang="0">
                <a:pos x="1358698" y="109845"/>
              </a:cxn>
              <a:cxn ang="0">
                <a:pos x="1959616" y="515366"/>
              </a:cxn>
              <a:cxn ang="0">
                <a:pos x="2189141" y="1017502"/>
              </a:cxn>
              <a:cxn ang="0">
                <a:pos x="1965383" y="1403955"/>
              </a:cxn>
              <a:cxn ang="0">
                <a:pos x="1357544" y="1842529"/>
              </a:cxn>
              <a:cxn ang="0">
                <a:pos x="357552" y="1937871"/>
              </a:cxn>
              <a:cxn ang="0">
                <a:pos x="0" y="1017502"/>
              </a:cxn>
              <a:cxn ang="0">
                <a:pos x="371392" y="117473"/>
              </a:cxn>
              <a:cxn ang="0">
                <a:pos x="796331" y="281"/>
              </a:cxn>
            </a:cxnLst>
            <a:rect l="0" t="0" r="0" b="0"/>
            <a:pathLst>
              <a:path w="2671591" h="2234714">
                <a:moveTo>
                  <a:pt x="971829" y="311"/>
                </a:moveTo>
                <a:cubicBezTo>
                  <a:pt x="1208558" y="-4512"/>
                  <a:pt x="1452273" y="47220"/>
                  <a:pt x="1658132" y="121675"/>
                </a:cubicBezTo>
                <a:cubicBezTo>
                  <a:pt x="1922757" y="217427"/>
                  <a:pt x="2191606" y="370914"/>
                  <a:pt x="2391482" y="570868"/>
                </a:cubicBezTo>
                <a:cubicBezTo>
                  <a:pt x="2536463" y="715906"/>
                  <a:pt x="2671591" y="914452"/>
                  <a:pt x="2671591" y="1127080"/>
                </a:cubicBezTo>
                <a:cubicBezTo>
                  <a:pt x="2671591" y="1267893"/>
                  <a:pt x="2492828" y="1465031"/>
                  <a:pt x="2398520" y="1555152"/>
                </a:cubicBezTo>
                <a:cubicBezTo>
                  <a:pt x="2188790" y="1755106"/>
                  <a:pt x="1919942" y="1922674"/>
                  <a:pt x="1656724" y="2040957"/>
                </a:cubicBezTo>
                <a:cubicBezTo>
                  <a:pt x="1309052" y="2194443"/>
                  <a:pt x="796691" y="2329623"/>
                  <a:pt x="436351" y="2146567"/>
                </a:cubicBezTo>
                <a:cubicBezTo>
                  <a:pt x="71787" y="1960693"/>
                  <a:pt x="0" y="1496010"/>
                  <a:pt x="0" y="1127080"/>
                </a:cubicBezTo>
                <a:cubicBezTo>
                  <a:pt x="0" y="742660"/>
                  <a:pt x="95716" y="334303"/>
                  <a:pt x="453241" y="130124"/>
                </a:cubicBezTo>
                <a:cubicBezTo>
                  <a:pt x="607811" y="42027"/>
                  <a:pt x="787708" y="4063"/>
                  <a:pt x="971829" y="311"/>
                </a:cubicBezTo>
                <a:close/>
              </a:path>
            </a:pathLst>
          </a:custGeom>
          <a:gradFill rotWithShape="1">
            <a:gsLst>
              <a:gs pos="0">
                <a:srgbClr val="D04F4F">
                  <a:alpha val="100000"/>
                </a:srgbClr>
              </a:gs>
              <a:gs pos="50000">
                <a:srgbClr val="CE2020">
                  <a:alpha val="100000"/>
                </a:srgbClr>
              </a:gs>
              <a:gs pos="100000">
                <a:srgbClr val="BD1414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  <a:effectLst>
            <a:outerShdw dist="19050" dir="5400000" algn="ctr" rotWithShape="0">
              <a:srgbClr val="000000">
                <a:alpha val="62999"/>
              </a:srgbClr>
            </a:outerShdw>
          </a:effectLst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90E453F-3DDB-A46C-97E0-3645D6A8CF0D}"/>
              </a:ext>
            </a:extLst>
          </p:cNvPr>
          <p:cNvSpPr txBox="1"/>
          <p:nvPr/>
        </p:nvSpPr>
        <p:spPr>
          <a:xfrm>
            <a:off x="10295080" y="3519881"/>
            <a:ext cx="1123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58</a:t>
            </a:r>
          </a:p>
          <a:p>
            <a:pPr algn="ctr"/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адам</a:t>
            </a: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C0C8C724-8ABD-74B2-8BEF-4DDFB1C9570F}"/>
              </a:ext>
            </a:extLst>
          </p:cNvPr>
          <p:cNvGrpSpPr/>
          <p:nvPr/>
        </p:nvGrpSpPr>
        <p:grpSpPr>
          <a:xfrm>
            <a:off x="548114" y="5513932"/>
            <a:ext cx="2335757" cy="846704"/>
            <a:chOff x="2947442" y="4739499"/>
            <a:chExt cx="1966471" cy="318864"/>
          </a:xfrm>
        </p:grpSpPr>
        <p:sp>
          <p:nvSpPr>
            <p:cNvPr id="11" name="Oval 8">
              <a:extLst>
                <a:ext uri="{FF2B5EF4-FFF2-40B4-BE49-F238E27FC236}">
                  <a16:creationId xmlns:a16="http://schemas.microsoft.com/office/drawing/2014/main" xmlns="" id="{D8427984-375E-F220-704C-BFFDBDBA7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442" y="4756136"/>
              <a:ext cx="180000" cy="180000"/>
            </a:xfrm>
            <a:prstGeom prst="ellipse">
              <a:avLst/>
            </a:prstGeom>
            <a:gradFill rotWithShape="1">
              <a:gsLst>
                <a:gs pos="0">
                  <a:srgbClr val="F86058">
                    <a:alpha val="100000"/>
                  </a:srgbClr>
                </a:gs>
                <a:gs pos="50000">
                  <a:srgbClr val="FD3B2C">
                    <a:alpha val="100000"/>
                  </a:srgbClr>
                </a:gs>
                <a:gs pos="100000">
                  <a:srgbClr val="E52A1B">
                    <a:alpha val="100000"/>
                  </a:srgbClr>
                </a:gs>
              </a:gsLst>
              <a:lin ang="5400000"/>
              <a:tileRect/>
            </a:gradFill>
            <a:ln w="9525">
              <a:noFill/>
            </a:ln>
            <a:effectLst>
              <a:outerShdw dist="19050" dir="5400000" algn="ctr" rotWithShape="0">
                <a:srgbClr val="808080">
                  <a:alpha val="62999"/>
                </a:srgbClr>
              </a:outerShdw>
            </a:effectLst>
          </p:spPr>
          <p:txBody>
            <a:bodyPr anchor="ctr"/>
            <a:lstStyle/>
            <a:p>
              <a:pPr algn="ctr" eaLnBrk="1" hangingPunct="1"/>
              <a:endParaRPr sz="22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Text Placeholder 33">
              <a:extLst>
                <a:ext uri="{FF2B5EF4-FFF2-40B4-BE49-F238E27FC236}">
                  <a16:creationId xmlns:a16="http://schemas.microsoft.com/office/drawing/2014/main" xmlns="" id="{9E363B2B-1E80-06D9-F95D-1E64FBCEC74D}"/>
                </a:ext>
              </a:extLst>
            </p:cNvPr>
            <p:cNvSpPr txBox="1"/>
            <p:nvPr/>
          </p:nvSpPr>
          <p:spPr>
            <a:xfrm>
              <a:off x="3115847" y="4739499"/>
              <a:ext cx="1798066" cy="31886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defTabSz="685800">
                <a:spcBef>
                  <a:spcPts val="750"/>
                </a:spcBef>
                <a:buNone/>
              </a:pPr>
              <a:r>
                <a:rPr lang="ky-KG" altLang="x-none" sz="2200" b="1" dirty="0">
                  <a:solidFill>
                    <a:srgbClr val="002060"/>
                  </a:solidFill>
                  <a:latin typeface="Segoe UI" panose="020B0502040204020203" pitchFamily="34" charset="0"/>
                  <a:ea typeface="Roboto Black"/>
                  <a:cs typeface="Segoe UI" panose="020B0502040204020203" pitchFamily="34" charset="0"/>
                </a:rPr>
                <a:t>ЖРТ тапшыргандар</a:t>
              </a:r>
            </a:p>
          </p:txBody>
        </p:sp>
      </p:grp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F5F34580-DF21-29E5-077D-C8297E2C0929}"/>
              </a:ext>
            </a:extLst>
          </p:cNvPr>
          <p:cNvSpPr/>
          <p:nvPr/>
        </p:nvSpPr>
        <p:spPr>
          <a:xfrm rot="20470362">
            <a:off x="5208530" y="1725450"/>
            <a:ext cx="1774940" cy="5124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багетная рамка 16">
            <a:extLst>
              <a:ext uri="{FF2B5EF4-FFF2-40B4-BE49-F238E27FC236}">
                <a16:creationId xmlns:a16="http://schemas.microsoft.com/office/drawing/2014/main" xmlns="" id="{C1556710-CB5A-CC08-E976-28888221FF5A}"/>
              </a:ext>
            </a:extLst>
          </p:cNvPr>
          <p:cNvSpPr/>
          <p:nvPr/>
        </p:nvSpPr>
        <p:spPr>
          <a:xfrm>
            <a:off x="1780538" y="1093568"/>
            <a:ext cx="2727127" cy="1595382"/>
          </a:xfrm>
          <a:prstGeom prst="bevel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2023-ж. -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орточо балл – 121,8</a:t>
            </a:r>
            <a:endParaRPr lang="ru-RU" sz="2400" dirty="0"/>
          </a:p>
        </p:txBody>
      </p:sp>
      <p:sp>
        <p:nvSpPr>
          <p:cNvPr id="18" name="Прямоугольник: багетная рамка 17">
            <a:extLst>
              <a:ext uri="{FF2B5EF4-FFF2-40B4-BE49-F238E27FC236}">
                <a16:creationId xmlns:a16="http://schemas.microsoft.com/office/drawing/2014/main" xmlns="" id="{91510D99-1549-E18F-CCA8-E52CDF036443}"/>
              </a:ext>
            </a:extLst>
          </p:cNvPr>
          <p:cNvSpPr/>
          <p:nvPr/>
        </p:nvSpPr>
        <p:spPr>
          <a:xfrm>
            <a:off x="7546444" y="1140720"/>
            <a:ext cx="2727127" cy="1595382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2024-ж. - 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орточо балл – 128,4</a:t>
            </a:r>
            <a:endParaRPr lang="ru-RU" sz="240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4D7E1D5-E7AB-4ED7-BAC9-40B3E4EFC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8" y="101553"/>
            <a:ext cx="3747090" cy="579096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E1103A-BABB-007A-82EA-C8CAB5205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6" y="3233179"/>
            <a:ext cx="6957027" cy="3377091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187883" y="1014953"/>
            <a:ext cx="4381644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ky-KG" altLang="zh-CN" sz="2800" b="1" dirty="0"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«Аттестаттардын жана дипломдордун Реестри»</a:t>
            </a:r>
          </a:p>
          <a:p>
            <a:pPr algn="ctr" eaLnBrk="1" hangingPunct="1"/>
            <a:r>
              <a:rPr lang="ru-RU" altLang="zh-CN" sz="2800" b="1" dirty="0"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Маалымат системасы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048798" y="1174565"/>
            <a:ext cx="511986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zh-CN" sz="2800" b="1" dirty="0"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«Инфраструктура» Маалымат системасы </a:t>
            </a:r>
          </a:p>
          <a:p>
            <a:pPr algn="ctr" eaLnBrk="1" hangingPunct="1"/>
            <a:endParaRPr lang="en-US" altLang="zh-CN" sz="2800" b="1" dirty="0">
              <a:latin typeface="Segoe UI" panose="020B0502040204020203" pitchFamily="34" charset="0"/>
              <a:ea typeface="Roboto Black"/>
              <a:cs typeface="Segoe UI" panose="020B0502040204020203" pitchFamily="34" charset="0"/>
            </a:endParaRPr>
          </a:p>
        </p:txBody>
      </p:sp>
      <p:grpSp>
        <p:nvGrpSpPr>
          <p:cNvPr id="43024" name="Group 4"/>
          <p:cNvGrpSpPr/>
          <p:nvPr/>
        </p:nvGrpSpPr>
        <p:grpSpPr>
          <a:xfrm>
            <a:off x="6525719" y="2533337"/>
            <a:ext cx="5666281" cy="5269043"/>
            <a:chOff x="583825" y="1229889"/>
            <a:chExt cx="3787427" cy="3913611"/>
          </a:xfrm>
        </p:grpSpPr>
        <p:sp>
          <p:nvSpPr>
            <p:cNvPr id="10" name="Freeform 56"/>
            <p:cNvSpPr/>
            <p:nvPr/>
          </p:nvSpPr>
          <p:spPr bwMode="auto">
            <a:xfrm>
              <a:off x="1400244" y="2301298"/>
              <a:ext cx="2269194" cy="2842202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12546" y="1229889"/>
              <a:ext cx="3584756" cy="2753629"/>
              <a:chOff x="7223605" y="1034167"/>
              <a:chExt cx="4779675" cy="3671505"/>
            </a:xfrm>
            <a:solidFill>
              <a:schemeClr val="accent5">
                <a:alpha val="70000"/>
              </a:schemeClr>
            </a:solidFill>
          </p:grpSpPr>
          <p:sp>
            <p:nvSpPr>
              <p:cNvPr id="38" name="Oval 37"/>
              <p:cNvSpPr/>
              <p:nvPr/>
            </p:nvSpPr>
            <p:spPr>
              <a:xfrm>
                <a:off x="7223605" y="2907942"/>
                <a:ext cx="333375" cy="3333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051873" y="4113273"/>
                <a:ext cx="333375" cy="33337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576155" y="1922081"/>
                <a:ext cx="424970" cy="42497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9722732" y="3212873"/>
                <a:ext cx="424970" cy="42497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8647793" y="2598759"/>
                <a:ext cx="541253" cy="5412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0147702" y="4164419"/>
                <a:ext cx="541253" cy="5412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11150960" y="2163063"/>
                <a:ext cx="541253" cy="5412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11294540" y="3501142"/>
                <a:ext cx="708740" cy="7087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9368362" y="1034167"/>
                <a:ext cx="708740" cy="7087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29191" y="1459650"/>
              <a:ext cx="3591013" cy="2798404"/>
              <a:chOff x="7071416" y="1121303"/>
              <a:chExt cx="4788017" cy="3731205"/>
            </a:xfrm>
            <a:solidFill>
              <a:schemeClr val="accent2">
                <a:alpha val="40000"/>
              </a:schemeClr>
            </a:solidFill>
          </p:grpSpPr>
          <p:sp>
            <p:nvSpPr>
              <p:cNvPr id="28" name="Oval 27"/>
              <p:cNvSpPr/>
              <p:nvPr/>
            </p:nvSpPr>
            <p:spPr>
              <a:xfrm>
                <a:off x="7071416" y="1970672"/>
                <a:ext cx="604144" cy="6041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0028885" y="2266337"/>
                <a:ext cx="778885" cy="77888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8444595" y="4164419"/>
                <a:ext cx="688089" cy="6880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10677336" y="3875937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1598565" y="2698248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7688405" y="2869385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9592298" y="1865334"/>
                <a:ext cx="260868" cy="26086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7838577" y="1121303"/>
                <a:ext cx="759965" cy="75996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9111041" y="3345133"/>
                <a:ext cx="156009" cy="1560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1106733" y="2785942"/>
                <a:ext cx="156009" cy="15600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106926" y="1709360"/>
              <a:ext cx="3107104" cy="2584833"/>
              <a:chOff x="7242069" y="1000204"/>
              <a:chExt cx="4142805" cy="3446444"/>
            </a:xfrm>
            <a:solidFill>
              <a:schemeClr val="accent1">
                <a:alpha val="20000"/>
              </a:schemeClr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8373143" y="1000204"/>
                <a:ext cx="1180478" cy="118047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9793458" y="1543897"/>
                <a:ext cx="673424" cy="67342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728795" y="3028844"/>
                <a:ext cx="608999" cy="6089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0055853" y="2924511"/>
                <a:ext cx="608999" cy="60899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7242069" y="1362158"/>
                <a:ext cx="550776" cy="5507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460786" y="2351919"/>
                <a:ext cx="460611" cy="4606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0593255" y="2042438"/>
                <a:ext cx="460611" cy="4606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048082" y="1704777"/>
                <a:ext cx="336792" cy="3367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1027370" y="3450791"/>
                <a:ext cx="336792" cy="33679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8453970" y="3618181"/>
                <a:ext cx="828467" cy="82846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015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1204133" y="1399264"/>
              <a:ext cx="1209829" cy="1136141"/>
            </a:xfrm>
            <a:prstGeom prst="ellipse">
              <a:avLst/>
            </a:prstGeom>
            <a:solidFill>
              <a:schemeClr val="accent2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5pPr>
            </a:lstStyle>
            <a:p>
              <a:pPr lvl="0" algn="ctr" eaLnBrk="1" hangingPunct="1"/>
              <a:r>
                <a:rPr lang="ky-KG" altLang="x-none" sz="2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Курулуш</a:t>
              </a:r>
              <a:r>
                <a:rPr lang="ru-RU" altLang="x-none" sz="2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id-ID" altLang="x-none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87476" y="1449064"/>
              <a:ext cx="1217186" cy="1077869"/>
            </a:xfrm>
            <a:prstGeom prst="ellipse">
              <a:avLst/>
            </a:prstGeom>
            <a:solidFill>
              <a:schemeClr val="accent3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ky-KG" altLang="x-none" sz="2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Капиталдык  оңдоо  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583825" y="2590471"/>
              <a:ext cx="1171368" cy="1077869"/>
            </a:xfrm>
            <a:prstGeom prst="ellipse">
              <a:avLst/>
            </a:prstGeom>
            <a:solidFill>
              <a:schemeClr val="accent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5pPr>
            </a:lstStyle>
            <a:p>
              <a:pPr lvl="0" algn="ctr"/>
              <a:r>
                <a:rPr lang="ky-KG" altLang="x-none" sz="2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Авариялуулук</a:t>
              </a:r>
              <a:r>
                <a:rPr lang="ru-RU" altLang="x-none" sz="2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id-ID" altLang="x-none" sz="2000" b="1" dirty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16593" y="2748647"/>
              <a:ext cx="1154659" cy="1077869"/>
            </a:xfrm>
            <a:prstGeom prst="ellipse">
              <a:avLst/>
            </a:prstGeom>
            <a:solidFill>
              <a:schemeClr val="accent4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Calibri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Calibri"/>
                  <a:ea typeface="+mn-ea"/>
                  <a:cs typeface="+mn-cs"/>
                </a:defRPr>
              </a:lvl5pPr>
            </a:lstStyle>
            <a:p>
              <a:pPr lvl="0" algn="ctr" eaLnBrk="1" hangingPunct="1"/>
              <a:r>
                <a:rPr lang="ky-KG" altLang="x-none" sz="2000" b="1" dirty="0">
                  <a:solidFill>
                    <a:srgbClr val="FFFF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Жабдуу 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C4471B4-B2B3-EE5A-5219-9CF946129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35" y="177975"/>
            <a:ext cx="3747090" cy="5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389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2C098C55-A286-BA4A-FBE8-92BEB7810062}"/>
              </a:ext>
            </a:extLst>
          </p:cNvPr>
          <p:cNvSpPr/>
          <p:nvPr/>
        </p:nvSpPr>
        <p:spPr>
          <a:xfrm>
            <a:off x="1134256" y="134912"/>
            <a:ext cx="9923488" cy="83394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МЕКТЕПТЕРДИН ЖАНА БАЛА БАКЧАЛАРДЫН ИНФРАСТРУКТУРАСЫ</a:t>
            </a:r>
          </a:p>
        </p:txBody>
      </p:sp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xmlns="" id="{E4E4FB21-943A-3249-1563-D27D4011235D}"/>
              </a:ext>
            </a:extLst>
          </p:cNvPr>
          <p:cNvSpPr/>
          <p:nvPr/>
        </p:nvSpPr>
        <p:spPr>
          <a:xfrm>
            <a:off x="569625" y="1326629"/>
            <a:ext cx="4152275" cy="1633928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4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объектилердин Тизмесинде - 431 билим берүү объектиси (Мамкурулуш)</a:t>
            </a:r>
          </a:p>
        </p:txBody>
      </p:sp>
      <p:sp>
        <p:nvSpPr>
          <p:cNvPr id="5" name="Блок-схема: несколько документов 4">
            <a:extLst>
              <a:ext uri="{FF2B5EF4-FFF2-40B4-BE49-F238E27FC236}">
                <a16:creationId xmlns:a16="http://schemas.microsoft.com/office/drawing/2014/main" xmlns="" id="{FAC56D8E-2D08-1865-B558-9A6E53CF275B}"/>
              </a:ext>
            </a:extLst>
          </p:cNvPr>
          <p:cNvSpPr/>
          <p:nvPr/>
        </p:nvSpPr>
        <p:spPr>
          <a:xfrm>
            <a:off x="8249588" y="1216076"/>
            <a:ext cx="3492708" cy="1855033"/>
          </a:xfrm>
          <a:prstGeom prst="flowChartMultidocumen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млрд.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439 млн. сом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(КР ФМ)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399FF7-E17C-E7A3-0F60-2AB9FDA91D25}"/>
              </a:ext>
            </a:extLst>
          </p:cNvPr>
          <p:cNvSpPr txBox="1"/>
          <p:nvPr/>
        </p:nvSpPr>
        <p:spPr>
          <a:xfrm>
            <a:off x="1459044" y="3177693"/>
            <a:ext cx="102832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149 мектептин курулушуна - 844,4 млн. сом,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87 мектептин долбоордук-сметалык документтерин даярдоого - 21,2 млн. сом,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78 мектептин капиталдык ремонтуна - 226,1 млн. сом,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63 бала бакчанын курулушуна - 306 млн. сом,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42 бала бакчанын долбоордук-сметалык документациясын даярдоого - 11,8 млн. сом,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20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12 бала бакчаны капиталдык оңдоого - 30 млн. сом.</a:t>
            </a:r>
            <a:endParaRPr lang="ky-KG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980072-82F6-0E84-7443-431382128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6" b="22386"/>
          <a:stretch/>
        </p:blipFill>
        <p:spPr>
          <a:xfrm>
            <a:off x="5546684" y="1792459"/>
            <a:ext cx="1663585" cy="903137"/>
          </a:xfrm>
          <a:prstGeom prst="rect">
            <a:avLst/>
          </a:prstGeom>
        </p:spPr>
      </p:pic>
      <p:sp>
        <p:nvSpPr>
          <p:cNvPr id="8" name="Цилиндр 7">
            <a:extLst>
              <a:ext uri="{FF2B5EF4-FFF2-40B4-BE49-F238E27FC236}">
                <a16:creationId xmlns:a16="http://schemas.microsoft.com/office/drawing/2014/main" xmlns="" id="{94BE5A7D-C273-B37F-C629-39910E12CB04}"/>
              </a:ext>
            </a:extLst>
          </p:cNvPr>
          <p:cNvSpPr/>
          <p:nvPr/>
        </p:nvSpPr>
        <p:spPr>
          <a:xfrm>
            <a:off x="2153956" y="5531046"/>
            <a:ext cx="8449040" cy="1116108"/>
          </a:xfrm>
          <a:prstGeom prst="ca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8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мектептерди учурдагы оңдоого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398 млн. сом </a:t>
            </a:r>
          </a:p>
        </p:txBody>
      </p:sp>
    </p:spTree>
    <p:extLst>
      <p:ext uri="{BB962C8B-B14F-4D97-AF65-F5344CB8AC3E}">
        <p14:creationId xmlns:p14="http://schemas.microsoft.com/office/powerpoint/2010/main" val="3473553994"/>
      </p:ext>
    </p:extLst>
  </p:cSld>
  <p:clrMapOvr>
    <a:masterClrMapping/>
  </p:clrMapOvr>
  <p:transition spd="slow" advTm="2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411842" y="0"/>
            <a:ext cx="8168085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zh-CN" sz="3200" b="1" dirty="0">
                <a:solidFill>
                  <a:srgbClr val="FF0000"/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2024-жылдын </a:t>
            </a:r>
            <a:r>
              <a:rPr lang="ru-RU" altLang="zh-CN" sz="3200" b="1" dirty="0" err="1">
                <a:solidFill>
                  <a:srgbClr val="FF0000"/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Максаттары</a:t>
            </a:r>
            <a:r>
              <a:rPr lang="ru-RU" altLang="zh-CN" sz="3200" b="1" dirty="0">
                <a:solidFill>
                  <a:srgbClr val="FF0000"/>
                </a:solidFill>
                <a:latin typeface="Segoe UI" panose="020B0502040204020203" pitchFamily="34" charset="0"/>
                <a:ea typeface="Roboto Black"/>
                <a:cs typeface="Segoe UI" panose="020B0502040204020203" pitchFamily="34" charset="0"/>
              </a:rPr>
              <a:t>:</a:t>
            </a:r>
            <a:endParaRPr lang="en-US" altLang="zh-CN" sz="3200" b="1" dirty="0">
              <a:solidFill>
                <a:srgbClr val="FF0000"/>
              </a:solidFill>
              <a:latin typeface="Segoe UI" panose="020B0502040204020203" pitchFamily="34" charset="0"/>
              <a:ea typeface="Roboto Black"/>
              <a:cs typeface="Segoe UI" panose="020B0502040204020203" pitchFamily="34" charset="0"/>
            </a:endParaRPr>
          </a:p>
        </p:txBody>
      </p:sp>
      <p:grpSp>
        <p:nvGrpSpPr>
          <p:cNvPr id="305" name="Group 304"/>
          <p:cNvGrpSpPr/>
          <p:nvPr/>
        </p:nvGrpSpPr>
        <p:grpSpPr>
          <a:xfrm>
            <a:off x="639763" y="1417638"/>
            <a:ext cx="4338637" cy="4338637"/>
            <a:chOff x="639460" y="1417358"/>
            <a:chExt cx="4338640" cy="4338640"/>
          </a:xfrm>
        </p:grpSpPr>
        <p:sp>
          <p:nvSpPr>
            <p:cNvPr id="61459" name="Shape 2362"/>
            <p:cNvSpPr/>
            <p:nvPr/>
          </p:nvSpPr>
          <p:spPr>
            <a:xfrm>
              <a:off x="1548303" y="3847028"/>
              <a:ext cx="2139564" cy="1908970"/>
            </a:xfrm>
            <a:custGeom>
              <a:avLst/>
              <a:gdLst/>
              <a:ahLst/>
              <a:cxnLst>
                <a:cxn ang="0">
                  <a:pos x="1069782" y="954485"/>
                </a:cxn>
                <a:cxn ang="5898240">
                  <a:pos x="1069782" y="954485"/>
                </a:cxn>
                <a:cxn ang="11796480">
                  <a:pos x="1069782" y="954485"/>
                </a:cxn>
                <a:cxn ang="17694720">
                  <a:pos x="1069782" y="954485"/>
                </a:cxn>
              </a:cxnLst>
              <a:rect l="0" t="0" r="0" b="0"/>
              <a:pathLst>
                <a:path w="21469" h="21466">
                  <a:moveTo>
                    <a:pt x="9685" y="2749"/>
                  </a:moveTo>
                  <a:cubicBezTo>
                    <a:pt x="10641" y="3320"/>
                    <a:pt x="11182" y="2928"/>
                    <a:pt x="13126" y="1821"/>
                  </a:cubicBezTo>
                  <a:cubicBezTo>
                    <a:pt x="15037" y="678"/>
                    <a:pt x="15865" y="2285"/>
                    <a:pt x="15865" y="2285"/>
                  </a:cubicBezTo>
                  <a:cubicBezTo>
                    <a:pt x="14336" y="5462"/>
                    <a:pt x="14336" y="5462"/>
                    <a:pt x="14336" y="5462"/>
                  </a:cubicBezTo>
                  <a:cubicBezTo>
                    <a:pt x="21122" y="12996"/>
                    <a:pt x="21122" y="12996"/>
                    <a:pt x="21122" y="12996"/>
                  </a:cubicBezTo>
                  <a:cubicBezTo>
                    <a:pt x="21568" y="13531"/>
                    <a:pt x="21600" y="14388"/>
                    <a:pt x="21122" y="14924"/>
                  </a:cubicBezTo>
                  <a:cubicBezTo>
                    <a:pt x="20644" y="15459"/>
                    <a:pt x="19880" y="15459"/>
                    <a:pt x="19402" y="14924"/>
                  </a:cubicBezTo>
                  <a:cubicBezTo>
                    <a:pt x="18414" y="13817"/>
                    <a:pt x="18414" y="13817"/>
                    <a:pt x="18414" y="13817"/>
                  </a:cubicBezTo>
                  <a:cubicBezTo>
                    <a:pt x="18350" y="13781"/>
                    <a:pt x="18287" y="13745"/>
                    <a:pt x="18223" y="13745"/>
                  </a:cubicBezTo>
                  <a:cubicBezTo>
                    <a:pt x="18159" y="13745"/>
                    <a:pt x="18096" y="13781"/>
                    <a:pt x="18032" y="13817"/>
                  </a:cubicBezTo>
                  <a:cubicBezTo>
                    <a:pt x="17936" y="13924"/>
                    <a:pt x="17936" y="14138"/>
                    <a:pt x="18032" y="14245"/>
                  </a:cubicBezTo>
                  <a:cubicBezTo>
                    <a:pt x="19529" y="15923"/>
                    <a:pt x="19529" y="15923"/>
                    <a:pt x="19529" y="15923"/>
                  </a:cubicBezTo>
                  <a:cubicBezTo>
                    <a:pt x="20007" y="16459"/>
                    <a:pt x="20007" y="17316"/>
                    <a:pt x="19561" y="17851"/>
                  </a:cubicBezTo>
                  <a:cubicBezTo>
                    <a:pt x="19561" y="17851"/>
                    <a:pt x="19561" y="17851"/>
                    <a:pt x="19561" y="17851"/>
                  </a:cubicBezTo>
                  <a:cubicBezTo>
                    <a:pt x="19083" y="18387"/>
                    <a:pt x="18319" y="18387"/>
                    <a:pt x="17841" y="17851"/>
                  </a:cubicBezTo>
                  <a:cubicBezTo>
                    <a:pt x="16280" y="16102"/>
                    <a:pt x="16280" y="16102"/>
                    <a:pt x="16280" y="16102"/>
                  </a:cubicBezTo>
                  <a:cubicBezTo>
                    <a:pt x="16248" y="16066"/>
                    <a:pt x="16152" y="16030"/>
                    <a:pt x="16088" y="16030"/>
                  </a:cubicBezTo>
                  <a:cubicBezTo>
                    <a:pt x="16025" y="16030"/>
                    <a:pt x="15961" y="16066"/>
                    <a:pt x="15897" y="16102"/>
                  </a:cubicBezTo>
                  <a:cubicBezTo>
                    <a:pt x="15802" y="16245"/>
                    <a:pt x="15802" y="16423"/>
                    <a:pt x="15897" y="16530"/>
                  </a:cubicBezTo>
                  <a:cubicBezTo>
                    <a:pt x="17076" y="17816"/>
                    <a:pt x="17076" y="17816"/>
                    <a:pt x="17076" y="17816"/>
                  </a:cubicBezTo>
                  <a:cubicBezTo>
                    <a:pt x="17299" y="18065"/>
                    <a:pt x="17427" y="18422"/>
                    <a:pt x="17427" y="18780"/>
                  </a:cubicBezTo>
                  <a:cubicBezTo>
                    <a:pt x="17427" y="19137"/>
                    <a:pt x="17299" y="19494"/>
                    <a:pt x="17076" y="19743"/>
                  </a:cubicBezTo>
                  <a:cubicBezTo>
                    <a:pt x="16598" y="20279"/>
                    <a:pt x="15834" y="20279"/>
                    <a:pt x="15356" y="19743"/>
                  </a:cubicBezTo>
                  <a:cubicBezTo>
                    <a:pt x="13731" y="17923"/>
                    <a:pt x="13731" y="17923"/>
                    <a:pt x="13731" y="17923"/>
                  </a:cubicBezTo>
                  <a:cubicBezTo>
                    <a:pt x="13635" y="17816"/>
                    <a:pt x="13444" y="17816"/>
                    <a:pt x="13349" y="17923"/>
                  </a:cubicBezTo>
                  <a:cubicBezTo>
                    <a:pt x="13349" y="17923"/>
                    <a:pt x="13349" y="17923"/>
                    <a:pt x="13349" y="17923"/>
                  </a:cubicBezTo>
                  <a:cubicBezTo>
                    <a:pt x="13317" y="17994"/>
                    <a:pt x="13285" y="18065"/>
                    <a:pt x="13285" y="18137"/>
                  </a:cubicBezTo>
                  <a:cubicBezTo>
                    <a:pt x="13285" y="18244"/>
                    <a:pt x="13317" y="18315"/>
                    <a:pt x="13349" y="18351"/>
                  </a:cubicBezTo>
                  <a:cubicBezTo>
                    <a:pt x="14081" y="19137"/>
                    <a:pt x="14081" y="19137"/>
                    <a:pt x="14081" y="19137"/>
                  </a:cubicBezTo>
                  <a:cubicBezTo>
                    <a:pt x="14527" y="19672"/>
                    <a:pt x="14559" y="20529"/>
                    <a:pt x="14081" y="21064"/>
                  </a:cubicBezTo>
                  <a:cubicBezTo>
                    <a:pt x="13604" y="21600"/>
                    <a:pt x="12839" y="21600"/>
                    <a:pt x="12361" y="21064"/>
                  </a:cubicBezTo>
                  <a:cubicBezTo>
                    <a:pt x="6595" y="14638"/>
                    <a:pt x="6595" y="14638"/>
                    <a:pt x="6595" y="14638"/>
                  </a:cubicBezTo>
                  <a:cubicBezTo>
                    <a:pt x="5894" y="13888"/>
                    <a:pt x="5320" y="12996"/>
                    <a:pt x="4874" y="12032"/>
                  </a:cubicBezTo>
                  <a:cubicBezTo>
                    <a:pt x="4396" y="11032"/>
                    <a:pt x="3791" y="10104"/>
                    <a:pt x="3058" y="9318"/>
                  </a:cubicBezTo>
                  <a:cubicBezTo>
                    <a:pt x="0" y="5891"/>
                    <a:pt x="0" y="5891"/>
                    <a:pt x="0" y="5891"/>
                  </a:cubicBezTo>
                  <a:cubicBezTo>
                    <a:pt x="5225" y="0"/>
                    <a:pt x="5225" y="0"/>
                    <a:pt x="5225" y="0"/>
                  </a:cubicBezTo>
                  <a:lnTo>
                    <a:pt x="9685" y="2749"/>
                  </a:ln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460" name="Shape 2363"/>
            <p:cNvSpPr/>
            <p:nvPr/>
          </p:nvSpPr>
          <p:spPr>
            <a:xfrm>
              <a:off x="639460" y="2326201"/>
              <a:ext cx="1908970" cy="2140745"/>
            </a:xfrm>
            <a:custGeom>
              <a:avLst/>
              <a:gdLst/>
              <a:ahLst/>
              <a:cxnLst>
                <a:cxn ang="0">
                  <a:pos x="954485" y="1070373"/>
                </a:cxn>
                <a:cxn ang="5898240">
                  <a:pos x="954485" y="1070373"/>
                </a:cxn>
                <a:cxn ang="11796480">
                  <a:pos x="954485" y="1070373"/>
                </a:cxn>
                <a:cxn ang="17694720">
                  <a:pos x="954485" y="1070373"/>
                </a:cxn>
              </a:cxnLst>
              <a:rect l="0" t="0" r="0" b="0"/>
              <a:pathLst>
                <a:path w="21466" h="21481">
                  <a:moveTo>
                    <a:pt x="18717" y="9685"/>
                  </a:moveTo>
                  <a:cubicBezTo>
                    <a:pt x="18146" y="10641"/>
                    <a:pt x="18538" y="11182"/>
                    <a:pt x="19645" y="13126"/>
                  </a:cubicBezTo>
                  <a:cubicBezTo>
                    <a:pt x="20788" y="15037"/>
                    <a:pt x="19181" y="15865"/>
                    <a:pt x="19181" y="15865"/>
                  </a:cubicBezTo>
                  <a:cubicBezTo>
                    <a:pt x="16004" y="14336"/>
                    <a:pt x="16004" y="14336"/>
                    <a:pt x="16004" y="14336"/>
                  </a:cubicBezTo>
                  <a:cubicBezTo>
                    <a:pt x="8470" y="21122"/>
                    <a:pt x="8470" y="21122"/>
                    <a:pt x="8470" y="21122"/>
                  </a:cubicBezTo>
                  <a:cubicBezTo>
                    <a:pt x="7935" y="21600"/>
                    <a:pt x="7078" y="21600"/>
                    <a:pt x="6542" y="21122"/>
                  </a:cubicBezTo>
                  <a:cubicBezTo>
                    <a:pt x="6007" y="20644"/>
                    <a:pt x="6007" y="19880"/>
                    <a:pt x="6542" y="19402"/>
                  </a:cubicBezTo>
                  <a:cubicBezTo>
                    <a:pt x="7649" y="18414"/>
                    <a:pt x="7649" y="18414"/>
                    <a:pt x="7649" y="18414"/>
                  </a:cubicBezTo>
                  <a:cubicBezTo>
                    <a:pt x="7721" y="18350"/>
                    <a:pt x="7721" y="18287"/>
                    <a:pt x="7721" y="18223"/>
                  </a:cubicBezTo>
                  <a:cubicBezTo>
                    <a:pt x="7721" y="18159"/>
                    <a:pt x="7721" y="18096"/>
                    <a:pt x="7649" y="18032"/>
                  </a:cubicBezTo>
                  <a:cubicBezTo>
                    <a:pt x="7542" y="17936"/>
                    <a:pt x="7328" y="17936"/>
                    <a:pt x="7221" y="18032"/>
                  </a:cubicBezTo>
                  <a:cubicBezTo>
                    <a:pt x="5543" y="19561"/>
                    <a:pt x="5543" y="19561"/>
                    <a:pt x="5543" y="19561"/>
                  </a:cubicBezTo>
                  <a:cubicBezTo>
                    <a:pt x="5007" y="20007"/>
                    <a:pt x="4150" y="20007"/>
                    <a:pt x="3615" y="19561"/>
                  </a:cubicBezTo>
                  <a:cubicBezTo>
                    <a:pt x="3615" y="19561"/>
                    <a:pt x="3615" y="19561"/>
                    <a:pt x="3615" y="19561"/>
                  </a:cubicBezTo>
                  <a:cubicBezTo>
                    <a:pt x="3115" y="19083"/>
                    <a:pt x="3079" y="18319"/>
                    <a:pt x="3615" y="17841"/>
                  </a:cubicBezTo>
                  <a:cubicBezTo>
                    <a:pt x="5364" y="16280"/>
                    <a:pt x="5364" y="16280"/>
                    <a:pt x="5364" y="16280"/>
                  </a:cubicBezTo>
                  <a:cubicBezTo>
                    <a:pt x="5400" y="16248"/>
                    <a:pt x="5436" y="16184"/>
                    <a:pt x="5436" y="16088"/>
                  </a:cubicBezTo>
                  <a:cubicBezTo>
                    <a:pt x="5436" y="16025"/>
                    <a:pt x="5400" y="15961"/>
                    <a:pt x="5364" y="15897"/>
                  </a:cubicBezTo>
                  <a:cubicBezTo>
                    <a:pt x="5221" y="15802"/>
                    <a:pt x="5043" y="15802"/>
                    <a:pt x="4936" y="15897"/>
                  </a:cubicBezTo>
                  <a:cubicBezTo>
                    <a:pt x="3650" y="17076"/>
                    <a:pt x="3650" y="17076"/>
                    <a:pt x="3650" y="17076"/>
                  </a:cubicBezTo>
                  <a:cubicBezTo>
                    <a:pt x="3401" y="17299"/>
                    <a:pt x="3044" y="17427"/>
                    <a:pt x="2686" y="17427"/>
                  </a:cubicBezTo>
                  <a:cubicBezTo>
                    <a:pt x="2329" y="17427"/>
                    <a:pt x="1972" y="17299"/>
                    <a:pt x="1723" y="17076"/>
                  </a:cubicBezTo>
                  <a:cubicBezTo>
                    <a:pt x="1187" y="16598"/>
                    <a:pt x="1187" y="15834"/>
                    <a:pt x="1723" y="15356"/>
                  </a:cubicBezTo>
                  <a:cubicBezTo>
                    <a:pt x="3543" y="13731"/>
                    <a:pt x="3543" y="13731"/>
                    <a:pt x="3543" y="13731"/>
                  </a:cubicBezTo>
                  <a:cubicBezTo>
                    <a:pt x="3650" y="13635"/>
                    <a:pt x="3650" y="13476"/>
                    <a:pt x="3543" y="13349"/>
                  </a:cubicBezTo>
                  <a:cubicBezTo>
                    <a:pt x="3543" y="13349"/>
                    <a:pt x="3543" y="13349"/>
                    <a:pt x="3543" y="13349"/>
                  </a:cubicBezTo>
                  <a:cubicBezTo>
                    <a:pt x="3472" y="13317"/>
                    <a:pt x="3401" y="13285"/>
                    <a:pt x="3329" y="13285"/>
                  </a:cubicBezTo>
                  <a:cubicBezTo>
                    <a:pt x="3258" y="13285"/>
                    <a:pt x="3151" y="13317"/>
                    <a:pt x="3115" y="13349"/>
                  </a:cubicBezTo>
                  <a:cubicBezTo>
                    <a:pt x="2329" y="14081"/>
                    <a:pt x="2329" y="14081"/>
                    <a:pt x="2329" y="14081"/>
                  </a:cubicBezTo>
                  <a:cubicBezTo>
                    <a:pt x="1794" y="14527"/>
                    <a:pt x="937" y="14559"/>
                    <a:pt x="402" y="14081"/>
                  </a:cubicBezTo>
                  <a:cubicBezTo>
                    <a:pt x="-134" y="13604"/>
                    <a:pt x="-134" y="12839"/>
                    <a:pt x="402" y="12361"/>
                  </a:cubicBezTo>
                  <a:cubicBezTo>
                    <a:pt x="6828" y="6595"/>
                    <a:pt x="6828" y="6595"/>
                    <a:pt x="6828" y="6595"/>
                  </a:cubicBezTo>
                  <a:cubicBezTo>
                    <a:pt x="7613" y="5894"/>
                    <a:pt x="8470" y="5320"/>
                    <a:pt x="9434" y="4874"/>
                  </a:cubicBezTo>
                  <a:cubicBezTo>
                    <a:pt x="10434" y="4396"/>
                    <a:pt x="11362" y="3791"/>
                    <a:pt x="12183" y="3058"/>
                  </a:cubicBezTo>
                  <a:cubicBezTo>
                    <a:pt x="15575" y="0"/>
                    <a:pt x="15575" y="0"/>
                    <a:pt x="15575" y="0"/>
                  </a:cubicBezTo>
                  <a:cubicBezTo>
                    <a:pt x="21466" y="5225"/>
                    <a:pt x="21466" y="5225"/>
                    <a:pt x="21466" y="5225"/>
                  </a:cubicBezTo>
                  <a:lnTo>
                    <a:pt x="18717" y="9685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12700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8" name="Shape 2364"/>
            <p:cNvSpPr/>
            <p:nvPr/>
          </p:nvSpPr>
          <p:spPr>
            <a:xfrm>
              <a:off x="1929689" y="1417358"/>
              <a:ext cx="2139565" cy="1908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466" extrusionOk="0">
                  <a:moveTo>
                    <a:pt x="11784" y="18717"/>
                  </a:moveTo>
                  <a:cubicBezTo>
                    <a:pt x="10828" y="18146"/>
                    <a:pt x="10287" y="18538"/>
                    <a:pt x="8343" y="19645"/>
                  </a:cubicBezTo>
                  <a:cubicBezTo>
                    <a:pt x="6432" y="20788"/>
                    <a:pt x="5604" y="19181"/>
                    <a:pt x="5604" y="19181"/>
                  </a:cubicBezTo>
                  <a:cubicBezTo>
                    <a:pt x="7133" y="16004"/>
                    <a:pt x="7133" y="16004"/>
                    <a:pt x="7133" y="16004"/>
                  </a:cubicBezTo>
                  <a:cubicBezTo>
                    <a:pt x="347" y="8470"/>
                    <a:pt x="347" y="8470"/>
                    <a:pt x="347" y="8470"/>
                  </a:cubicBezTo>
                  <a:cubicBezTo>
                    <a:pt x="-99" y="7935"/>
                    <a:pt x="-131" y="7078"/>
                    <a:pt x="347" y="6542"/>
                  </a:cubicBezTo>
                  <a:cubicBezTo>
                    <a:pt x="825" y="6007"/>
                    <a:pt x="1589" y="6007"/>
                    <a:pt x="2067" y="6542"/>
                  </a:cubicBezTo>
                  <a:cubicBezTo>
                    <a:pt x="3055" y="7649"/>
                    <a:pt x="3055" y="7649"/>
                    <a:pt x="3055" y="7649"/>
                  </a:cubicBezTo>
                  <a:cubicBezTo>
                    <a:pt x="3119" y="7721"/>
                    <a:pt x="3182" y="7756"/>
                    <a:pt x="3246" y="7721"/>
                  </a:cubicBezTo>
                  <a:cubicBezTo>
                    <a:pt x="3310" y="7721"/>
                    <a:pt x="3405" y="7721"/>
                    <a:pt x="3437" y="7649"/>
                  </a:cubicBezTo>
                  <a:cubicBezTo>
                    <a:pt x="3533" y="7542"/>
                    <a:pt x="3533" y="7328"/>
                    <a:pt x="3437" y="7221"/>
                  </a:cubicBezTo>
                  <a:cubicBezTo>
                    <a:pt x="1940" y="5543"/>
                    <a:pt x="1940" y="5543"/>
                    <a:pt x="1940" y="5543"/>
                  </a:cubicBezTo>
                  <a:cubicBezTo>
                    <a:pt x="1462" y="5007"/>
                    <a:pt x="1462" y="4150"/>
                    <a:pt x="1908" y="3615"/>
                  </a:cubicBezTo>
                  <a:cubicBezTo>
                    <a:pt x="1908" y="3615"/>
                    <a:pt x="1908" y="3615"/>
                    <a:pt x="1908" y="3615"/>
                  </a:cubicBezTo>
                  <a:cubicBezTo>
                    <a:pt x="2386" y="3115"/>
                    <a:pt x="3150" y="3079"/>
                    <a:pt x="3628" y="3615"/>
                  </a:cubicBezTo>
                  <a:cubicBezTo>
                    <a:pt x="5189" y="5364"/>
                    <a:pt x="5189" y="5364"/>
                    <a:pt x="5189" y="5364"/>
                  </a:cubicBezTo>
                  <a:cubicBezTo>
                    <a:pt x="5221" y="5400"/>
                    <a:pt x="5317" y="5436"/>
                    <a:pt x="5381" y="5436"/>
                  </a:cubicBezTo>
                  <a:cubicBezTo>
                    <a:pt x="5444" y="5436"/>
                    <a:pt x="5508" y="5400"/>
                    <a:pt x="5572" y="5364"/>
                  </a:cubicBezTo>
                  <a:cubicBezTo>
                    <a:pt x="5667" y="5221"/>
                    <a:pt x="5667" y="5043"/>
                    <a:pt x="5572" y="4936"/>
                  </a:cubicBezTo>
                  <a:cubicBezTo>
                    <a:pt x="4393" y="3650"/>
                    <a:pt x="4393" y="3650"/>
                    <a:pt x="4393" y="3650"/>
                  </a:cubicBezTo>
                  <a:cubicBezTo>
                    <a:pt x="4170" y="3401"/>
                    <a:pt x="4042" y="3044"/>
                    <a:pt x="4042" y="2686"/>
                  </a:cubicBezTo>
                  <a:cubicBezTo>
                    <a:pt x="4042" y="2329"/>
                    <a:pt x="4170" y="1972"/>
                    <a:pt x="4393" y="1723"/>
                  </a:cubicBezTo>
                  <a:cubicBezTo>
                    <a:pt x="4871" y="1187"/>
                    <a:pt x="5635" y="1187"/>
                    <a:pt x="6113" y="1723"/>
                  </a:cubicBezTo>
                  <a:cubicBezTo>
                    <a:pt x="7738" y="3543"/>
                    <a:pt x="7738" y="3543"/>
                    <a:pt x="7738" y="3543"/>
                  </a:cubicBezTo>
                  <a:cubicBezTo>
                    <a:pt x="7834" y="3650"/>
                    <a:pt x="8025" y="3650"/>
                    <a:pt x="8120" y="3543"/>
                  </a:cubicBezTo>
                  <a:cubicBezTo>
                    <a:pt x="8120" y="3543"/>
                    <a:pt x="8120" y="3543"/>
                    <a:pt x="8120" y="3543"/>
                  </a:cubicBezTo>
                  <a:cubicBezTo>
                    <a:pt x="8152" y="3472"/>
                    <a:pt x="8184" y="3401"/>
                    <a:pt x="8184" y="3329"/>
                  </a:cubicBezTo>
                  <a:cubicBezTo>
                    <a:pt x="8184" y="3258"/>
                    <a:pt x="8152" y="3186"/>
                    <a:pt x="8120" y="3115"/>
                  </a:cubicBezTo>
                  <a:cubicBezTo>
                    <a:pt x="7388" y="2329"/>
                    <a:pt x="7388" y="2329"/>
                    <a:pt x="7388" y="2329"/>
                  </a:cubicBezTo>
                  <a:cubicBezTo>
                    <a:pt x="6942" y="1794"/>
                    <a:pt x="6942" y="937"/>
                    <a:pt x="7388" y="402"/>
                  </a:cubicBezTo>
                  <a:cubicBezTo>
                    <a:pt x="7865" y="-134"/>
                    <a:pt x="8630" y="-134"/>
                    <a:pt x="9108" y="402"/>
                  </a:cubicBezTo>
                  <a:cubicBezTo>
                    <a:pt x="14874" y="6828"/>
                    <a:pt x="14874" y="6828"/>
                    <a:pt x="14874" y="6828"/>
                  </a:cubicBezTo>
                  <a:cubicBezTo>
                    <a:pt x="15575" y="7613"/>
                    <a:pt x="16149" y="8470"/>
                    <a:pt x="16595" y="9434"/>
                  </a:cubicBezTo>
                  <a:cubicBezTo>
                    <a:pt x="17073" y="10434"/>
                    <a:pt x="17678" y="11362"/>
                    <a:pt x="18411" y="12183"/>
                  </a:cubicBezTo>
                  <a:cubicBezTo>
                    <a:pt x="21469" y="15575"/>
                    <a:pt x="21469" y="15575"/>
                    <a:pt x="21469" y="15575"/>
                  </a:cubicBezTo>
                  <a:cubicBezTo>
                    <a:pt x="16244" y="21466"/>
                    <a:pt x="16244" y="21466"/>
                    <a:pt x="16244" y="21466"/>
                  </a:cubicBezTo>
                  <a:lnTo>
                    <a:pt x="11784" y="18717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9" name="Shape 2365"/>
            <p:cNvSpPr/>
            <p:nvPr/>
          </p:nvSpPr>
          <p:spPr>
            <a:xfrm>
              <a:off x="3069130" y="2708790"/>
              <a:ext cx="1908970" cy="2138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488" extrusionOk="0">
                  <a:moveTo>
                    <a:pt x="2749" y="11789"/>
                  </a:moveTo>
                  <a:cubicBezTo>
                    <a:pt x="3320" y="10832"/>
                    <a:pt x="2928" y="10289"/>
                    <a:pt x="1821" y="8343"/>
                  </a:cubicBezTo>
                  <a:cubicBezTo>
                    <a:pt x="678" y="6429"/>
                    <a:pt x="2285" y="5599"/>
                    <a:pt x="2285" y="5599"/>
                  </a:cubicBezTo>
                  <a:cubicBezTo>
                    <a:pt x="5462" y="7131"/>
                    <a:pt x="5462" y="7131"/>
                    <a:pt x="5462" y="7131"/>
                  </a:cubicBezTo>
                  <a:cubicBezTo>
                    <a:pt x="12996" y="335"/>
                    <a:pt x="12996" y="335"/>
                    <a:pt x="12996" y="335"/>
                  </a:cubicBezTo>
                  <a:cubicBezTo>
                    <a:pt x="13531" y="-112"/>
                    <a:pt x="14388" y="-112"/>
                    <a:pt x="14924" y="335"/>
                  </a:cubicBezTo>
                  <a:cubicBezTo>
                    <a:pt x="15459" y="813"/>
                    <a:pt x="15459" y="1579"/>
                    <a:pt x="14924" y="2058"/>
                  </a:cubicBezTo>
                  <a:cubicBezTo>
                    <a:pt x="13817" y="3047"/>
                    <a:pt x="13817" y="3047"/>
                    <a:pt x="13817" y="3047"/>
                  </a:cubicBezTo>
                  <a:cubicBezTo>
                    <a:pt x="13745" y="3110"/>
                    <a:pt x="13745" y="3174"/>
                    <a:pt x="13745" y="3238"/>
                  </a:cubicBezTo>
                  <a:cubicBezTo>
                    <a:pt x="13745" y="3302"/>
                    <a:pt x="13745" y="3398"/>
                    <a:pt x="13817" y="3430"/>
                  </a:cubicBezTo>
                  <a:cubicBezTo>
                    <a:pt x="13924" y="3525"/>
                    <a:pt x="14138" y="3525"/>
                    <a:pt x="14245" y="3430"/>
                  </a:cubicBezTo>
                  <a:cubicBezTo>
                    <a:pt x="15923" y="1930"/>
                    <a:pt x="15923" y="1930"/>
                    <a:pt x="15923" y="1930"/>
                  </a:cubicBezTo>
                  <a:cubicBezTo>
                    <a:pt x="16459" y="1451"/>
                    <a:pt x="17316" y="1451"/>
                    <a:pt x="17851" y="1898"/>
                  </a:cubicBezTo>
                  <a:cubicBezTo>
                    <a:pt x="17851" y="1898"/>
                    <a:pt x="17851" y="1898"/>
                    <a:pt x="17851" y="1898"/>
                  </a:cubicBezTo>
                  <a:cubicBezTo>
                    <a:pt x="18387" y="2377"/>
                    <a:pt x="18387" y="3142"/>
                    <a:pt x="17851" y="3621"/>
                  </a:cubicBezTo>
                  <a:cubicBezTo>
                    <a:pt x="16102" y="5184"/>
                    <a:pt x="16102" y="5184"/>
                    <a:pt x="16102" y="5184"/>
                  </a:cubicBezTo>
                  <a:cubicBezTo>
                    <a:pt x="16066" y="5248"/>
                    <a:pt x="16030" y="5312"/>
                    <a:pt x="16030" y="5376"/>
                  </a:cubicBezTo>
                  <a:cubicBezTo>
                    <a:pt x="16030" y="5440"/>
                    <a:pt x="16066" y="5503"/>
                    <a:pt x="16102" y="5567"/>
                  </a:cubicBezTo>
                  <a:cubicBezTo>
                    <a:pt x="16245" y="5663"/>
                    <a:pt x="16423" y="5663"/>
                    <a:pt x="16530" y="5567"/>
                  </a:cubicBezTo>
                  <a:cubicBezTo>
                    <a:pt x="17816" y="4387"/>
                    <a:pt x="17816" y="4387"/>
                    <a:pt x="17816" y="4387"/>
                  </a:cubicBezTo>
                  <a:cubicBezTo>
                    <a:pt x="18065" y="4163"/>
                    <a:pt x="18422" y="4036"/>
                    <a:pt x="18780" y="4036"/>
                  </a:cubicBezTo>
                  <a:cubicBezTo>
                    <a:pt x="19137" y="4036"/>
                    <a:pt x="19494" y="4163"/>
                    <a:pt x="19743" y="4387"/>
                  </a:cubicBezTo>
                  <a:cubicBezTo>
                    <a:pt x="20279" y="4865"/>
                    <a:pt x="20279" y="5631"/>
                    <a:pt x="19743" y="6110"/>
                  </a:cubicBezTo>
                  <a:cubicBezTo>
                    <a:pt x="17923" y="7737"/>
                    <a:pt x="17923" y="7737"/>
                    <a:pt x="17923" y="7737"/>
                  </a:cubicBezTo>
                  <a:cubicBezTo>
                    <a:pt x="17816" y="7832"/>
                    <a:pt x="17816" y="8024"/>
                    <a:pt x="17923" y="8120"/>
                  </a:cubicBezTo>
                  <a:cubicBezTo>
                    <a:pt x="17923" y="8120"/>
                    <a:pt x="17923" y="8120"/>
                    <a:pt x="17923" y="8120"/>
                  </a:cubicBezTo>
                  <a:cubicBezTo>
                    <a:pt x="17994" y="8152"/>
                    <a:pt x="18065" y="8183"/>
                    <a:pt x="18137" y="8183"/>
                  </a:cubicBezTo>
                  <a:cubicBezTo>
                    <a:pt x="18208" y="8183"/>
                    <a:pt x="18315" y="8152"/>
                    <a:pt x="18351" y="8120"/>
                  </a:cubicBezTo>
                  <a:cubicBezTo>
                    <a:pt x="19137" y="7418"/>
                    <a:pt x="19137" y="7418"/>
                    <a:pt x="19137" y="7418"/>
                  </a:cubicBezTo>
                  <a:cubicBezTo>
                    <a:pt x="19672" y="6939"/>
                    <a:pt x="20529" y="6939"/>
                    <a:pt x="21064" y="7386"/>
                  </a:cubicBezTo>
                  <a:cubicBezTo>
                    <a:pt x="21600" y="7864"/>
                    <a:pt x="21600" y="8630"/>
                    <a:pt x="21064" y="9109"/>
                  </a:cubicBezTo>
                  <a:cubicBezTo>
                    <a:pt x="14638" y="14884"/>
                    <a:pt x="14638" y="14884"/>
                    <a:pt x="14638" y="14884"/>
                  </a:cubicBezTo>
                  <a:cubicBezTo>
                    <a:pt x="13888" y="15585"/>
                    <a:pt x="12996" y="16160"/>
                    <a:pt x="12032" y="16606"/>
                  </a:cubicBezTo>
                  <a:cubicBezTo>
                    <a:pt x="11032" y="17085"/>
                    <a:pt x="10104" y="17691"/>
                    <a:pt x="9318" y="18425"/>
                  </a:cubicBezTo>
                  <a:cubicBezTo>
                    <a:pt x="5891" y="21488"/>
                    <a:pt x="5891" y="21488"/>
                    <a:pt x="5891" y="21488"/>
                  </a:cubicBezTo>
                  <a:cubicBezTo>
                    <a:pt x="0" y="16256"/>
                    <a:pt x="0" y="16256"/>
                    <a:pt x="0" y="16256"/>
                  </a:cubicBezTo>
                  <a:lnTo>
                    <a:pt x="2749" y="11789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463" name="Shape 2369"/>
            <p:cNvSpPr/>
            <p:nvPr/>
          </p:nvSpPr>
          <p:spPr>
            <a:xfrm>
              <a:off x="1272079" y="2475427"/>
              <a:ext cx="574677" cy="577851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lIns="45719" tIns="45719" rIns="45719" bIns="45719"/>
            <a:lstStyle/>
            <a:p>
              <a:pPr eaLnBrk="1" hangingPunct="1"/>
              <a:endParaRPr lang="zh-CN" altLang="x-none">
                <a:latin typeface="Calibri"/>
              </a:endParaRPr>
            </a:p>
          </p:txBody>
        </p:sp>
        <p:sp>
          <p:nvSpPr>
            <p:cNvPr id="61464" name="Shape 2372"/>
            <p:cNvSpPr/>
            <p:nvPr/>
          </p:nvSpPr>
          <p:spPr>
            <a:xfrm>
              <a:off x="1697528" y="4548702"/>
              <a:ext cx="577851" cy="577851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lIns="45719" tIns="45719" rIns="45719" bIns="45719"/>
            <a:lstStyle/>
            <a:p>
              <a:pPr eaLnBrk="1" hangingPunct="1"/>
              <a:endParaRPr lang="zh-CN" altLang="x-none">
                <a:latin typeface="Calibri"/>
              </a:endParaRPr>
            </a:p>
          </p:txBody>
        </p:sp>
        <p:sp>
          <p:nvSpPr>
            <p:cNvPr id="61465" name="Shape 2375"/>
            <p:cNvSpPr/>
            <p:nvPr/>
          </p:nvSpPr>
          <p:spPr>
            <a:xfrm>
              <a:off x="3770804" y="4123253"/>
              <a:ext cx="577851" cy="574677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lIns="45719" tIns="45719" rIns="45719" bIns="45719"/>
            <a:lstStyle/>
            <a:p>
              <a:pPr eaLnBrk="1" hangingPunct="1"/>
              <a:endParaRPr lang="zh-CN" altLang="x-none">
                <a:latin typeface="Calibri"/>
              </a:endParaRPr>
            </a:p>
          </p:txBody>
        </p:sp>
        <p:sp>
          <p:nvSpPr>
            <p:cNvPr id="61466" name="Shape 2378"/>
            <p:cNvSpPr/>
            <p:nvPr/>
          </p:nvSpPr>
          <p:spPr>
            <a:xfrm>
              <a:off x="3342179" y="2049977"/>
              <a:ext cx="577851" cy="574677"/>
            </a:xfrm>
            <a:prstGeom prst="ellipse">
              <a:avLst/>
            </a:prstGeom>
            <a:solidFill>
              <a:schemeClr val="tx2"/>
            </a:solidFill>
            <a:ln w="12700">
              <a:noFill/>
            </a:ln>
          </p:spPr>
          <p:txBody>
            <a:bodyPr lIns="45719" tIns="45719" rIns="45719" bIns="45719"/>
            <a:lstStyle/>
            <a:p>
              <a:pPr eaLnBrk="1" hangingPunct="1"/>
              <a:endParaRPr lang="zh-CN" altLang="x-none">
                <a:latin typeface="Calibri"/>
              </a:endParaRPr>
            </a:p>
          </p:txBody>
        </p:sp>
        <p:sp>
          <p:nvSpPr>
            <p:cNvPr id="314" name="Shape 2784"/>
            <p:cNvSpPr/>
            <p:nvPr/>
          </p:nvSpPr>
          <p:spPr>
            <a:xfrm>
              <a:off x="3920065" y="427479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  <p:sp>
          <p:nvSpPr>
            <p:cNvPr id="315" name="Shape 2748"/>
            <p:cNvSpPr/>
            <p:nvPr/>
          </p:nvSpPr>
          <p:spPr>
            <a:xfrm>
              <a:off x="3506595" y="2192158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  <p:sp>
          <p:nvSpPr>
            <p:cNvPr id="316" name="Shape 2778"/>
            <p:cNvSpPr/>
            <p:nvPr/>
          </p:nvSpPr>
          <p:spPr>
            <a:xfrm>
              <a:off x="1425994" y="2624688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  <p:sp>
          <p:nvSpPr>
            <p:cNvPr id="317" name="Shape 2774"/>
            <p:cNvSpPr/>
            <p:nvPr/>
          </p:nvSpPr>
          <p:spPr>
            <a:xfrm>
              <a:off x="1846789" y="473411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</p:grpSp>
      <p:grpSp>
        <p:nvGrpSpPr>
          <p:cNvPr id="318" name="Group 317"/>
          <p:cNvGrpSpPr/>
          <p:nvPr/>
        </p:nvGrpSpPr>
        <p:grpSpPr>
          <a:xfrm>
            <a:off x="5027862" y="944201"/>
            <a:ext cx="2842960" cy="2922788"/>
            <a:chOff x="2194602" y="2009322"/>
            <a:chExt cx="2128995" cy="2901593"/>
          </a:xfrm>
        </p:grpSpPr>
        <p:sp>
          <p:nvSpPr>
            <p:cNvPr id="61457" name="Rectangle 318"/>
            <p:cNvSpPr/>
            <p:nvPr/>
          </p:nvSpPr>
          <p:spPr>
            <a:xfrm>
              <a:off x="2540743" y="2009322"/>
              <a:ext cx="1782854" cy="29015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ru-RU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12 </a:t>
              </a:r>
              <a:r>
                <a:rPr lang="ru-RU" altLang="zh-CN" sz="24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жылдык</a:t>
              </a:r>
              <a:r>
                <a:rPr lang="ru-RU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4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мектептик</a:t>
              </a:r>
              <a:r>
                <a:rPr lang="ru-RU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4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билим</a:t>
              </a:r>
              <a:r>
                <a:rPr lang="ru-RU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4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берүүгө</a:t>
              </a:r>
              <a:r>
                <a:rPr lang="ru-RU" altLang="zh-CN" sz="24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өтүүнү</a:t>
              </a:r>
              <a:r>
                <a:rPr lang="ru-RU" altLang="zh-CN" sz="24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4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баштоо</a:t>
              </a:r>
              <a:endParaRPr lang="en-US" altLang="zh-CN" sz="2400" b="1" dirty="0">
                <a:solidFill>
                  <a:srgbClr val="FF0000"/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endParaRPr>
            </a:p>
          </p:txBody>
        </p:sp>
        <p:sp>
          <p:nvSpPr>
            <p:cNvPr id="320" name="Shape 2778"/>
            <p:cNvSpPr/>
            <p:nvPr/>
          </p:nvSpPr>
          <p:spPr>
            <a:xfrm>
              <a:off x="2194602" y="216516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ource Sans Pro Light" charset="0"/>
                <a:cs typeface="Segoe UI" panose="020B0502040204020203" pitchFamily="34" charset="0"/>
                <a:sym typeface="Gill Sans" panose="020B0502020104020203"/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8334614" y="717833"/>
            <a:ext cx="3968222" cy="892552"/>
            <a:chOff x="4129724" y="2015877"/>
            <a:chExt cx="2199302" cy="966753"/>
          </a:xfrm>
        </p:grpSpPr>
        <p:sp>
          <p:nvSpPr>
            <p:cNvPr id="61455" name="Rectangle 321"/>
            <p:cNvSpPr/>
            <p:nvPr/>
          </p:nvSpPr>
          <p:spPr>
            <a:xfrm>
              <a:off x="4477137" y="2015877"/>
              <a:ext cx="1851889" cy="9667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ru-RU" altLang="zh-CN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 </a:t>
              </a:r>
              <a:r>
                <a:rPr lang="ru-RU" altLang="zh-CN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жаштагы</a:t>
              </a:r>
              <a:r>
                <a:rPr lang="ru-RU" altLang="zh-CN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балдарга</a:t>
              </a:r>
              <a:r>
                <a:rPr lang="ru-RU" altLang="zh-CN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ар </a:t>
              </a:r>
              <a:r>
                <a:rPr lang="ru-RU" altLang="zh-CN" sz="20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тараптуу</a:t>
              </a:r>
              <a:r>
                <a:rPr lang="ru-RU" altLang="zh-CN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0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билим</a:t>
              </a:r>
              <a:r>
                <a:rPr lang="ru-RU" altLang="zh-CN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0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берүү</a:t>
              </a:r>
              <a:endParaRPr lang="en-US" altLang="zh-CN" sz="2000" b="1" dirty="0">
                <a:solidFill>
                  <a:srgbClr val="002060"/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endParaRPr>
            </a:p>
          </p:txBody>
        </p:sp>
        <p:sp>
          <p:nvSpPr>
            <p:cNvPr id="323" name="Shape 2748"/>
            <p:cNvSpPr/>
            <p:nvPr/>
          </p:nvSpPr>
          <p:spPr>
            <a:xfrm>
              <a:off x="4129724" y="2143124"/>
              <a:ext cx="279328" cy="365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ource Sans Pro Light" charset="0"/>
                <a:cs typeface="Segoe UI" panose="020B0502040204020203" pitchFamily="34" charset="0"/>
                <a:sym typeface="Gill Sans" panose="020B0502020104020203"/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8488120" y="1862557"/>
            <a:ext cx="3703881" cy="1522082"/>
            <a:chOff x="5847450" y="1040737"/>
            <a:chExt cx="2414512" cy="1368046"/>
          </a:xfrm>
        </p:grpSpPr>
        <p:sp>
          <p:nvSpPr>
            <p:cNvPr id="61453" name="Rectangle 324"/>
            <p:cNvSpPr/>
            <p:nvPr/>
          </p:nvSpPr>
          <p:spPr>
            <a:xfrm>
              <a:off x="6330055" y="1040737"/>
              <a:ext cx="1931907" cy="8022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ru-RU" altLang="zh-CN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Китептердин</a:t>
              </a:r>
              <a:r>
                <a:rPr lang="ru-RU" altLang="zh-CN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altLang="zh-CN" sz="2000" b="1" dirty="0" err="1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сапатын</a:t>
              </a:r>
              <a:r>
                <a:rPr lang="ru-RU" altLang="zh-CN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ж</a:t>
              </a:r>
              <a:r>
                <a:rPr lang="ky-KG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акшыртуу</a:t>
              </a:r>
              <a:r>
                <a:rPr lang="ru-RU" altLang="zh-CN" sz="2000" b="1" dirty="0">
                  <a:solidFill>
                    <a:srgbClr val="00206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endParaRPr lang="en-US" altLang="zh-CN" sz="2000" b="1" dirty="0">
                <a:solidFill>
                  <a:srgbClr val="FF0000"/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endParaRPr>
            </a:p>
          </p:txBody>
        </p:sp>
        <p:sp>
          <p:nvSpPr>
            <p:cNvPr id="326" name="Shape 2774"/>
            <p:cNvSpPr/>
            <p:nvPr/>
          </p:nvSpPr>
          <p:spPr>
            <a:xfrm>
              <a:off x="5847450" y="2032810"/>
              <a:ext cx="279328" cy="375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ource Sans Pro Light" charset="0"/>
                <a:cs typeface="Segoe UI" panose="020B0502040204020203" pitchFamily="34" charset="0"/>
                <a:sym typeface="Gill Sans" panose="020B0502020104020203"/>
              </a:endParaRP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8447926" y="1982670"/>
            <a:ext cx="3482145" cy="1694028"/>
            <a:chOff x="7788490" y="1145361"/>
            <a:chExt cx="2413326" cy="1839953"/>
          </a:xfrm>
        </p:grpSpPr>
        <p:sp>
          <p:nvSpPr>
            <p:cNvPr id="61451" name="Rectangle 327"/>
            <p:cNvSpPr/>
            <p:nvPr/>
          </p:nvSpPr>
          <p:spPr>
            <a:xfrm>
              <a:off x="8349927" y="2015877"/>
              <a:ext cx="1851889" cy="9694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ru-RU" altLang="zh-CN" sz="2000" b="1" dirty="0" err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Электрондук</a:t>
              </a:r>
              <a:r>
                <a:rPr lang="ru-RU" altLang="zh-CN" sz="2000" b="1" dirty="0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контент</a:t>
              </a:r>
              <a:endParaRPr lang="en-US" altLang="zh-CN" sz="2000" b="1" dirty="0">
                <a:solidFill>
                  <a:srgbClr val="FF0000"/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endParaRPr>
            </a:p>
          </p:txBody>
        </p:sp>
        <p:sp>
          <p:nvSpPr>
            <p:cNvPr id="329" name="Shape 2784"/>
            <p:cNvSpPr/>
            <p:nvPr/>
          </p:nvSpPr>
          <p:spPr>
            <a:xfrm>
              <a:off x="7788490" y="1145361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ource Sans Pro Light" charset="0"/>
                <a:cs typeface="Segoe UI" panose="020B0502040204020203" pitchFamily="34" charset="0"/>
                <a:sym typeface="Gill Sans" panose="020B0502020104020203"/>
              </a:endParaRPr>
            </a:p>
          </p:txBody>
        </p:sp>
      </p:grpSp>
      <p:sp>
        <p:nvSpPr>
          <p:cNvPr id="331" name="Text Placeholder 32"/>
          <p:cNvSpPr txBox="1"/>
          <p:nvPr/>
        </p:nvSpPr>
        <p:spPr>
          <a:xfrm>
            <a:off x="9227910" y="3946838"/>
            <a:ext cx="2497628" cy="1074566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685800">
              <a:lnSpc>
                <a:spcPct val="120000"/>
              </a:lnSpc>
              <a:spcBef>
                <a:spcPct val="0"/>
              </a:spcBef>
              <a:buNone/>
            </a:pPr>
            <a:r>
              <a:rPr lang="ru-RU" altLang="zh-CN" sz="2000" b="1" dirty="0">
                <a:solidFill>
                  <a:srgbClr val="00206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Билим </a:t>
            </a:r>
            <a:r>
              <a:rPr lang="ru-RU" altLang="zh-CN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берүүнүн</a:t>
            </a:r>
            <a:r>
              <a:rPr lang="ru-RU" altLang="zh-CN" sz="2000" b="1" dirty="0"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altLang="zh-CN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сапатын</a:t>
            </a:r>
            <a:r>
              <a:rPr lang="ru-RU" altLang="zh-CN" sz="2000" b="1" dirty="0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altLang="zh-CN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өнүктүрүү</a:t>
            </a:r>
            <a:r>
              <a:rPr lang="ru-RU" altLang="zh-CN" sz="2000" b="1" dirty="0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altLang="zh-CN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Департаменти</a:t>
            </a:r>
            <a:endParaRPr lang="en-US" altLang="zh-CN" sz="2000" b="1" dirty="0">
              <a:solidFill>
                <a:srgbClr val="002060"/>
              </a:solidFill>
              <a:latin typeface="Segoe UI" panose="020B0502040204020203" pitchFamily="34" charset="0"/>
              <a:ea typeface="Source Sans Pro"/>
              <a:cs typeface="Segoe UI" panose="020B0502040204020203" pitchFamily="34" charset="0"/>
            </a:endParaRPr>
          </a:p>
        </p:txBody>
      </p:sp>
      <p:sp>
        <p:nvSpPr>
          <p:cNvPr id="3" name="Shape 2778">
            <a:extLst>
              <a:ext uri="{FF2B5EF4-FFF2-40B4-BE49-F238E27FC236}">
                <a16:creationId xmlns:a16="http://schemas.microsoft.com/office/drawing/2014/main" xmlns="" id="{431FB706-9FF9-8B59-9C88-FCB98A71A4B4}"/>
              </a:ext>
            </a:extLst>
          </p:cNvPr>
          <p:cNvSpPr/>
          <p:nvPr/>
        </p:nvSpPr>
        <p:spPr>
          <a:xfrm>
            <a:off x="8554081" y="4253179"/>
            <a:ext cx="279393" cy="279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7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Source Sans Pro Light" charset="0"/>
              <a:cs typeface="Segoe UI" panose="020B0502040204020203" pitchFamily="34" charset="0"/>
              <a:sym typeface="Gill Sans" panose="020B0502020104020203"/>
            </a:endParaRPr>
          </a:p>
        </p:txBody>
      </p:sp>
      <p:sp>
        <p:nvSpPr>
          <p:cNvPr id="7" name="Shape 2784">
            <a:extLst>
              <a:ext uri="{FF2B5EF4-FFF2-40B4-BE49-F238E27FC236}">
                <a16:creationId xmlns:a16="http://schemas.microsoft.com/office/drawing/2014/main" xmlns="" id="{E322CB21-4621-58AE-407D-59233AB7F6E8}"/>
              </a:ext>
            </a:extLst>
          </p:cNvPr>
          <p:cNvSpPr/>
          <p:nvPr/>
        </p:nvSpPr>
        <p:spPr>
          <a:xfrm>
            <a:off x="8487147" y="5720641"/>
            <a:ext cx="403037" cy="257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7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Source Sans Pro Light" charset="0"/>
              <a:cs typeface="Segoe UI" panose="020B0502040204020203" pitchFamily="34" charset="0"/>
              <a:sym typeface="Gill Sans" panose="020B050202010402020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5FA0C9-BA9A-ADCC-AD8B-26A7FC8B9DD4}"/>
              </a:ext>
            </a:extLst>
          </p:cNvPr>
          <p:cNvSpPr txBox="1"/>
          <p:nvPr/>
        </p:nvSpPr>
        <p:spPr>
          <a:xfrm>
            <a:off x="9061656" y="5498969"/>
            <a:ext cx="2866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z="2000" dirty="0" err="1">
                <a:solidFill>
                  <a:srgbClr val="FF0000"/>
                </a:solidFill>
                <a:ea typeface="Source Sans Pro"/>
              </a:rPr>
              <a:t>Мамлекеттик</a:t>
            </a:r>
            <a:r>
              <a:rPr lang="ru-RU" sz="2000" dirty="0">
                <a:solidFill>
                  <a:srgbClr val="FF0000"/>
                </a:solidFill>
                <a:ea typeface="Source Sans Pro"/>
              </a:rPr>
              <a:t> </a:t>
            </a:r>
            <a:r>
              <a:rPr lang="ru-RU" sz="2000" dirty="0" err="1">
                <a:solidFill>
                  <a:srgbClr val="FF0000"/>
                </a:solidFill>
                <a:ea typeface="Source Sans Pro"/>
              </a:rPr>
              <a:t>тилди</a:t>
            </a:r>
            <a:r>
              <a:rPr lang="ru-RU" sz="2000" dirty="0">
                <a:solidFill>
                  <a:srgbClr val="FF0000"/>
                </a:solidFill>
                <a:ea typeface="Source Sans Pro"/>
              </a:rPr>
              <a:t> </a:t>
            </a:r>
          </a:p>
          <a:p>
            <a:r>
              <a:rPr lang="ru-RU" sz="2000" dirty="0" err="1">
                <a:ea typeface="Source Sans Pro"/>
              </a:rPr>
              <a:t>өнүктүрүү</a:t>
            </a:r>
            <a:endParaRPr lang="ru-RU" sz="2000" dirty="0">
              <a:ea typeface="Source Sans Pro"/>
            </a:endParaRPr>
          </a:p>
        </p:txBody>
      </p:sp>
      <p:sp>
        <p:nvSpPr>
          <p:cNvPr id="9" name="Shape 2778">
            <a:extLst>
              <a:ext uri="{FF2B5EF4-FFF2-40B4-BE49-F238E27FC236}">
                <a16:creationId xmlns:a16="http://schemas.microsoft.com/office/drawing/2014/main" xmlns="" id="{DF9E4603-C176-0B8F-BF1A-79455DB3B5D4}"/>
              </a:ext>
            </a:extLst>
          </p:cNvPr>
          <p:cNvSpPr/>
          <p:nvPr/>
        </p:nvSpPr>
        <p:spPr>
          <a:xfrm>
            <a:off x="4947917" y="4418576"/>
            <a:ext cx="279393" cy="279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marL="0" marR="0" lvl="0" indent="0" algn="l" defTabSz="227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Segoe UI" panose="020B0502040204020203" pitchFamily="34" charset="0"/>
              <a:ea typeface="Source Sans Pro Light" charset="0"/>
              <a:cs typeface="Segoe UI" panose="020B0502040204020203" pitchFamily="34" charset="0"/>
              <a:sym typeface="Gill Sans" panose="020B05020201040202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831A33A-C68F-B4AD-B41C-DCDE4E244EB5}"/>
              </a:ext>
            </a:extLst>
          </p:cNvPr>
          <p:cNvSpPr txBox="1"/>
          <p:nvPr/>
        </p:nvSpPr>
        <p:spPr>
          <a:xfrm>
            <a:off x="5425930" y="4198108"/>
            <a:ext cx="22402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Инновациялык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педагогикалык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жетишкендиктерди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ишке</a:t>
            </a:r>
            <a:r>
              <a:rPr lang="ru-RU" sz="2000" b="1" dirty="0">
                <a:solidFill>
                  <a:srgbClr val="00206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Segoe UI" panose="020B0502040204020203" pitchFamily="34" charset="0"/>
                <a:ea typeface="Source Sans Pro"/>
                <a:cs typeface="Segoe UI" panose="020B0502040204020203" pitchFamily="34" charset="0"/>
              </a:rPr>
              <a:t>киргизүү</a:t>
            </a:r>
            <a:endParaRPr lang="ru-RU" sz="2000" b="1" dirty="0">
              <a:solidFill>
                <a:srgbClr val="FF0000"/>
              </a:solidFill>
              <a:latin typeface="Segoe UI" panose="020B0502040204020203" pitchFamily="34" charset="0"/>
              <a:ea typeface="Source Sans Pro"/>
              <a:cs typeface="Segoe UI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861EBF0-D53C-381E-DF04-13F845012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6" y="138443"/>
            <a:ext cx="3747090" cy="579096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3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B38AD3EF-FF3D-DA3D-E56E-350DE895B813}"/>
              </a:ext>
            </a:extLst>
          </p:cNvPr>
          <p:cNvSpPr/>
          <p:nvPr/>
        </p:nvSpPr>
        <p:spPr>
          <a:xfrm>
            <a:off x="764500" y="1"/>
            <a:ext cx="11117540" cy="2445376"/>
          </a:xfrm>
          <a:prstGeom prst="roundRect">
            <a:avLst/>
          </a:prstGeom>
          <a:solidFill>
            <a:srgbClr val="003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22630-658C-CA41-3D8D-B93007A87776}"/>
              </a:ext>
            </a:extLst>
          </p:cNvPr>
          <p:cNvSpPr txBox="1">
            <a:spLocks/>
          </p:cNvSpPr>
          <p:nvPr/>
        </p:nvSpPr>
        <p:spPr>
          <a:xfrm>
            <a:off x="4747491" y="0"/>
            <a:ext cx="6132945" cy="214139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ky-KG" sz="2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Кыргыз Республикасынын </a:t>
            </a:r>
          </a:p>
          <a:p>
            <a:pPr algn="ctr" fontAlgn="auto">
              <a:spcAft>
                <a:spcPts val="0"/>
              </a:spcAft>
            </a:pPr>
            <a:r>
              <a:rPr lang="ky-KG" sz="2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«Алтын Казык» билим берүүнү трансформациялоо Программасы</a:t>
            </a:r>
            <a:br>
              <a:rPr lang="ky-KG" sz="2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ky-KG" sz="2400" b="1" dirty="0">
                <a:solidFill>
                  <a:schemeClr val="bg1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(2024-2026) </a:t>
            </a:r>
            <a:endParaRPr lang="ky-KG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CE6A3221-DCCD-0AF1-F387-5F3CCC437FCC}"/>
              </a:ext>
            </a:extLst>
          </p:cNvPr>
          <p:cNvSpPr/>
          <p:nvPr/>
        </p:nvSpPr>
        <p:spPr>
          <a:xfrm>
            <a:off x="1466508" y="129831"/>
            <a:ext cx="2464248" cy="2315545"/>
          </a:xfrm>
          <a:custGeom>
            <a:avLst/>
            <a:gdLst/>
            <a:ahLst/>
            <a:cxnLst/>
            <a:rect l="l" t="t" r="r" b="b"/>
            <a:pathLst>
              <a:path w="3276241" h="3239383">
                <a:moveTo>
                  <a:pt x="0" y="0"/>
                </a:moveTo>
                <a:lnTo>
                  <a:pt x="3276241" y="0"/>
                </a:lnTo>
                <a:lnTo>
                  <a:pt x="3276241" y="3239383"/>
                </a:lnTo>
                <a:lnTo>
                  <a:pt x="0" y="32393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40AA06D-C41C-096B-D1F1-43CFC53F82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573690"/>
              </p:ext>
            </p:extLst>
          </p:nvPr>
        </p:nvGraphicFramePr>
        <p:xfrm>
          <a:off x="2068643" y="2544096"/>
          <a:ext cx="9813396" cy="4184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3396">
                  <a:extLst>
                    <a:ext uri="{9D8B030D-6E8A-4147-A177-3AD203B41FA5}">
                      <a16:colId xmlns:a16="http://schemas.microsoft.com/office/drawing/2014/main" xmlns="" val="3311338333"/>
                    </a:ext>
                  </a:extLst>
                </a:gridCol>
              </a:tblGrid>
              <a:tr h="372173"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9099467"/>
                  </a:ext>
                </a:extLst>
              </a:tr>
              <a:tr h="372173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Мектепке чейинки билим берүү жана балдарды эрте өнүктүрүү</a:t>
                      </a:r>
                      <a:endParaRPr lang="ky-KG" sz="200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4733668"/>
                  </a:ext>
                </a:extLst>
              </a:tr>
              <a:tr h="658460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Билим берүүнүн сапаты</a:t>
                      </a:r>
                      <a:endParaRPr lang="ky-KG" sz="2000" kern="1200" noProof="0" dirty="0">
                        <a:solidFill>
                          <a:schemeClr val="dk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(ОКУУЧУ, МУГАЛИМ, ЗАВУЧ, ДИРЕКТОР)</a:t>
                      </a:r>
                      <a:endParaRPr lang="ky-KG" sz="200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25884377"/>
                  </a:ext>
                </a:extLst>
              </a:tr>
              <a:tr h="372173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Санариптик билим берүү</a:t>
                      </a:r>
                      <a:endParaRPr lang="ky-KG" sz="200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7670751"/>
                  </a:ext>
                </a:extLst>
              </a:tr>
              <a:tr h="372173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Мамлекеттик тил</a:t>
                      </a:r>
                      <a:endParaRPr lang="ky-KG" sz="200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4734576"/>
                  </a:ext>
                </a:extLst>
              </a:tr>
              <a:tr h="658460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Коомчулук менен иштөө</a:t>
                      </a:r>
                    </a:p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(ата-энелер менен өз ара аракеттенүү жана балдарды тарбиялоо)</a:t>
                      </a:r>
                      <a:endParaRPr lang="ky-KG" sz="200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630126"/>
                  </a:ext>
                </a:extLst>
              </a:tr>
              <a:tr h="658460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Башкарууну оптималдаштыруу</a:t>
                      </a:r>
                    </a:p>
                    <a:p>
                      <a:pPr algn="ctr"/>
                      <a:r>
                        <a:rPr lang="ky-KG" sz="2000" b="0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(административдик-аймактык реформанын алкагында)</a:t>
                      </a:r>
                      <a:endParaRPr lang="ky-KG" sz="2000" b="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65777890"/>
                  </a:ext>
                </a:extLst>
              </a:tr>
              <a:tr h="495993">
                <a:tc>
                  <a:txBody>
                    <a:bodyPr/>
                    <a:lstStyle/>
                    <a:p>
                      <a:pPr algn="ctr"/>
                      <a:r>
                        <a:rPr lang="ky-KG" sz="2000" b="1" kern="1200" noProof="0" dirty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Атаандаштыкка жөндөмдүү кесиптик билим берүү</a:t>
                      </a:r>
                      <a:endParaRPr lang="ky-KG" sz="2000" noProof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6272981"/>
                  </a:ext>
                </a:extLst>
              </a:tr>
            </a:tbl>
          </a:graphicData>
        </a:graphic>
      </p:graphicFrame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3C47765-E804-A62A-7BB3-077D05EC8D3C}"/>
              </a:ext>
            </a:extLst>
          </p:cNvPr>
          <p:cNvSpPr/>
          <p:nvPr/>
        </p:nvSpPr>
        <p:spPr>
          <a:xfrm>
            <a:off x="764499" y="2575206"/>
            <a:ext cx="1304144" cy="4184073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/>
              <a:t>7 НЕГИЗГИ БАГЫТТАР:</a:t>
            </a:r>
          </a:p>
        </p:txBody>
      </p:sp>
    </p:spTree>
    <p:extLst>
      <p:ext uri="{BB962C8B-B14F-4D97-AF65-F5344CB8AC3E}">
        <p14:creationId xmlns:p14="http://schemas.microsoft.com/office/powerpoint/2010/main" val="419576216"/>
      </p:ext>
    </p:extLst>
  </p:cSld>
  <p:clrMapOvr>
    <a:masterClrMapping/>
  </p:clrMapOvr>
  <p:transition spd="slow" advTm="2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F0958E-AAB3-5E53-8EFC-8E35DA4B8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9" y="170824"/>
            <a:ext cx="3747090" cy="579096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79E7A70D-22EC-F98F-CF2C-28E8685E7C4B}"/>
              </a:ext>
            </a:extLst>
          </p:cNvPr>
          <p:cNvSpPr/>
          <p:nvPr/>
        </p:nvSpPr>
        <p:spPr>
          <a:xfrm>
            <a:off x="2908524" y="1680559"/>
            <a:ext cx="2512089" cy="88425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222,9 </a:t>
            </a:r>
            <a:r>
              <a:rPr lang="ky-KG" sz="20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миң</a:t>
            </a:r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студенттер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5BDB2D39-EF07-364A-79B6-EFDBA5E5FFDA}"/>
              </a:ext>
            </a:extLst>
          </p:cNvPr>
          <p:cNvSpPr/>
          <p:nvPr/>
        </p:nvSpPr>
        <p:spPr>
          <a:xfrm>
            <a:off x="1669201" y="4293186"/>
            <a:ext cx="2365070" cy="100229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29,9 </a:t>
            </a:r>
            <a:r>
              <a:rPr lang="ky-KG" sz="20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миң</a:t>
            </a:r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окуучу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3BD5FB56-838D-FB2B-709E-977E240D28F6}"/>
              </a:ext>
            </a:extLst>
          </p:cNvPr>
          <p:cNvSpPr/>
          <p:nvPr/>
        </p:nvSpPr>
        <p:spPr>
          <a:xfrm>
            <a:off x="2431700" y="2999510"/>
            <a:ext cx="2365070" cy="88425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120 </a:t>
            </a:r>
            <a:r>
              <a:rPr lang="ky-KG" sz="20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миң</a:t>
            </a:r>
            <a:r>
              <a:rPr lang="ru-RU" sz="20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студенттер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36AEF67A-E8BD-7576-A5B0-A3761FB00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72678"/>
              </p:ext>
            </p:extLst>
          </p:nvPr>
        </p:nvGraphicFramePr>
        <p:xfrm>
          <a:off x="4463962" y="756082"/>
          <a:ext cx="7126941" cy="537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073419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73C15F-DB61-2614-1B90-DE38627AE5D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42D0"/>
              </a:gs>
              <a:gs pos="100000">
                <a:srgbClr val="6D07B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4C9A8FD9-C263-16A3-7E18-3E3845C24858}"/>
              </a:ext>
            </a:extLst>
          </p:cNvPr>
          <p:cNvSpPr/>
          <p:nvPr/>
        </p:nvSpPr>
        <p:spPr>
          <a:xfrm>
            <a:off x="1866900" y="105907"/>
            <a:ext cx="10098365" cy="762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427"/>
              </a:lnSpc>
            </a:pPr>
            <a:r>
              <a:rPr lang="ky-KG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Башталгыч кесиптик билим берүү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732AF776-BFAD-40E6-923E-3D2B7A41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4" y="87747"/>
            <a:ext cx="7296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75F793-6778-4465-5178-BEB4EA089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7" y="1061561"/>
            <a:ext cx="12192000" cy="588418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CA947ED0-9F3A-7436-2E71-22488E544CC9}"/>
              </a:ext>
            </a:extLst>
          </p:cNvPr>
          <p:cNvGrpSpPr/>
          <p:nvPr/>
        </p:nvGrpSpPr>
        <p:grpSpPr>
          <a:xfrm>
            <a:off x="8519151" y="1537066"/>
            <a:ext cx="3277734" cy="4771798"/>
            <a:chOff x="8687531" y="1517610"/>
            <a:chExt cx="2999388" cy="4366576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3D9B01A9-346D-E330-3E00-28ACAF27F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531" y="1517610"/>
              <a:ext cx="2999388" cy="19887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9" name="Picture 4" descr="Как устроено профтехобразование в Кыргызстане и почему взрослые ...">
              <a:extLst>
                <a:ext uri="{FF2B5EF4-FFF2-40B4-BE49-F238E27FC236}">
                  <a16:creationId xmlns:a16="http://schemas.microsoft.com/office/drawing/2014/main" xmlns="" id="{871496DC-9FDC-99D2-0217-3FF4299342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531" y="4204529"/>
              <a:ext cx="2999388" cy="16796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E79C046-2FE6-1488-AA73-7CB4F8483374}"/>
              </a:ext>
            </a:extLst>
          </p:cNvPr>
          <p:cNvSpPr txBox="1"/>
          <p:nvPr/>
        </p:nvSpPr>
        <p:spPr>
          <a:xfrm>
            <a:off x="15527" y="1153879"/>
            <a:ext cx="85558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28575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WorldSkills</a:t>
            </a:r>
            <a:r>
              <a:rPr lang="ru-RU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International</a:t>
            </a:r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24000" indent="-285750">
              <a:buFont typeface="Wingdings" panose="05000000000000000000" pitchFamily="2" charset="2"/>
              <a:buChar char="v"/>
            </a:pPr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Өзгөчө статусу бар №99-Кесиптик лицейди өнүктүрүүнүн Жол картасы </a:t>
            </a:r>
          </a:p>
          <a:p>
            <a:pPr marL="324000" indent="-285750">
              <a:buFont typeface="Wingdings" panose="05000000000000000000" pitchFamily="2" charset="2"/>
              <a:buChar char="v"/>
            </a:pPr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Формалдуу эмес жол менен алынган билимди сертификациялоо жана валидациялоо боюнча Көз карандысыз борбор.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06A295-2118-810B-4DD6-B14D1C16C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767" y="3046293"/>
            <a:ext cx="5109501" cy="3858285"/>
          </a:xfrm>
          <a:prstGeom prst="rect">
            <a:avLst/>
          </a:prstGeom>
        </p:spPr>
      </p:pic>
      <p:pic>
        <p:nvPicPr>
          <p:cNvPr id="48" name="Рисунок 47" descr="Строитель">
            <a:extLst>
              <a:ext uri="{FF2B5EF4-FFF2-40B4-BE49-F238E27FC236}">
                <a16:creationId xmlns:a16="http://schemas.microsoft.com/office/drawing/2014/main" xmlns="" id="{BF948F60-3D04-235E-8C27-3AA176182C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51286" y="4768237"/>
            <a:ext cx="914400" cy="914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461B65-121C-61BE-61D5-75A942221E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6558" y="5733734"/>
            <a:ext cx="987829" cy="9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98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273C15F-DB61-2614-1B90-DE38627AE5DD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0">
                <a:srgbClr val="0042D0"/>
              </a:gs>
              <a:gs pos="100000">
                <a:srgbClr val="6D07B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4C9A8FD9-C263-16A3-7E18-3E3845C24858}"/>
              </a:ext>
            </a:extLst>
          </p:cNvPr>
          <p:cNvSpPr/>
          <p:nvPr/>
        </p:nvSpPr>
        <p:spPr>
          <a:xfrm>
            <a:off x="1866900" y="105907"/>
            <a:ext cx="10098365" cy="762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427"/>
              </a:lnSpc>
            </a:pPr>
            <a:r>
              <a:rPr lang="ky-KG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Башталгыч кесиптик билим берүү</a:t>
            </a:r>
            <a:endParaRPr lang="en-US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732AF776-BFAD-40E6-923E-3D2B7A41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4" y="87747"/>
            <a:ext cx="7296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75F793-6778-4465-5178-BEB4EA089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7" y="1061561"/>
            <a:ext cx="12192000" cy="588418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FE79C046-2FE6-1488-AA73-7CB4F8483374}"/>
              </a:ext>
            </a:extLst>
          </p:cNvPr>
          <p:cNvSpPr txBox="1"/>
          <p:nvPr/>
        </p:nvSpPr>
        <p:spPr>
          <a:xfrm>
            <a:off x="0" y="1059450"/>
            <a:ext cx="64931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250"/>
            <a:r>
              <a:rPr lang="ky-KG" sz="22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Жоболор: </a:t>
            </a:r>
          </a:p>
          <a:p>
            <a:pPr marL="324000" indent="-285750">
              <a:buFont typeface="Wingdings" panose="05000000000000000000" pitchFamily="2" charset="2"/>
              <a:buChar char="v"/>
            </a:pPr>
            <a:r>
              <a:rPr lang="ky-KG" sz="2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бүтүрүү квалификациялык экзамендерин уюштуруу жана өткөрүү жөнүндө; </a:t>
            </a:r>
            <a:endParaRPr lang="ky-KG" sz="22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24000" indent="-285750">
              <a:buFont typeface="Wingdings" panose="05000000000000000000" pitchFamily="2" charset="2"/>
              <a:buChar char="v"/>
            </a:pPr>
            <a:r>
              <a:rPr lang="ky-KG" sz="2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башталгыч кесиптик билим берүү системасында кошумча билим берүүнү уюштуруу жөнүндө; </a:t>
            </a:r>
            <a:endParaRPr lang="ky-KG" sz="22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24000" indent="-285750">
              <a:buFont typeface="Wingdings" panose="05000000000000000000" pitchFamily="2" charset="2"/>
              <a:buChar char="v"/>
            </a:pPr>
            <a:r>
              <a:rPr lang="ky-KG" sz="2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окуучулардын өндүрүштүк окутуу жана өндүрүштүк практикасы боюнча; </a:t>
            </a:r>
            <a:endParaRPr lang="ky-KG" sz="2200" dirty="0"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24000" indent="-285750">
              <a:buFont typeface="Wingdings" panose="05000000000000000000" pitchFamily="2" charset="2"/>
              <a:buChar char="v"/>
            </a:pPr>
            <a:r>
              <a:rPr lang="ky-KG" sz="2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КЛ окуучуларын этап-этабы менен аттестациялоо жөнүндө</a:t>
            </a:r>
            <a:endParaRPr lang="ky-KG" sz="22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B813638-5892-1B94-D403-37443247CB95}"/>
              </a:ext>
            </a:extLst>
          </p:cNvPr>
          <p:cNvSpPr/>
          <p:nvPr/>
        </p:nvSpPr>
        <p:spPr>
          <a:xfrm>
            <a:off x="90435" y="4729018"/>
            <a:ext cx="5797899" cy="21289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ky-KG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Мамлекеттик билим берүү стандарттары,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ky-KG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79 типтүү окуу пландар,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ky-KG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Ден соолугунун мүмкүнчүлүктөрү чектелген адамдарды окутуу үчүн окуу-методикалык комплекстер</a:t>
            </a:r>
          </a:p>
        </p:txBody>
      </p:sp>
      <p:sp>
        <p:nvSpPr>
          <p:cNvPr id="6" name="Блок-схема: узел суммирования 5">
            <a:extLst>
              <a:ext uri="{FF2B5EF4-FFF2-40B4-BE49-F238E27FC236}">
                <a16:creationId xmlns:a16="http://schemas.microsoft.com/office/drawing/2014/main" xmlns="" id="{D45A4A94-4EE9-7400-C7C8-AA22156A889A}"/>
              </a:ext>
            </a:extLst>
          </p:cNvPr>
          <p:cNvSpPr/>
          <p:nvPr/>
        </p:nvSpPr>
        <p:spPr>
          <a:xfrm>
            <a:off x="6175167" y="1296237"/>
            <a:ext cx="5926397" cy="5455856"/>
          </a:xfrm>
          <a:prstGeom prst="flowChartSummingJuncti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16E6C65-77D2-67F7-87D3-9CDD774A3565}"/>
              </a:ext>
            </a:extLst>
          </p:cNvPr>
          <p:cNvSpPr txBox="1"/>
          <p:nvPr/>
        </p:nvSpPr>
        <p:spPr>
          <a:xfrm>
            <a:off x="7923480" y="1657166"/>
            <a:ext cx="25136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Окутуунун кредиттик технологиялары - 17 кесиптик лицей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51B7E3-6A41-E934-E69A-C87D829A769D}"/>
              </a:ext>
            </a:extLst>
          </p:cNvPr>
          <p:cNvSpPr txBox="1"/>
          <p:nvPr/>
        </p:nvSpPr>
        <p:spPr>
          <a:xfrm>
            <a:off x="9736853" y="3305908"/>
            <a:ext cx="1989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Дуалдык окутуу – лицейлердин 64,5%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A1E9992-E6E0-701B-5E82-5881F3228648}"/>
              </a:ext>
            </a:extLst>
          </p:cNvPr>
          <p:cNvSpPr txBox="1"/>
          <p:nvPr/>
        </p:nvSpPr>
        <p:spPr>
          <a:xfrm>
            <a:off x="8106785" y="4910551"/>
            <a:ext cx="21001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8000 миң </a:t>
            </a:r>
            <a:r>
              <a:rPr lang="ru-RU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жумушсуз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окуудан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кийин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ишке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орношуу</a:t>
            </a:r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73%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3DC658-D9C4-859C-EFD6-B79123321283}"/>
              </a:ext>
            </a:extLst>
          </p:cNvPr>
          <p:cNvSpPr txBox="1"/>
          <p:nvPr/>
        </p:nvSpPr>
        <p:spPr>
          <a:xfrm>
            <a:off x="6159641" y="3420438"/>
            <a:ext cx="2552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Квалификацияны жогорулатуу – 76% педагогдор</a:t>
            </a:r>
          </a:p>
        </p:txBody>
      </p:sp>
    </p:spTree>
    <p:extLst>
      <p:ext uri="{BB962C8B-B14F-4D97-AF65-F5344CB8AC3E}">
        <p14:creationId xmlns:p14="http://schemas.microsoft.com/office/powerpoint/2010/main" val="892391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447" y="3903600"/>
            <a:ext cx="2624137" cy="2836862"/>
            <a:chOff x="595700" y="3691337"/>
            <a:chExt cx="2623342" cy="2836785"/>
          </a:xfrm>
        </p:grpSpPr>
        <p:sp>
          <p:nvSpPr>
            <p:cNvPr id="5" name="Freeform 4"/>
            <p:cNvSpPr/>
            <p:nvPr/>
          </p:nvSpPr>
          <p:spPr bwMode="auto">
            <a:xfrm>
              <a:off x="920192" y="3691337"/>
              <a:ext cx="392275" cy="261036"/>
            </a:xfrm>
            <a:custGeom>
              <a:avLst/>
              <a:gdLst>
                <a:gd name="T0" fmla="*/ 0 w 272"/>
                <a:gd name="T1" fmla="*/ 0 h 181"/>
                <a:gd name="T2" fmla="*/ 0 w 272"/>
                <a:gd name="T3" fmla="*/ 181 h 181"/>
                <a:gd name="T4" fmla="*/ 272 w 272"/>
                <a:gd name="T5" fmla="*/ 105 h 181"/>
                <a:gd name="T6" fmla="*/ 0 w 272"/>
                <a:gd name="T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2" h="181">
                  <a:moveTo>
                    <a:pt x="0" y="0"/>
                  </a:moveTo>
                  <a:lnTo>
                    <a:pt x="0" y="181"/>
                  </a:lnTo>
                  <a:lnTo>
                    <a:pt x="272" y="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19" name="Rectangle 5"/>
            <p:cNvSpPr/>
            <p:nvPr/>
          </p:nvSpPr>
          <p:spPr>
            <a:xfrm>
              <a:off x="595700" y="3991312"/>
              <a:ext cx="2107038" cy="253681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/>
            <a:lstStyle/>
            <a:p>
              <a:pPr eaLnBrk="1" hangingPunct="1"/>
              <a:endParaRPr lang="id-ID" altLang="x-none">
                <a:latin typeface="Calibri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95700" y="3842767"/>
              <a:ext cx="2623341" cy="148545"/>
            </a:xfrm>
            <a:custGeom>
              <a:avLst/>
              <a:gdLst>
                <a:gd name="T0" fmla="*/ 1461 w 1819"/>
                <a:gd name="T1" fmla="*/ 103 h 103"/>
                <a:gd name="T2" fmla="*/ 1819 w 1819"/>
                <a:gd name="T3" fmla="*/ 0 h 103"/>
                <a:gd name="T4" fmla="*/ 470 w 1819"/>
                <a:gd name="T5" fmla="*/ 0 h 103"/>
                <a:gd name="T6" fmla="*/ 0 w 1819"/>
                <a:gd name="T7" fmla="*/ 103 h 103"/>
                <a:gd name="T8" fmla="*/ 1461 w 1819"/>
                <a:gd name="T9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9" h="103">
                  <a:moveTo>
                    <a:pt x="1461" y="103"/>
                  </a:moveTo>
                  <a:lnTo>
                    <a:pt x="1819" y="0"/>
                  </a:lnTo>
                  <a:lnTo>
                    <a:pt x="470" y="0"/>
                  </a:lnTo>
                  <a:lnTo>
                    <a:pt x="0" y="103"/>
                  </a:lnTo>
                  <a:lnTo>
                    <a:pt x="1461" y="10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920192" y="3691337"/>
              <a:ext cx="2298849" cy="151430"/>
            </a:xfrm>
            <a:custGeom>
              <a:avLst/>
              <a:gdLst>
                <a:gd name="T0" fmla="*/ 1594 w 1594"/>
                <a:gd name="T1" fmla="*/ 105 h 105"/>
                <a:gd name="T2" fmla="*/ 1236 w 1594"/>
                <a:gd name="T3" fmla="*/ 0 h 105"/>
                <a:gd name="T4" fmla="*/ 0 w 1594"/>
                <a:gd name="T5" fmla="*/ 0 h 105"/>
                <a:gd name="T6" fmla="*/ 245 w 1594"/>
                <a:gd name="T7" fmla="*/ 105 h 105"/>
                <a:gd name="T8" fmla="*/ 1594 w 1594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94" h="105">
                  <a:moveTo>
                    <a:pt x="1594" y="105"/>
                  </a:moveTo>
                  <a:lnTo>
                    <a:pt x="1236" y="0"/>
                  </a:lnTo>
                  <a:lnTo>
                    <a:pt x="0" y="0"/>
                  </a:lnTo>
                  <a:lnTo>
                    <a:pt x="245" y="105"/>
                  </a:lnTo>
                  <a:lnTo>
                    <a:pt x="1594" y="10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02738" y="3842767"/>
              <a:ext cx="516304" cy="2685355"/>
            </a:xfrm>
            <a:custGeom>
              <a:avLst/>
              <a:gdLst>
                <a:gd name="T0" fmla="*/ 358 w 358"/>
                <a:gd name="T1" fmla="*/ 0 h 1862"/>
                <a:gd name="T2" fmla="*/ 358 w 358"/>
                <a:gd name="T3" fmla="*/ 1650 h 1862"/>
                <a:gd name="T4" fmla="*/ 0 w 358"/>
                <a:gd name="T5" fmla="*/ 1862 h 1862"/>
                <a:gd name="T6" fmla="*/ 0 w 358"/>
                <a:gd name="T7" fmla="*/ 103 h 1862"/>
                <a:gd name="T8" fmla="*/ 358 w 358"/>
                <a:gd name="T9" fmla="*/ 0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862">
                  <a:moveTo>
                    <a:pt x="358" y="0"/>
                  </a:moveTo>
                  <a:lnTo>
                    <a:pt x="358" y="1650"/>
                  </a:lnTo>
                  <a:lnTo>
                    <a:pt x="0" y="1862"/>
                  </a:lnTo>
                  <a:lnTo>
                    <a:pt x="0" y="103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18593" y="4540187"/>
            <a:ext cx="1311275" cy="2200275"/>
            <a:chOff x="3080591" y="4337437"/>
            <a:chExt cx="1312392" cy="2199338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096455" y="4360512"/>
              <a:ext cx="496113" cy="61581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eaLnBrk="1" hangingPunct="1"/>
              <a:endParaRPr lang="id-ID" altLang="x-none">
                <a:latin typeface="Calibri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145490" y="4337437"/>
              <a:ext cx="1247493" cy="167294"/>
            </a:xfrm>
            <a:custGeom>
              <a:avLst/>
              <a:gdLst>
                <a:gd name="T0" fmla="*/ 865 w 865"/>
                <a:gd name="T1" fmla="*/ 116 h 116"/>
                <a:gd name="T2" fmla="*/ 504 w 865"/>
                <a:gd name="T3" fmla="*/ 0 h 116"/>
                <a:gd name="T4" fmla="*/ 0 w 865"/>
                <a:gd name="T5" fmla="*/ 0 h 116"/>
                <a:gd name="T6" fmla="*/ 330 w 865"/>
                <a:gd name="T7" fmla="*/ 116 h 116"/>
                <a:gd name="T8" fmla="*/ 865 w 865"/>
                <a:gd name="T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5" h="116">
                  <a:moveTo>
                    <a:pt x="865" y="116"/>
                  </a:moveTo>
                  <a:lnTo>
                    <a:pt x="504" y="0"/>
                  </a:lnTo>
                  <a:lnTo>
                    <a:pt x="0" y="0"/>
                  </a:lnTo>
                  <a:lnTo>
                    <a:pt x="330" y="116"/>
                  </a:lnTo>
                  <a:lnTo>
                    <a:pt x="865" y="11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15" name="Rectangle 12"/>
            <p:cNvSpPr/>
            <p:nvPr/>
          </p:nvSpPr>
          <p:spPr>
            <a:xfrm>
              <a:off x="3080591" y="4676352"/>
              <a:ext cx="791762" cy="1860423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txBody>
            <a:bodyPr/>
            <a:lstStyle/>
            <a:p>
              <a:pPr eaLnBrk="1" hangingPunct="1"/>
              <a:endParaRPr lang="id-ID" altLang="x-none">
                <a:latin typeface="Calibri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3080591" y="4468677"/>
              <a:ext cx="1263357" cy="207675"/>
            </a:xfrm>
            <a:custGeom>
              <a:avLst/>
              <a:gdLst>
                <a:gd name="T0" fmla="*/ 549 w 876"/>
                <a:gd name="T1" fmla="*/ 144 h 144"/>
                <a:gd name="T2" fmla="*/ 876 w 876"/>
                <a:gd name="T3" fmla="*/ 0 h 144"/>
                <a:gd name="T4" fmla="*/ 341 w 876"/>
                <a:gd name="T5" fmla="*/ 0 h 144"/>
                <a:gd name="T6" fmla="*/ 0 w 876"/>
                <a:gd name="T7" fmla="*/ 144 h 144"/>
                <a:gd name="T8" fmla="*/ 549 w 876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6" h="144">
                  <a:moveTo>
                    <a:pt x="549" y="144"/>
                  </a:moveTo>
                  <a:lnTo>
                    <a:pt x="876" y="0"/>
                  </a:lnTo>
                  <a:lnTo>
                    <a:pt x="341" y="0"/>
                  </a:lnTo>
                  <a:lnTo>
                    <a:pt x="0" y="144"/>
                  </a:lnTo>
                  <a:lnTo>
                    <a:pt x="549" y="1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3872353" y="4468677"/>
              <a:ext cx="471596" cy="2068098"/>
            </a:xfrm>
            <a:custGeom>
              <a:avLst/>
              <a:gdLst>
                <a:gd name="T0" fmla="*/ 327 w 327"/>
                <a:gd name="T1" fmla="*/ 0 h 1434"/>
                <a:gd name="T2" fmla="*/ 327 w 327"/>
                <a:gd name="T3" fmla="*/ 1195 h 1434"/>
                <a:gd name="T4" fmla="*/ 0 w 327"/>
                <a:gd name="T5" fmla="*/ 1434 h 1434"/>
                <a:gd name="T6" fmla="*/ 0 w 327"/>
                <a:gd name="T7" fmla="*/ 144 h 1434"/>
                <a:gd name="T8" fmla="*/ 327 w 327"/>
                <a:gd name="T9" fmla="*/ 0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434">
                  <a:moveTo>
                    <a:pt x="327" y="0"/>
                  </a:moveTo>
                  <a:lnTo>
                    <a:pt x="327" y="1195"/>
                  </a:lnTo>
                  <a:lnTo>
                    <a:pt x="0" y="1434"/>
                  </a:lnTo>
                  <a:lnTo>
                    <a:pt x="0" y="144"/>
                  </a:lnTo>
                  <a:lnTo>
                    <a:pt x="327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43064" y="4829672"/>
            <a:ext cx="1238250" cy="1752600"/>
            <a:chOff x="4186750" y="4770094"/>
            <a:chExt cx="1237398" cy="1752259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4186750" y="4823455"/>
              <a:ext cx="514861" cy="61148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eaLnBrk="1" hangingPunct="1"/>
              <a:endParaRPr lang="id-ID" altLang="x-none">
                <a:latin typeface="Calibri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4254533" y="4770094"/>
              <a:ext cx="1169615" cy="175947"/>
            </a:xfrm>
            <a:custGeom>
              <a:avLst/>
              <a:gdLst>
                <a:gd name="T0" fmla="*/ 7 w 811"/>
                <a:gd name="T1" fmla="*/ 0 h 122"/>
                <a:gd name="T2" fmla="*/ 426 w 811"/>
                <a:gd name="T3" fmla="*/ 0 h 122"/>
                <a:gd name="T4" fmla="*/ 811 w 811"/>
                <a:gd name="T5" fmla="*/ 122 h 122"/>
                <a:gd name="T6" fmla="*/ 303 w 811"/>
                <a:gd name="T7" fmla="*/ 122 h 122"/>
                <a:gd name="T8" fmla="*/ 0 w 811"/>
                <a:gd name="T9" fmla="*/ 13 h 122"/>
                <a:gd name="T10" fmla="*/ 7 w 811"/>
                <a:gd name="T11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1" h="122">
                  <a:moveTo>
                    <a:pt x="7" y="0"/>
                  </a:moveTo>
                  <a:lnTo>
                    <a:pt x="426" y="0"/>
                  </a:lnTo>
                  <a:lnTo>
                    <a:pt x="811" y="122"/>
                  </a:lnTo>
                  <a:lnTo>
                    <a:pt x="303" y="122"/>
                  </a:lnTo>
                  <a:lnTo>
                    <a:pt x="0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4245880" y="5182560"/>
              <a:ext cx="765802" cy="133979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eaLnBrk="1" hangingPunct="1"/>
              <a:endParaRPr lang="id-ID" altLang="x-none">
                <a:latin typeface="Calibri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5011682" y="4946041"/>
              <a:ext cx="412466" cy="1576312"/>
            </a:xfrm>
            <a:custGeom>
              <a:avLst/>
              <a:gdLst>
                <a:gd name="T0" fmla="*/ 0 w 286"/>
                <a:gd name="T1" fmla="*/ 164 h 1093"/>
                <a:gd name="T2" fmla="*/ 286 w 286"/>
                <a:gd name="T3" fmla="*/ 0 h 1093"/>
                <a:gd name="T4" fmla="*/ 286 w 286"/>
                <a:gd name="T5" fmla="*/ 847 h 1093"/>
                <a:gd name="T6" fmla="*/ 0 w 286"/>
                <a:gd name="T7" fmla="*/ 1093 h 1093"/>
                <a:gd name="T8" fmla="*/ 0 w 286"/>
                <a:gd name="T9" fmla="*/ 164 h 1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1093">
                  <a:moveTo>
                    <a:pt x="0" y="164"/>
                  </a:moveTo>
                  <a:lnTo>
                    <a:pt x="286" y="0"/>
                  </a:lnTo>
                  <a:lnTo>
                    <a:pt x="286" y="847"/>
                  </a:lnTo>
                  <a:lnTo>
                    <a:pt x="0" y="1093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245880" y="4946041"/>
              <a:ext cx="1178268" cy="236519"/>
            </a:xfrm>
            <a:custGeom>
              <a:avLst/>
              <a:gdLst>
                <a:gd name="T0" fmla="*/ 0 w 817"/>
                <a:gd name="T1" fmla="*/ 164 h 164"/>
                <a:gd name="T2" fmla="*/ 309 w 817"/>
                <a:gd name="T3" fmla="*/ 0 h 164"/>
                <a:gd name="T4" fmla="*/ 817 w 817"/>
                <a:gd name="T5" fmla="*/ 0 h 164"/>
                <a:gd name="T6" fmla="*/ 531 w 817"/>
                <a:gd name="T7" fmla="*/ 164 h 164"/>
                <a:gd name="T8" fmla="*/ 0 w 817"/>
                <a:gd name="T9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7" h="164">
                  <a:moveTo>
                    <a:pt x="0" y="164"/>
                  </a:moveTo>
                  <a:lnTo>
                    <a:pt x="309" y="0"/>
                  </a:lnTo>
                  <a:lnTo>
                    <a:pt x="817" y="0"/>
                  </a:lnTo>
                  <a:lnTo>
                    <a:pt x="531" y="164"/>
                  </a:lnTo>
                  <a:lnTo>
                    <a:pt x="0" y="1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A36EF1-EDB3-6AC8-E83A-6F85FF98DD56}"/>
              </a:ext>
            </a:extLst>
          </p:cNvPr>
          <p:cNvSpPr txBox="1"/>
          <p:nvPr/>
        </p:nvSpPr>
        <p:spPr>
          <a:xfrm>
            <a:off x="5017706" y="2812369"/>
            <a:ext cx="6964493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1900" b="1" i="1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Учурда</a:t>
            </a:r>
            <a:r>
              <a:rPr lang="ru-RU" sz="1900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indent="449580" algn="just">
              <a:spcAft>
                <a:spcPts val="0"/>
              </a:spcAft>
            </a:pP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№12-Кесиптик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лицейде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кытайлык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белгилүү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компания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менен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биргеликте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мектеп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окуучулары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жаштар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үчүн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курстарды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уюштуруу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максатында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b="1" i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«</a:t>
            </a:r>
            <a:r>
              <a:rPr lang="en-GB" sz="1900" b="1" i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Next Generation Hub» </a:t>
            </a:r>
            <a:r>
              <a:rPr lang="ru-RU" sz="1900" b="1" i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борбору</a:t>
            </a:r>
            <a:r>
              <a:rPr lang="ru-RU" sz="1900" b="1" i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b="1" i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ачылды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Робототехника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башка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жабдуулар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орнотулду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Робототехника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жасалма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интеллект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борбору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Азиядагы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Шанхай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Кызматташтык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Уюмуна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мүчө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мамлекеттердеги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биринчи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лабораториялык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болуп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эсептелет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  <a:r>
              <a:rPr lang="ru-RU" sz="1900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(500 кв.м. + робототехника 7 млн. </a:t>
            </a:r>
            <a:r>
              <a:rPr lang="ru-RU" sz="1900" i="1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долларга</a:t>
            </a:r>
            <a:r>
              <a:rPr lang="ru-RU" sz="1900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). </a:t>
            </a:r>
            <a:endParaRPr lang="ru-RU" sz="1900" i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en-GB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VIBEs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долбоорунун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алкагында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- </a:t>
            </a:r>
            <a:r>
              <a:rPr lang="ru-RU" sz="1900" b="1" i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эки</a:t>
            </a:r>
            <a:r>
              <a:rPr lang="ru-RU" sz="1900" b="1" i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b="1" i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жаштар</a:t>
            </a:r>
            <a:r>
              <a:rPr lang="ru-RU" sz="1900" b="1" i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b="1" i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борбору</a:t>
            </a:r>
            <a:r>
              <a:rPr lang="ru-RU" sz="1900" b="1" i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ачылган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– 15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жаштан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30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жашка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чейинки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жумушсуз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жаштарды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окутуу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ишке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1900" i="1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орноштуруу</a:t>
            </a:r>
            <a:r>
              <a:rPr lang="ru-RU" sz="190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..</a:t>
            </a:r>
            <a:endParaRPr lang="ru-RU" sz="1900" i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8F53938B-D1CB-6280-14AB-041A3FF56D18}"/>
              </a:ext>
            </a:extLst>
          </p:cNvPr>
          <p:cNvSpPr/>
          <p:nvPr/>
        </p:nvSpPr>
        <p:spPr>
          <a:xfrm>
            <a:off x="4690597" y="152257"/>
            <a:ext cx="7291602" cy="77922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27"/>
              </a:lnSpc>
            </a:pPr>
            <a:r>
              <a:rPr lang="ky-KG" sz="2800" b="1" dirty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БАШТАЛГЫЧ КЕСИПТИК БИЛИМ БЕРҮҮ</a:t>
            </a:r>
            <a:endParaRPr lang="en-US" sz="28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CFF1D5-69BC-9F29-5F54-E61A883E6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24" y="117538"/>
            <a:ext cx="3747090" cy="5790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58C146-9631-6646-0C6B-1AC6C6B9EA56}"/>
              </a:ext>
            </a:extLst>
          </p:cNvPr>
          <p:cNvSpPr txBox="1"/>
          <p:nvPr/>
        </p:nvSpPr>
        <p:spPr>
          <a:xfrm>
            <a:off x="741234" y="1033238"/>
            <a:ext cx="110655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10 Кесиптик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лицейде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Республикалык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илимий-методикалык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борбордо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(168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млн.сом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капиталдык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оңдоо</a:t>
            </a:r>
            <a:r>
              <a:rPr lang="ru-RU" sz="20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0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№5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кесиптик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лицейдин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имаратын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оңдоо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Көз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карандысыз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сертификация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валидация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борбору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</a:t>
            </a:r>
            <a:r>
              <a:rPr lang="ru-RU" sz="20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№47-Кесиптик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лицейинин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кошумча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имаратын</a:t>
            </a:r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(19 млн. сом) </a:t>
            </a:r>
            <a:r>
              <a:rPr lang="ru-RU" sz="2000" dirty="0" err="1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оңдоп-түзөө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(Кара-Жыгач айылы)</a:t>
            </a:r>
            <a:r>
              <a:rPr lang="ru-RU" sz="20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02723975"/>
      </p:ext>
    </p:extLst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BC93E6-54E6-4D6E-E8F9-0885C1B7E17A}"/>
              </a:ext>
            </a:extLst>
          </p:cNvPr>
          <p:cNvSpPr txBox="1"/>
          <p:nvPr/>
        </p:nvSpPr>
        <p:spPr>
          <a:xfrm>
            <a:off x="4644852" y="177084"/>
            <a:ext cx="6709786" cy="6503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2024-жылга МАКСАТТАР</a:t>
            </a:r>
            <a:r>
              <a:rPr lang="ru-RU" sz="24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:</a:t>
            </a:r>
            <a:endParaRPr lang="ru-RU" sz="2400" b="1" dirty="0">
              <a:solidFill>
                <a:srgbClr val="002060"/>
              </a:solidFill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Валидация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системасын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өнүктүрүү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формалдуу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эмес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окутуунун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натыйжаларын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таануу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Scaffold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окутуу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инструменттерин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(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санариптик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"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жашыл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",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ишкердик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,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мугалимдер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үчүн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турмуштук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көндүмдөр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)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жана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өзүн-өзү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баалоо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инструменттерин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киргизүү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Бүтүрүүчүлөргө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байкоо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жүргүзүү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методологиясынын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натыйжалуулугуна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талдоо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жүргүзүү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Кесиптик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лицейлерден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колледждерге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өтүүнүн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траекториясын</a:t>
            </a:r>
            <a:r>
              <a:rPr lang="ru-RU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камсыз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кылуу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kesip.edu.</a:t>
            </a:r>
            <a:r>
              <a:rPr lang="en-GB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платформаны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иштеп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чыгуу</a:t>
            </a:r>
            <a:r>
              <a:rPr lang="ru-RU" sz="2400" b="1" dirty="0">
                <a:solidFill>
                  <a:srgbClr val="00206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3F288C-BE27-EEFE-C760-B1B06BB31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24" y="2609113"/>
            <a:ext cx="3120016" cy="20800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5017CCB-353E-E516-9F87-2657B59B92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" y="4911131"/>
            <a:ext cx="3081495" cy="17333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E8F55E-AEDE-6118-BA33-54A1A4E1F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87" y="582804"/>
            <a:ext cx="3062014" cy="17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24278"/>
      </p:ext>
    </p:extLst>
  </p:cSld>
  <p:clrMapOvr>
    <a:masterClrMapping/>
  </p:clrMapOvr>
  <p:transition spd="slow" advTm="2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16AE267-358B-1867-B6F0-F304A288D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1" y="234679"/>
            <a:ext cx="4205443" cy="64993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24F66003-694B-A2AB-01FD-E2510B5D5EEE}"/>
              </a:ext>
            </a:extLst>
          </p:cNvPr>
          <p:cNvSpPr/>
          <p:nvPr/>
        </p:nvSpPr>
        <p:spPr>
          <a:xfrm>
            <a:off x="5711252" y="234680"/>
            <a:ext cx="6081010" cy="1114436"/>
          </a:xfrm>
          <a:prstGeom prst="roundRect">
            <a:avLst/>
          </a:prstGeom>
          <a:solidFill>
            <a:srgbClr val="003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ОРТО КЕСИПТИК БИЛИМ БЕРҮҮ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9C76879A-A471-C834-D5B3-F2F4AEA35F29}"/>
              </a:ext>
            </a:extLst>
          </p:cNvPr>
          <p:cNvSpPr/>
          <p:nvPr/>
        </p:nvSpPr>
        <p:spPr>
          <a:xfrm>
            <a:off x="5968721" y="1668026"/>
            <a:ext cx="5689595" cy="47040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Башталгыч, орто жана жогорку кесиптик билим берүүнүн Мамлекеттик билим берүү стандартынын </a:t>
            </a:r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бирдиктүү Макетинин жаңы долбоору</a:t>
            </a:r>
            <a:r>
              <a:rPr lang="ky-KG" sz="20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Жумуш берүүчүлөр менен өз ара аракеттенүүдө </a:t>
            </a:r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жумуш ордунда окутуу жөнүндө Жобо</a:t>
            </a:r>
            <a:r>
              <a:rPr lang="ky-KG" sz="20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ky-KG" sz="2000" dirty="0">
              <a:solidFill>
                <a:srgbClr val="002060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ky-KG" sz="2000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Орто кесиптик </a:t>
            </a:r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билим берүү мекемелеринин рейтингинин Методикасы</a:t>
            </a:r>
            <a:r>
              <a:rPr lang="ky-KG" sz="2000" dirty="0">
                <a:solidFill>
                  <a:srgbClr val="00206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  <a:endParaRPr lang="ky-KG" sz="24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B385E8C-EC4B-AC48-2F09-4A6183F7EF4F}"/>
              </a:ext>
            </a:extLst>
          </p:cNvPr>
          <p:cNvGrpSpPr/>
          <p:nvPr/>
        </p:nvGrpSpPr>
        <p:grpSpPr>
          <a:xfrm>
            <a:off x="1467747" y="1286448"/>
            <a:ext cx="3463183" cy="5467241"/>
            <a:chOff x="252152" y="1016359"/>
            <a:chExt cx="3573185" cy="564089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22752398-027E-993D-C5B4-92AC45E98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34"/>
            <a:stretch/>
          </p:blipFill>
          <p:spPr>
            <a:xfrm>
              <a:off x="257172" y="4684226"/>
              <a:ext cx="3548543" cy="197303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1943F46B-5B57-2F8F-5078-E45722FF8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0" b="2558"/>
            <a:stretch/>
          </p:blipFill>
          <p:spPr>
            <a:xfrm>
              <a:off x="252152" y="2765858"/>
              <a:ext cx="3558583" cy="184708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0B4F95D0-AE5A-58C2-4A3C-5AB88F0A1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52" y="1016359"/>
              <a:ext cx="3573185" cy="1672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8339620"/>
      </p:ext>
    </p:extLst>
  </p:cSld>
  <p:clrMapOvr>
    <a:masterClrMapping/>
  </p:clrMapOvr>
  <p:transition spd="slow" advTm="2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3C6ABB17-A67C-148C-5572-978D482BA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189" y="4472064"/>
            <a:ext cx="2310720" cy="95968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FB895BA-2977-5987-D257-B7DE2190A0AF}"/>
              </a:ext>
            </a:extLst>
          </p:cNvPr>
          <p:cNvSpPr/>
          <p:nvPr/>
        </p:nvSpPr>
        <p:spPr>
          <a:xfrm>
            <a:off x="-1675" y="-2"/>
            <a:ext cx="12192000" cy="2843685"/>
          </a:xfrm>
          <a:prstGeom prst="rect">
            <a:avLst/>
          </a:prstGeom>
          <a:gradFill flip="none" rotWithShape="1">
            <a:gsLst>
              <a:gs pos="0">
                <a:srgbClr val="0042D0"/>
              </a:gs>
              <a:gs pos="100000">
                <a:srgbClr val="6D07B7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E1D409D4-D31D-F6BE-1ABD-3CC4D2D1C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4" y="87747"/>
            <a:ext cx="729696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5CC2446-18C3-F922-C0B2-15CF2DE589FE}"/>
              </a:ext>
            </a:extLst>
          </p:cNvPr>
          <p:cNvSpPr/>
          <p:nvPr/>
        </p:nvSpPr>
        <p:spPr>
          <a:xfrm>
            <a:off x="3778180" y="0"/>
            <a:ext cx="5255287" cy="2843684"/>
          </a:xfrm>
          <a:prstGeom prst="roundRect">
            <a:avLst>
              <a:gd name="adj" fmla="val 0"/>
            </a:avLst>
          </a:prstGeom>
          <a:gradFill>
            <a:gsLst>
              <a:gs pos="24000">
                <a:schemeClr val="accent3">
                  <a:lumMod val="0"/>
                  <a:lumOff val="100000"/>
                </a:schemeClr>
              </a:gs>
              <a:gs pos="70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50800" dist="1143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08B2A97-BF9C-ABFC-E676-E6984409AE52}"/>
              </a:ext>
            </a:extLst>
          </p:cNvPr>
          <p:cNvSpPr txBox="1"/>
          <p:nvPr/>
        </p:nvSpPr>
        <p:spPr>
          <a:xfrm>
            <a:off x="3923880" y="298457"/>
            <a:ext cx="49638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ky-KG" sz="2000" dirty="0"/>
              <a:t>“УНИВЕРСИТЕТ 4.0”:</a:t>
            </a:r>
            <a:endParaRPr lang="ru-RU" sz="2000" b="0" dirty="0"/>
          </a:p>
          <a:p>
            <a:pPr marL="342900" indent="-342900" algn="just">
              <a:buClr>
                <a:srgbClr val="323DCE"/>
              </a:buClr>
              <a:buSzPct val="150000"/>
              <a:buFont typeface="Wingdings" panose="05000000000000000000" pitchFamily="2" charset="2"/>
              <a:buChar char="v"/>
            </a:pPr>
            <a:r>
              <a:rPr lang="ky-KG" sz="2000" b="0" dirty="0"/>
              <a:t>  мазмунду жана билим берүү технологияларын трансформациялоо</a:t>
            </a:r>
          </a:p>
          <a:p>
            <a:pPr marL="342900" indent="-342900" algn="just">
              <a:buClr>
                <a:srgbClr val="323DCE"/>
              </a:buClr>
              <a:buSzPct val="150000"/>
              <a:buFont typeface="Wingdings" panose="05000000000000000000" pitchFamily="2" charset="2"/>
              <a:buChar char="v"/>
            </a:pPr>
            <a:r>
              <a:rPr lang="ky-KG" sz="2000" b="0" dirty="0"/>
              <a:t>  инновациялык жана илимий трансформация</a:t>
            </a:r>
          </a:p>
          <a:p>
            <a:pPr marL="342900" indent="-342900" algn="just">
              <a:buClr>
                <a:srgbClr val="323DCE"/>
              </a:buClr>
              <a:buSzPct val="150000"/>
              <a:buFont typeface="Wingdings" panose="05000000000000000000" pitchFamily="2" charset="2"/>
              <a:buChar char="v"/>
            </a:pPr>
            <a:r>
              <a:rPr lang="ky-KG" sz="2000" b="0" dirty="0"/>
              <a:t>  университетти башкарууну трансформациялоо</a:t>
            </a:r>
            <a:endParaRPr lang="ru-RU" sz="2000" b="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6878B6-C7FD-2071-580D-B4332A2AE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9" y="87747"/>
            <a:ext cx="2099655" cy="2379012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AEC3CEF0-0945-F124-ED95-B42333E4810C}"/>
              </a:ext>
            </a:extLst>
          </p:cNvPr>
          <p:cNvSpPr/>
          <p:nvPr/>
        </p:nvSpPr>
        <p:spPr>
          <a:xfrm>
            <a:off x="9458190" y="40597"/>
            <a:ext cx="2307411" cy="23604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051A7C4-789E-7BC5-05FB-369D8FC933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515225" y="666870"/>
            <a:ext cx="2193342" cy="11078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60BC2B9-2855-56F9-1FAE-F7BDB60119EF}"/>
              </a:ext>
            </a:extLst>
          </p:cNvPr>
          <p:cNvSpPr txBox="1"/>
          <p:nvPr/>
        </p:nvSpPr>
        <p:spPr>
          <a:xfrm>
            <a:off x="1444809" y="2890932"/>
            <a:ext cx="4126158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19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КМТУ</a:t>
            </a:r>
            <a:r>
              <a:rPr lang="ky-KG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базасында "Кыргызстандагы Лу Бань устаканалар" </a:t>
            </a:r>
            <a:endParaRPr lang="ky-KG" sz="19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19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LG Electronics и LG Electronics «Поли Технолоджи» Меморандуму.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Логистикалык компаниялар менен дуалдык окутуунун жаңы программалары (LiuGong)</a:t>
            </a:r>
            <a:r>
              <a:rPr lang="ky-KG" sz="19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ky-KG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Samsung жана Apple компаниялары менен биргеликте IT адистерин даярдоо үчүн окуу борборлору.</a:t>
            </a:r>
            <a:endParaRPr lang="ky-KG" sz="19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4AAF7BA-D733-55FD-7034-9DDDC4CC7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" y="2843683"/>
            <a:ext cx="1741451" cy="1119504"/>
          </a:xfrm>
          <a:prstGeom prst="rect">
            <a:avLst/>
          </a:prstGeom>
        </p:spPr>
      </p:pic>
      <p:pic>
        <p:nvPicPr>
          <p:cNvPr id="2050" name="Picture 2" descr="LG to close down its solar panel business - THE ELEC, Korea Electronics  Industry Media">
            <a:extLst>
              <a:ext uri="{FF2B5EF4-FFF2-40B4-BE49-F238E27FC236}">
                <a16:creationId xmlns:a16="http://schemas.microsoft.com/office/drawing/2014/main" xmlns="" id="{B3326434-A742-23BE-8ABE-22391E405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0122"/>
            <a:ext cx="1731775" cy="6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AF5AEBB6-E445-FE59-793C-AD74DA7E1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0462"/>
            <a:ext cx="1741451" cy="5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нг Логотип эппл 11 фото">
            <a:extLst>
              <a:ext uri="{FF2B5EF4-FFF2-40B4-BE49-F238E27FC236}">
                <a16:creationId xmlns:a16="http://schemas.microsoft.com/office/drawing/2014/main" xmlns="" id="{8440D5D0-69CE-2FC4-6014-18B37EAD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2" y="5930494"/>
            <a:ext cx="997797" cy="83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13078B7-40F5-7AD1-9A01-ED6F2D2D6CDA}"/>
              </a:ext>
            </a:extLst>
          </p:cNvPr>
          <p:cNvSpPr txBox="1"/>
          <p:nvPr/>
        </p:nvSpPr>
        <p:spPr>
          <a:xfrm>
            <a:off x="7546130" y="3020276"/>
            <a:ext cx="4616929" cy="371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1900" b="1" dirty="0">
                <a:solidFill>
                  <a:srgbClr val="00206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ОшМУ</a:t>
            </a:r>
            <a:r>
              <a:rPr lang="ky-KG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нун үч лицейин, лекция залдарын, жатаканаларын капиталдык оңдоодон өткөрүү, </a:t>
            </a:r>
            <a:endParaRPr lang="ky-KG" sz="19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ОшМУнун финансы-юридикалык колледжинин спорт залын реконструкциялоо </a:t>
            </a:r>
            <a:r>
              <a:rPr lang="ky-KG" sz="19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19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Мурдагы Ош шаардык клиникалык ооруканасынын аймагында, жогорку кабаттарында окуу бөлүмү бар жети кабаттуу клиниканын курулушу жүрүп жатат</a:t>
            </a:r>
            <a:r>
              <a:rPr lang="ky-KG" sz="19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4972DEE-E011-FAA7-52BE-A8F69384E8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39" y="3032979"/>
            <a:ext cx="1769967" cy="1119504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F0CD2123-9142-FD16-0AE5-B5BCBCEA7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14" y="5578459"/>
            <a:ext cx="1675128" cy="11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67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9B1E4D-95E2-E363-6807-8943CFFF5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1" y="234679"/>
            <a:ext cx="4205443" cy="64993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D3801B6-82F2-0005-0D54-9DA6812E660E}"/>
              </a:ext>
            </a:extLst>
          </p:cNvPr>
          <p:cNvSpPr/>
          <p:nvPr/>
        </p:nvSpPr>
        <p:spPr>
          <a:xfrm>
            <a:off x="5711252" y="234680"/>
            <a:ext cx="6081010" cy="1114436"/>
          </a:xfrm>
          <a:prstGeom prst="roundRect">
            <a:avLst/>
          </a:prstGeom>
          <a:solidFill>
            <a:srgbClr val="003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ЖОГОРКУ КЕСИПТИК БИЛИМ БЕРҮҮ </a:t>
            </a:r>
          </a:p>
        </p:txBody>
      </p:sp>
      <p:pic>
        <p:nvPicPr>
          <p:cNvPr id="1026" name="Picture 2" descr="Технопарк универсальных педагогических компетенций откроется в ...">
            <a:extLst>
              <a:ext uri="{FF2B5EF4-FFF2-40B4-BE49-F238E27FC236}">
                <a16:creationId xmlns:a16="http://schemas.microsoft.com/office/drawing/2014/main" xmlns="" id="{89719DFF-2292-BE66-9E55-85B30510D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0" y="1027599"/>
            <a:ext cx="3317735" cy="235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050D8C4-E78E-D19C-5A12-90A32AB96E9D}"/>
              </a:ext>
            </a:extLst>
          </p:cNvPr>
          <p:cNvSpPr/>
          <p:nvPr/>
        </p:nvSpPr>
        <p:spPr>
          <a:xfrm>
            <a:off x="382303" y="2877431"/>
            <a:ext cx="3216841" cy="84074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"</a:t>
            </a:r>
            <a:r>
              <a:rPr lang="ky-KG" b="1" dirty="0">
                <a:latin typeface="Segoe UI" panose="020B0502040204020203" pitchFamily="34" charset="0"/>
                <a:cs typeface="Segoe UI" panose="020B0502040204020203" pitchFamily="34" charset="0"/>
              </a:rPr>
              <a:t>Технологиялык парктар жөнүндө" КРнын Мыйзамы </a:t>
            </a:r>
          </a:p>
        </p:txBody>
      </p:sp>
      <p:pic>
        <p:nvPicPr>
          <p:cNvPr id="6" name="Picture 2" descr="Господдержкa студентам в размере миллиона рублей на реализацию ...">
            <a:extLst>
              <a:ext uri="{FF2B5EF4-FFF2-40B4-BE49-F238E27FC236}">
                <a16:creationId xmlns:a16="http://schemas.microsoft.com/office/drawing/2014/main" xmlns="" id="{F453D79C-D4B2-E284-5797-5D750A84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772" y="1702484"/>
            <a:ext cx="2457465" cy="153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внутренняя память 6">
            <a:extLst>
              <a:ext uri="{FF2B5EF4-FFF2-40B4-BE49-F238E27FC236}">
                <a16:creationId xmlns:a16="http://schemas.microsoft.com/office/drawing/2014/main" xmlns="" id="{69EE2B42-EDE5-C0FD-BA67-FB8550034B98}"/>
              </a:ext>
            </a:extLst>
          </p:cNvPr>
          <p:cNvSpPr/>
          <p:nvPr/>
        </p:nvSpPr>
        <p:spPr>
          <a:xfrm>
            <a:off x="271646" y="3809446"/>
            <a:ext cx="3225340" cy="2516016"/>
          </a:xfrm>
          <a:prstGeom prst="flowChartInternalStorag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ӨЗГӨЧӨ СТАТУСУ БАР ЖОЖдор– МЕКТЕПТЕРДИ БАГЫТТО (</a:t>
            </a:r>
            <a:r>
              <a:rPr lang="ky-KG" sz="20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математика, физика, химия, биология и информатика)</a:t>
            </a:r>
            <a:endParaRPr lang="ky-KG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4496CD3E-8CC9-94AD-CD93-5EE9D7D502A5}"/>
              </a:ext>
            </a:extLst>
          </p:cNvPr>
          <p:cNvCxnSpPr>
            <a:cxnSpLocks/>
          </p:cNvCxnSpPr>
          <p:nvPr/>
        </p:nvCxnSpPr>
        <p:spPr>
          <a:xfrm>
            <a:off x="3837482" y="3470963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280431D9-A2B6-D6D0-1ED1-DD8AF3E6C506}"/>
              </a:ext>
            </a:extLst>
          </p:cNvPr>
          <p:cNvCxnSpPr>
            <a:cxnSpLocks/>
          </p:cNvCxnSpPr>
          <p:nvPr/>
        </p:nvCxnSpPr>
        <p:spPr>
          <a:xfrm>
            <a:off x="4124793" y="3673445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14462A33-B1EA-2B8F-C484-41C9EF9EACDF}"/>
              </a:ext>
            </a:extLst>
          </p:cNvPr>
          <p:cNvCxnSpPr>
            <a:cxnSpLocks/>
          </p:cNvCxnSpPr>
          <p:nvPr/>
        </p:nvCxnSpPr>
        <p:spPr>
          <a:xfrm>
            <a:off x="5189095" y="3718175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5F994E90-B2A3-3169-4491-9F05D90FED6F}"/>
              </a:ext>
            </a:extLst>
          </p:cNvPr>
          <p:cNvCxnSpPr>
            <a:cxnSpLocks/>
          </p:cNvCxnSpPr>
          <p:nvPr/>
        </p:nvCxnSpPr>
        <p:spPr>
          <a:xfrm>
            <a:off x="5506388" y="3710126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097BBED9-9BDD-2454-5F75-D286FC12BFB9}"/>
              </a:ext>
            </a:extLst>
          </p:cNvPr>
          <p:cNvCxnSpPr>
            <a:cxnSpLocks/>
          </p:cNvCxnSpPr>
          <p:nvPr/>
        </p:nvCxnSpPr>
        <p:spPr>
          <a:xfrm>
            <a:off x="5868649" y="3585762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90F174CE-04D9-0263-FA3A-67B7E0BC2738}"/>
              </a:ext>
            </a:extLst>
          </p:cNvPr>
          <p:cNvCxnSpPr/>
          <p:nvPr/>
        </p:nvCxnSpPr>
        <p:spPr>
          <a:xfrm>
            <a:off x="6155961" y="3517198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6CED9A6B-1C65-59A4-8C99-BF6F82B0AED0}"/>
              </a:ext>
            </a:extLst>
          </p:cNvPr>
          <p:cNvCxnSpPr>
            <a:cxnSpLocks/>
          </p:cNvCxnSpPr>
          <p:nvPr/>
        </p:nvCxnSpPr>
        <p:spPr>
          <a:xfrm>
            <a:off x="4532026" y="3748053"/>
            <a:ext cx="0" cy="824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72A2E1-985B-CED5-E0C5-4286C7D95255}"/>
              </a:ext>
            </a:extLst>
          </p:cNvPr>
          <p:cNvCxnSpPr>
            <a:cxnSpLocks/>
          </p:cNvCxnSpPr>
          <p:nvPr/>
        </p:nvCxnSpPr>
        <p:spPr>
          <a:xfrm>
            <a:off x="4864308" y="3718175"/>
            <a:ext cx="0" cy="854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860ED3FA-8A12-CD33-BB54-B169DF1F06EB}"/>
              </a:ext>
            </a:extLst>
          </p:cNvPr>
          <p:cNvSpPr/>
          <p:nvPr/>
        </p:nvSpPr>
        <p:spPr>
          <a:xfrm>
            <a:off x="3464964" y="4683668"/>
            <a:ext cx="2946905" cy="217433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БатМУ, КМТУ, КТУ «Манас», ЖАМУ, колледж ЖАМУ, ЭА «Ала-Тоо», КУАУ, ОшМУ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CCB6E7-EED0-41C8-7D81-560CE401CA78}"/>
              </a:ext>
            </a:extLst>
          </p:cNvPr>
          <p:cNvSpPr txBox="1"/>
          <p:nvPr/>
        </p:nvSpPr>
        <p:spPr>
          <a:xfrm>
            <a:off x="6441502" y="1825339"/>
            <a:ext cx="27777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sz="2000" b="1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QS </a:t>
            </a:r>
            <a:r>
              <a:rPr lang="ky-KG" sz="20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World University Rankings – КРСУ, КТУ «Манас», КМТУ</a:t>
            </a:r>
          </a:p>
        </p:txBody>
      </p:sp>
      <p:pic>
        <p:nvPicPr>
          <p:cNvPr id="20" name="Picture 12" descr="В Китае система Мастерских Лу Баня помогает получить современные и профессиональные навыки">
            <a:extLst>
              <a:ext uri="{FF2B5EF4-FFF2-40B4-BE49-F238E27FC236}">
                <a16:creationId xmlns:a16="http://schemas.microsoft.com/office/drawing/2014/main" xmlns="" id="{216C6681-2ACF-1D6D-5933-FC565CDE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38" y="4858811"/>
            <a:ext cx="2351940" cy="1323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6432473-208F-9555-3DF7-7D15ED58A419}"/>
              </a:ext>
            </a:extLst>
          </p:cNvPr>
          <p:cNvSpPr txBox="1"/>
          <p:nvPr/>
        </p:nvSpPr>
        <p:spPr>
          <a:xfrm>
            <a:off x="9421117" y="3438945"/>
            <a:ext cx="2695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25 миллион долларлык </a:t>
            </a: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Дүйнөлүк банктын долбоору</a:t>
            </a:r>
          </a:p>
        </p:txBody>
      </p:sp>
      <p:pic>
        <p:nvPicPr>
          <p:cNvPr id="22" name="Рисунок 21" descr="Изображение выглядит как логотип, Графика, текст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12AB0699-F2E7-F0AD-BEDE-0B444BAE9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05" y="1959485"/>
            <a:ext cx="2015304" cy="15114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C304E02-BDAE-230F-F97B-C301D45311C0}"/>
              </a:ext>
            </a:extLst>
          </p:cNvPr>
          <p:cNvSpPr txBox="1"/>
          <p:nvPr/>
        </p:nvSpPr>
        <p:spPr>
          <a:xfrm>
            <a:off x="6356905" y="4970552"/>
            <a:ext cx="29469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sz="20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IAAR Eurasian University Rankings-2023, QS Quacquarelli Symonds - ОшМУ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D219DBF-5713-01E5-DCE6-E07D3E4015A1}"/>
              </a:ext>
            </a:extLst>
          </p:cNvPr>
          <p:cNvSpPr txBox="1"/>
          <p:nvPr/>
        </p:nvSpPr>
        <p:spPr>
          <a:xfrm>
            <a:off x="6507762" y="3161686"/>
            <a:ext cx="26126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sz="2000" b="1" dirty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Дүйнөлүк бирдиктүү рейтинг-2022 – КММА, БААУ</a:t>
            </a:r>
          </a:p>
        </p:txBody>
      </p:sp>
    </p:spTree>
    <p:extLst>
      <p:ext uri="{BB962C8B-B14F-4D97-AF65-F5344CB8AC3E}">
        <p14:creationId xmlns:p14="http://schemas.microsoft.com/office/powerpoint/2010/main" val="1900551136"/>
      </p:ext>
    </p:extLst>
  </p:cSld>
  <p:clrMapOvr>
    <a:masterClrMapping/>
  </p:clrMapOvr>
  <p:transition spd="slow" advTm="2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9B1E4D-95E2-E363-6807-8943CFFF5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1" y="234679"/>
            <a:ext cx="4205443" cy="64993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D3801B6-82F2-0005-0D54-9DA6812E660E}"/>
              </a:ext>
            </a:extLst>
          </p:cNvPr>
          <p:cNvSpPr/>
          <p:nvPr/>
        </p:nvSpPr>
        <p:spPr>
          <a:xfrm>
            <a:off x="5375868" y="234679"/>
            <a:ext cx="6416394" cy="1232379"/>
          </a:xfrm>
          <a:prstGeom prst="roundRect">
            <a:avLst/>
          </a:prstGeom>
          <a:solidFill>
            <a:srgbClr val="003BB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latin typeface="Segoe UI" panose="020B0502040204020203" pitchFamily="34" charset="0"/>
                <a:cs typeface="Segoe UI" panose="020B0502040204020203" pitchFamily="34" charset="0"/>
              </a:rPr>
              <a:t>ЖОГОРКУ КЕСИПТИК БИЛИМ БЕРҮҮ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48C0DC-DAAF-993E-D5DA-2CEF1F85E83A}"/>
              </a:ext>
            </a:extLst>
          </p:cNvPr>
          <p:cNvSpPr txBox="1"/>
          <p:nvPr/>
        </p:nvSpPr>
        <p:spPr>
          <a:xfrm>
            <a:off x="1040581" y="1653691"/>
            <a:ext cx="10982793" cy="4969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y-KG" sz="23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2024-жылга МАКСАТТАР:</a:t>
            </a:r>
          </a:p>
          <a:p>
            <a:endParaRPr lang="ky-KG" sz="23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63944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Вертикалдык жана горизонталдык байланыштарды камсыз кылуу – </a:t>
            </a:r>
            <a:r>
              <a:rPr lang="ky-KG" sz="2300" b="1" dirty="0" smtClean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“кесиптик лицей – колледж – университет”.</a:t>
            </a:r>
            <a:endParaRPr lang="ky-KG" sz="2300" b="1" dirty="0" smtClean="0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63944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Кесиптик билим берүүнүн мазмунун заманбап талаптарга жана </a:t>
            </a:r>
            <a:r>
              <a:rPr lang="ky-KG" sz="2300" b="1" dirty="0" smtClean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эмгек рыногунун талаптарына </a:t>
            </a: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ылайыкташтыруу.</a:t>
            </a:r>
          </a:p>
          <a:p>
            <a:pPr marL="63944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Жогорку кесиптик билим берүүнү </a:t>
            </a:r>
            <a:r>
              <a:rPr lang="ky-KG" sz="2300" b="1" dirty="0" smtClean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модернизациялоо</a:t>
            </a: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</a:t>
            </a:r>
          </a:p>
          <a:p>
            <a:pPr marL="63944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300" b="1" dirty="0" smtClean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"Үч тараптуу" </a:t>
            </a: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Педагогикалык окуу жайлары аркылуу карьерасынын бардык этаптарында мугалимдерге билим берүү кызматтарынын толук спектри (комплекси).</a:t>
            </a:r>
          </a:p>
          <a:p>
            <a:pPr marL="63944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Эл аралык рынокто </a:t>
            </a:r>
            <a:r>
              <a:rPr lang="ky-KG" sz="2300" b="1" dirty="0" smtClean="0">
                <a:solidFill>
                  <a:srgbClr val="FF0000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ЖОЖдордун атаандаштыкка жөндөмдүүлүгүн </a:t>
            </a:r>
            <a:r>
              <a:rPr lang="ky-KG" sz="2300" b="1" dirty="0" smtClean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жогорулатуу.</a:t>
            </a:r>
            <a:r>
              <a:rPr lang="ky-KG" sz="2300" b="1" dirty="0" smtClean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 </a:t>
            </a:r>
            <a:endParaRPr lang="ky-KG" sz="2300" b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554200"/>
      </p:ext>
    </p:extLst>
  </p:cSld>
  <p:clrMapOvr>
    <a:masterClrMapping/>
  </p:clrMapOvr>
  <p:transition spd="slow" advTm="2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50553" y="883443"/>
            <a:ext cx="5855724" cy="1781702"/>
            <a:chOff x="0" y="0"/>
            <a:chExt cx="88978318" cy="15740876"/>
          </a:xfrm>
        </p:grpSpPr>
        <p:sp>
          <p:nvSpPr>
            <p:cNvPr id="3" name="Freeform 3"/>
            <p:cNvSpPr/>
            <p:nvPr/>
          </p:nvSpPr>
          <p:spPr>
            <a:xfrm>
              <a:off x="-12700" y="-12700"/>
              <a:ext cx="89003721" cy="15766276"/>
            </a:xfrm>
            <a:custGeom>
              <a:avLst/>
              <a:gdLst/>
              <a:ahLst/>
              <a:cxnLst/>
              <a:rect l="l" t="t" r="r" b="b"/>
              <a:pathLst>
                <a:path w="89003721" h="15766276">
                  <a:moveTo>
                    <a:pt x="88141386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4903946"/>
                  </a:lnTo>
                  <a:cubicBezTo>
                    <a:pt x="0" y="15376387"/>
                    <a:pt x="389890" y="15766276"/>
                    <a:pt x="862330" y="15766276"/>
                  </a:cubicBezTo>
                  <a:lnTo>
                    <a:pt x="88141386" y="15766276"/>
                  </a:lnTo>
                  <a:cubicBezTo>
                    <a:pt x="88613828" y="15766276"/>
                    <a:pt x="89003721" y="15376387"/>
                    <a:pt x="89003721" y="14903946"/>
                  </a:cubicBezTo>
                  <a:lnTo>
                    <a:pt x="89003721" y="862330"/>
                  </a:lnTo>
                  <a:cubicBezTo>
                    <a:pt x="89003721" y="389890"/>
                    <a:pt x="88613828" y="0"/>
                    <a:pt x="88141386" y="0"/>
                  </a:cubicBezTo>
                  <a:close/>
                  <a:moveTo>
                    <a:pt x="88813221" y="927100"/>
                  </a:moveTo>
                  <a:lnTo>
                    <a:pt x="88813221" y="14903946"/>
                  </a:lnTo>
                  <a:cubicBezTo>
                    <a:pt x="88813221" y="15270976"/>
                    <a:pt x="88508421" y="15575776"/>
                    <a:pt x="88141386" y="15575776"/>
                  </a:cubicBezTo>
                  <a:lnTo>
                    <a:pt x="862330" y="15575776"/>
                  </a:lnTo>
                  <a:cubicBezTo>
                    <a:pt x="495300" y="15575776"/>
                    <a:pt x="190500" y="15270976"/>
                    <a:pt x="190500" y="1490394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88141386" y="190500"/>
                  </a:lnTo>
                  <a:cubicBezTo>
                    <a:pt x="88508421" y="190500"/>
                    <a:pt x="88813221" y="495300"/>
                    <a:pt x="88813221" y="862330"/>
                  </a:cubicBezTo>
                  <a:lnTo>
                    <a:pt x="88813221" y="927100"/>
                  </a:ln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349696" y="2764530"/>
            <a:ext cx="5680434" cy="1832948"/>
            <a:chOff x="0" y="0"/>
            <a:chExt cx="88978318" cy="15740876"/>
          </a:xfrm>
        </p:grpSpPr>
        <p:sp>
          <p:nvSpPr>
            <p:cNvPr id="5" name="Freeform 5"/>
            <p:cNvSpPr/>
            <p:nvPr/>
          </p:nvSpPr>
          <p:spPr>
            <a:xfrm>
              <a:off x="-12700" y="-12700"/>
              <a:ext cx="89003721" cy="15766276"/>
            </a:xfrm>
            <a:custGeom>
              <a:avLst/>
              <a:gdLst/>
              <a:ahLst/>
              <a:cxnLst/>
              <a:rect l="l" t="t" r="r" b="b"/>
              <a:pathLst>
                <a:path w="89003721" h="15766276">
                  <a:moveTo>
                    <a:pt x="88141386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4903946"/>
                  </a:lnTo>
                  <a:cubicBezTo>
                    <a:pt x="0" y="15376387"/>
                    <a:pt x="389890" y="15766276"/>
                    <a:pt x="862330" y="15766276"/>
                  </a:cubicBezTo>
                  <a:lnTo>
                    <a:pt x="88141386" y="15766276"/>
                  </a:lnTo>
                  <a:cubicBezTo>
                    <a:pt x="88613828" y="15766276"/>
                    <a:pt x="89003721" y="15376387"/>
                    <a:pt x="89003721" y="14903946"/>
                  </a:cubicBezTo>
                  <a:lnTo>
                    <a:pt x="89003721" y="862330"/>
                  </a:lnTo>
                  <a:cubicBezTo>
                    <a:pt x="89003721" y="389890"/>
                    <a:pt x="88613828" y="0"/>
                    <a:pt x="88141386" y="0"/>
                  </a:cubicBezTo>
                  <a:close/>
                  <a:moveTo>
                    <a:pt x="88813221" y="927100"/>
                  </a:moveTo>
                  <a:lnTo>
                    <a:pt x="88813221" y="14903946"/>
                  </a:lnTo>
                  <a:cubicBezTo>
                    <a:pt x="88813221" y="15270976"/>
                    <a:pt x="88508421" y="15575776"/>
                    <a:pt x="88141386" y="15575776"/>
                  </a:cubicBezTo>
                  <a:lnTo>
                    <a:pt x="862330" y="15575776"/>
                  </a:lnTo>
                  <a:cubicBezTo>
                    <a:pt x="495300" y="15575776"/>
                    <a:pt x="190500" y="15270976"/>
                    <a:pt x="190500" y="1490394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88141386" y="190500"/>
                  </a:lnTo>
                  <a:cubicBezTo>
                    <a:pt x="88508421" y="190500"/>
                    <a:pt x="88813221" y="495300"/>
                    <a:pt x="88813221" y="862330"/>
                  </a:cubicBezTo>
                  <a:lnTo>
                    <a:pt x="88813221" y="927100"/>
                  </a:ln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4691921" y="4762215"/>
            <a:ext cx="7337161" cy="933790"/>
            <a:chOff x="0" y="0"/>
            <a:chExt cx="88978318" cy="15740876"/>
          </a:xfrm>
        </p:grpSpPr>
        <p:sp>
          <p:nvSpPr>
            <p:cNvPr id="7" name="Freeform 7"/>
            <p:cNvSpPr/>
            <p:nvPr/>
          </p:nvSpPr>
          <p:spPr>
            <a:xfrm>
              <a:off x="-12700" y="-12700"/>
              <a:ext cx="89003721" cy="15766276"/>
            </a:xfrm>
            <a:custGeom>
              <a:avLst/>
              <a:gdLst/>
              <a:ahLst/>
              <a:cxnLst/>
              <a:rect l="l" t="t" r="r" b="b"/>
              <a:pathLst>
                <a:path w="89003721" h="15766276">
                  <a:moveTo>
                    <a:pt x="88141386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4903946"/>
                  </a:lnTo>
                  <a:cubicBezTo>
                    <a:pt x="0" y="15376387"/>
                    <a:pt x="389890" y="15766276"/>
                    <a:pt x="862330" y="15766276"/>
                  </a:cubicBezTo>
                  <a:lnTo>
                    <a:pt x="88141386" y="15766276"/>
                  </a:lnTo>
                  <a:cubicBezTo>
                    <a:pt x="88613828" y="15766276"/>
                    <a:pt x="89003721" y="15376387"/>
                    <a:pt x="89003721" y="14903946"/>
                  </a:cubicBezTo>
                  <a:lnTo>
                    <a:pt x="89003721" y="862330"/>
                  </a:lnTo>
                  <a:cubicBezTo>
                    <a:pt x="89003721" y="389890"/>
                    <a:pt x="88613828" y="0"/>
                    <a:pt x="88141386" y="0"/>
                  </a:cubicBezTo>
                  <a:close/>
                  <a:moveTo>
                    <a:pt x="88813221" y="927100"/>
                  </a:moveTo>
                  <a:lnTo>
                    <a:pt x="88813221" y="14903946"/>
                  </a:lnTo>
                  <a:cubicBezTo>
                    <a:pt x="88813221" y="15270976"/>
                    <a:pt x="88508421" y="15575776"/>
                    <a:pt x="88141386" y="15575776"/>
                  </a:cubicBezTo>
                  <a:lnTo>
                    <a:pt x="862330" y="15575776"/>
                  </a:lnTo>
                  <a:cubicBezTo>
                    <a:pt x="495300" y="15575776"/>
                    <a:pt x="190500" y="15270976"/>
                    <a:pt x="190500" y="1490394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88141386" y="190500"/>
                  </a:lnTo>
                  <a:cubicBezTo>
                    <a:pt x="88508421" y="190500"/>
                    <a:pt x="88813221" y="495300"/>
                    <a:pt x="88813221" y="862330"/>
                  </a:cubicBezTo>
                  <a:lnTo>
                    <a:pt x="88813221" y="927100"/>
                  </a:ln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421834" y="5829527"/>
            <a:ext cx="8619788" cy="902599"/>
            <a:chOff x="0" y="0"/>
            <a:chExt cx="88978318" cy="15740876"/>
          </a:xfrm>
        </p:grpSpPr>
        <p:sp>
          <p:nvSpPr>
            <p:cNvPr id="11" name="Freeform 11"/>
            <p:cNvSpPr/>
            <p:nvPr/>
          </p:nvSpPr>
          <p:spPr>
            <a:xfrm>
              <a:off x="-12700" y="-12700"/>
              <a:ext cx="89003721" cy="15766276"/>
            </a:xfrm>
            <a:custGeom>
              <a:avLst/>
              <a:gdLst/>
              <a:ahLst/>
              <a:cxnLst/>
              <a:rect l="l" t="t" r="r" b="b"/>
              <a:pathLst>
                <a:path w="89003721" h="15766276">
                  <a:moveTo>
                    <a:pt x="88141386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14903946"/>
                  </a:lnTo>
                  <a:cubicBezTo>
                    <a:pt x="0" y="15376387"/>
                    <a:pt x="389890" y="15766276"/>
                    <a:pt x="862330" y="15766276"/>
                  </a:cubicBezTo>
                  <a:lnTo>
                    <a:pt x="88141386" y="15766276"/>
                  </a:lnTo>
                  <a:cubicBezTo>
                    <a:pt x="88613828" y="15766276"/>
                    <a:pt x="89003721" y="15376387"/>
                    <a:pt x="89003721" y="14903946"/>
                  </a:cubicBezTo>
                  <a:lnTo>
                    <a:pt x="89003721" y="862330"/>
                  </a:lnTo>
                  <a:cubicBezTo>
                    <a:pt x="89003721" y="389890"/>
                    <a:pt x="88613828" y="0"/>
                    <a:pt x="88141386" y="0"/>
                  </a:cubicBezTo>
                  <a:close/>
                  <a:moveTo>
                    <a:pt x="88813221" y="927100"/>
                  </a:moveTo>
                  <a:lnTo>
                    <a:pt x="88813221" y="14903946"/>
                  </a:lnTo>
                  <a:cubicBezTo>
                    <a:pt x="88813221" y="15270976"/>
                    <a:pt x="88508421" y="15575776"/>
                    <a:pt x="88141386" y="15575776"/>
                  </a:cubicBezTo>
                  <a:lnTo>
                    <a:pt x="862330" y="15575776"/>
                  </a:lnTo>
                  <a:cubicBezTo>
                    <a:pt x="495300" y="15575776"/>
                    <a:pt x="190500" y="15270976"/>
                    <a:pt x="190500" y="14903946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88141386" y="190500"/>
                  </a:lnTo>
                  <a:cubicBezTo>
                    <a:pt x="88508421" y="190500"/>
                    <a:pt x="88813221" y="495300"/>
                    <a:pt x="88813221" y="862330"/>
                  </a:cubicBezTo>
                  <a:lnTo>
                    <a:pt x="88813221" y="927100"/>
                  </a:ln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6507539" y="1131505"/>
            <a:ext cx="519681" cy="519681"/>
            <a:chOff x="0" y="0"/>
            <a:chExt cx="660400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53594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535940"/>
                  </a:lnTo>
                  <a:cubicBezTo>
                    <a:pt x="660400" y="604520"/>
                    <a:pt x="604520" y="660400"/>
                    <a:pt x="535940" y="660400"/>
                  </a:cubicBez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468834" y="3111548"/>
            <a:ext cx="519681" cy="519681"/>
            <a:chOff x="0" y="0"/>
            <a:chExt cx="660400" cy="66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53594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535940"/>
                  </a:lnTo>
                  <a:cubicBezTo>
                    <a:pt x="660400" y="604520"/>
                    <a:pt x="604520" y="660400"/>
                    <a:pt x="535940" y="660400"/>
                  </a:cubicBez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525001" y="5026992"/>
            <a:ext cx="519681" cy="519681"/>
            <a:chOff x="0" y="0"/>
            <a:chExt cx="660400" cy="660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53594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535940"/>
                  </a:lnTo>
                  <a:cubicBezTo>
                    <a:pt x="660400" y="604520"/>
                    <a:pt x="604520" y="660400"/>
                    <a:pt x="535940" y="660400"/>
                  </a:cubicBezTo>
                  <a:close/>
                </a:path>
              </a:pathLst>
            </a:custGeom>
            <a:solidFill>
              <a:srgbClr val="D838F2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972349" y="6030656"/>
            <a:ext cx="519681" cy="519681"/>
            <a:chOff x="0" y="0"/>
            <a:chExt cx="660400" cy="660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0400" cy="660400"/>
            </a:xfrm>
            <a:custGeom>
              <a:avLst/>
              <a:gdLst/>
              <a:ahLst/>
              <a:cxnLst/>
              <a:rect l="l" t="t" r="r" b="b"/>
              <a:pathLst>
                <a:path w="660400" h="660400">
                  <a:moveTo>
                    <a:pt x="53594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535940"/>
                  </a:lnTo>
                  <a:cubicBezTo>
                    <a:pt x="660400" y="604520"/>
                    <a:pt x="604520" y="660400"/>
                    <a:pt x="535940" y="660400"/>
                  </a:cubicBezTo>
                  <a:close/>
                </a:path>
              </a:pathLst>
            </a:custGeom>
            <a:solidFill>
              <a:srgbClr val="D838F2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055435" y="6122154"/>
            <a:ext cx="391402" cy="33668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30885" y="1213028"/>
            <a:ext cx="272987" cy="35663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25001" y="5107920"/>
            <a:ext cx="481943" cy="27050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521158" y="3155990"/>
            <a:ext cx="415035" cy="415035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128286" y="972374"/>
            <a:ext cx="4913166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y-KG" sz="22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Баласагын атындагы Кыргыз улуттук университетинин фундаменталдык илимдер институтунун алдында </a:t>
            </a:r>
            <a:r>
              <a:rPr lang="ky-KG" sz="22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жасалма интеллект илимий-изилдөө Борбору </a:t>
            </a:r>
            <a:endParaRPr lang="ky-KG" sz="2200" b="1" spc="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024335" y="2859444"/>
            <a:ext cx="486167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y-KG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Раззаков атындагы Кыргыз Мамлекеттик Техникалык университетинде </a:t>
            </a: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колдонмо жасалма интеллект жана киберкоопсуздук жаатында алдыңкы тажрыйба Борбору</a:t>
            </a:r>
            <a:endParaRPr lang="ky-KG" sz="2000" spc="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460681" y="4904617"/>
            <a:ext cx="5204767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y-KG" sz="22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Kyrgyz National H-Index Ranking 2023</a:t>
            </a:r>
            <a:r>
              <a:rPr lang="ky-KG" sz="2200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– КММА, К-ТУ «Манас», УИА, БААУ, КУУ</a:t>
            </a:r>
            <a:endParaRPr lang="ky-KG" sz="2200" b="1" spc="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777762" y="5928183"/>
            <a:ext cx="6887686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y-KG" sz="22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Scopus - </a:t>
            </a:r>
            <a:r>
              <a:rPr lang="ky-KG" sz="2200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Eurasian Journal of Business and Economics </a:t>
            </a:r>
            <a:r>
              <a:rPr lang="ky-KG" sz="22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Эл аралык «Ала-Тоо» университетинин журналы</a:t>
            </a:r>
            <a:endParaRPr lang="ky-KG" sz="2200" b="1" spc="13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945242" y="80212"/>
            <a:ext cx="8158187" cy="68435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8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Илим жана илимий-техникалык саясат </a:t>
            </a:r>
            <a:endParaRPr lang="ky-KG" sz="28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xmlns="" id="{BEBB08C6-68F6-4D82-BA2D-A5CF0CA5E83C}"/>
              </a:ext>
            </a:extLst>
          </p:cNvPr>
          <p:cNvSpPr/>
          <p:nvPr/>
        </p:nvSpPr>
        <p:spPr>
          <a:xfrm>
            <a:off x="122703" y="1221092"/>
            <a:ext cx="5998103" cy="3314975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b="1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ky-KG" sz="2400" b="1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Илимди </a:t>
            </a:r>
            <a:r>
              <a:rPr lang="ky-KG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өнүктүрүү Жол картасы</a:t>
            </a:r>
            <a:r>
              <a:rPr lang="ky-KG" sz="24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ky-KG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Илимий жана илимий-техникалык уюмдарды мамлекеттик аттестациялоо жөнүндө Жобо (</a:t>
            </a:r>
            <a:r>
              <a:rPr lang="ky-KG" sz="24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мониторинг жүргүзүү жана баалоо критерийлери камтылган</a:t>
            </a:r>
            <a:r>
              <a:rPr lang="ky-KG" sz="2400" b="1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 </a:t>
            </a:r>
            <a:endParaRPr lang="ky-KG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98" name="Picture 2" descr="Управление науки">
            <a:extLst>
              <a:ext uri="{FF2B5EF4-FFF2-40B4-BE49-F238E27FC236}">
                <a16:creationId xmlns:a16="http://schemas.microsoft.com/office/drawing/2014/main" xmlns="" id="{38EEBCCF-B93A-49DE-9F45-78A3A33A9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87" y="0"/>
            <a:ext cx="976026" cy="101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85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8"/>
          <p:cNvGrpSpPr>
            <a:grpSpLocks noChangeAspect="1"/>
          </p:cNvGrpSpPr>
          <p:nvPr/>
        </p:nvGrpSpPr>
        <p:grpSpPr>
          <a:xfrm>
            <a:off x="7866371" y="1428514"/>
            <a:ext cx="4193618" cy="4901045"/>
            <a:chOff x="2814" y="962"/>
            <a:chExt cx="2052" cy="2398"/>
          </a:xfrm>
        </p:grpSpPr>
        <p:sp>
          <p:nvSpPr>
            <p:cNvPr id="10" name="Freeform 19"/>
            <p:cNvSpPr/>
            <p:nvPr/>
          </p:nvSpPr>
          <p:spPr bwMode="auto">
            <a:xfrm>
              <a:off x="4415" y="1626"/>
              <a:ext cx="128" cy="168"/>
            </a:xfrm>
            <a:custGeom>
              <a:avLst/>
              <a:gdLst>
                <a:gd name="T0" fmla="*/ 5 w 54"/>
                <a:gd name="T1" fmla="*/ 33 h 71"/>
                <a:gd name="T2" fmla="*/ 14 w 54"/>
                <a:gd name="T3" fmla="*/ 71 h 71"/>
                <a:gd name="T4" fmla="*/ 48 w 54"/>
                <a:gd name="T5" fmla="*/ 48 h 71"/>
                <a:gd name="T6" fmla="*/ 43 w 54"/>
                <a:gd name="T7" fmla="*/ 0 h 71"/>
                <a:gd name="T8" fmla="*/ 5 w 54"/>
                <a:gd name="T9" fmla="*/ 3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71">
                  <a:moveTo>
                    <a:pt x="5" y="33"/>
                  </a:moveTo>
                  <a:cubicBezTo>
                    <a:pt x="0" y="46"/>
                    <a:pt x="4" y="60"/>
                    <a:pt x="14" y="71"/>
                  </a:cubicBezTo>
                  <a:cubicBezTo>
                    <a:pt x="29" y="69"/>
                    <a:pt x="43" y="61"/>
                    <a:pt x="48" y="48"/>
                  </a:cubicBezTo>
                  <a:cubicBezTo>
                    <a:pt x="54" y="35"/>
                    <a:pt x="53" y="10"/>
                    <a:pt x="43" y="0"/>
                  </a:cubicBezTo>
                  <a:cubicBezTo>
                    <a:pt x="27" y="1"/>
                    <a:pt x="10" y="19"/>
                    <a:pt x="5" y="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64" name="Freeform 20"/>
            <p:cNvSpPr/>
            <p:nvPr/>
          </p:nvSpPr>
          <p:spPr>
            <a:xfrm>
              <a:off x="4261" y="1218"/>
              <a:ext cx="130" cy="166"/>
            </a:xfrm>
            <a:custGeom>
              <a:avLst/>
              <a:gdLst/>
              <a:ahLst/>
              <a:cxnLst>
                <a:cxn ang="0">
                  <a:pos x="14" y="114"/>
                </a:cxn>
                <a:cxn ang="0">
                  <a:pos x="97" y="166"/>
                </a:cxn>
                <a:cxn ang="0">
                  <a:pos x="116" y="76"/>
                </a:cxn>
                <a:cxn ang="0">
                  <a:pos x="24" y="0"/>
                </a:cxn>
                <a:cxn ang="0">
                  <a:pos x="14" y="114"/>
                </a:cxn>
              </a:cxnLst>
              <a:rect l="0" t="0" r="0" b="0"/>
              <a:pathLst>
                <a:path w="55" h="70">
                  <a:moveTo>
                    <a:pt x="6" y="48"/>
                  </a:moveTo>
                  <a:cubicBezTo>
                    <a:pt x="12" y="61"/>
                    <a:pt x="25" y="69"/>
                    <a:pt x="41" y="70"/>
                  </a:cubicBezTo>
                  <a:cubicBezTo>
                    <a:pt x="51" y="60"/>
                    <a:pt x="55" y="45"/>
                    <a:pt x="49" y="32"/>
                  </a:cubicBezTo>
                  <a:cubicBezTo>
                    <a:pt x="43" y="19"/>
                    <a:pt x="25" y="1"/>
                    <a:pt x="10" y="0"/>
                  </a:cubicBezTo>
                  <a:cubicBezTo>
                    <a:pt x="0" y="11"/>
                    <a:pt x="1" y="35"/>
                    <a:pt x="6" y="48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765" name="Freeform 21"/>
            <p:cNvSpPr/>
            <p:nvPr/>
          </p:nvSpPr>
          <p:spPr>
            <a:xfrm>
              <a:off x="3452" y="1220"/>
              <a:ext cx="121" cy="178"/>
            </a:xfrm>
            <a:custGeom>
              <a:avLst/>
              <a:gdLst/>
              <a:ahLst/>
              <a:cxnLst>
                <a:cxn ang="0">
                  <a:pos x="7" y="93"/>
                </a:cxn>
                <a:cxn ang="0">
                  <a:pos x="45" y="178"/>
                </a:cxn>
                <a:cxn ang="0">
                  <a:pos x="114" y="112"/>
                </a:cxn>
                <a:cxn ang="0">
                  <a:pos x="81" y="0"/>
                </a:cxn>
                <a:cxn ang="0">
                  <a:pos x="7" y="93"/>
                </a:cxn>
              </a:cxnLst>
              <a:rect l="0" t="0" r="0" b="0"/>
              <a:pathLst>
                <a:path w="51" h="75">
                  <a:moveTo>
                    <a:pt x="3" y="39"/>
                  </a:moveTo>
                  <a:cubicBezTo>
                    <a:pt x="0" y="53"/>
                    <a:pt x="7" y="66"/>
                    <a:pt x="19" y="75"/>
                  </a:cubicBezTo>
                  <a:cubicBezTo>
                    <a:pt x="34" y="71"/>
                    <a:pt x="45" y="61"/>
                    <a:pt x="48" y="47"/>
                  </a:cubicBezTo>
                  <a:cubicBezTo>
                    <a:pt x="51" y="33"/>
                    <a:pt x="46" y="9"/>
                    <a:pt x="34" y="0"/>
                  </a:cubicBezTo>
                  <a:cubicBezTo>
                    <a:pt x="19" y="4"/>
                    <a:pt x="6" y="25"/>
                    <a:pt x="3" y="39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22"/>
            <p:cNvSpPr/>
            <p:nvPr/>
          </p:nvSpPr>
          <p:spPr bwMode="auto">
            <a:xfrm>
              <a:off x="2912" y="1465"/>
              <a:ext cx="187" cy="113"/>
            </a:xfrm>
            <a:custGeom>
              <a:avLst/>
              <a:gdLst>
                <a:gd name="T0" fmla="*/ 50 w 79"/>
                <a:gd name="T1" fmla="*/ 45 h 48"/>
                <a:gd name="T2" fmla="*/ 79 w 79"/>
                <a:gd name="T3" fmla="*/ 17 h 48"/>
                <a:gd name="T4" fmla="*/ 39 w 79"/>
                <a:gd name="T5" fmla="*/ 3 h 48"/>
                <a:gd name="T6" fmla="*/ 0 w 79"/>
                <a:gd name="T7" fmla="*/ 34 h 48"/>
                <a:gd name="T8" fmla="*/ 50 w 79"/>
                <a:gd name="T9" fmla="*/ 4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48">
                  <a:moveTo>
                    <a:pt x="50" y="45"/>
                  </a:moveTo>
                  <a:cubicBezTo>
                    <a:pt x="65" y="42"/>
                    <a:pt x="75" y="31"/>
                    <a:pt x="79" y="17"/>
                  </a:cubicBezTo>
                  <a:cubicBezTo>
                    <a:pt x="69" y="6"/>
                    <a:pt x="54" y="0"/>
                    <a:pt x="39" y="3"/>
                  </a:cubicBezTo>
                  <a:cubicBezTo>
                    <a:pt x="25" y="6"/>
                    <a:pt x="3" y="20"/>
                    <a:pt x="0" y="34"/>
                  </a:cubicBezTo>
                  <a:cubicBezTo>
                    <a:pt x="10" y="45"/>
                    <a:pt x="35" y="48"/>
                    <a:pt x="50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67" name="Freeform 23"/>
            <p:cNvSpPr/>
            <p:nvPr/>
          </p:nvSpPr>
          <p:spPr>
            <a:xfrm>
              <a:off x="3659" y="1071"/>
              <a:ext cx="173" cy="123"/>
            </a:xfrm>
            <a:custGeom>
              <a:avLst/>
              <a:gdLst/>
              <a:ahLst/>
              <a:cxnLst>
                <a:cxn ang="0">
                  <a:pos x="73" y="109"/>
                </a:cxn>
                <a:cxn ang="0">
                  <a:pos x="173" y="97"/>
                </a:cxn>
                <a:cxn ang="0">
                  <a:pos x="121" y="19"/>
                </a:cxn>
                <a:cxn ang="0">
                  <a:pos x="0" y="19"/>
                </a:cxn>
                <a:cxn ang="0">
                  <a:pos x="73" y="109"/>
                </a:cxn>
              </a:cxnLst>
              <a:rect l="0" t="0" r="0" b="0"/>
              <a:pathLst>
                <a:path w="73" h="52">
                  <a:moveTo>
                    <a:pt x="31" y="46"/>
                  </a:moveTo>
                  <a:cubicBezTo>
                    <a:pt x="45" y="52"/>
                    <a:pt x="61" y="50"/>
                    <a:pt x="73" y="41"/>
                  </a:cubicBezTo>
                  <a:cubicBezTo>
                    <a:pt x="73" y="27"/>
                    <a:pt x="65" y="14"/>
                    <a:pt x="51" y="8"/>
                  </a:cubicBezTo>
                  <a:cubicBezTo>
                    <a:pt x="38" y="2"/>
                    <a:pt x="12" y="0"/>
                    <a:pt x="0" y="8"/>
                  </a:cubicBezTo>
                  <a:cubicBezTo>
                    <a:pt x="0" y="23"/>
                    <a:pt x="18" y="40"/>
                    <a:pt x="31" y="46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24"/>
            <p:cNvSpPr/>
            <p:nvPr/>
          </p:nvSpPr>
          <p:spPr bwMode="auto">
            <a:xfrm>
              <a:off x="4702" y="1626"/>
              <a:ext cx="130" cy="168"/>
            </a:xfrm>
            <a:custGeom>
              <a:avLst/>
              <a:gdLst>
                <a:gd name="T0" fmla="*/ 7 w 55"/>
                <a:gd name="T1" fmla="*/ 48 h 71"/>
                <a:gd name="T2" fmla="*/ 41 w 55"/>
                <a:gd name="T3" fmla="*/ 71 h 71"/>
                <a:gd name="T4" fmla="*/ 50 w 55"/>
                <a:gd name="T5" fmla="*/ 32 h 71"/>
                <a:gd name="T6" fmla="*/ 11 w 55"/>
                <a:gd name="T7" fmla="*/ 0 h 71"/>
                <a:gd name="T8" fmla="*/ 7 w 55"/>
                <a:gd name="T9" fmla="*/ 4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1">
                  <a:moveTo>
                    <a:pt x="7" y="48"/>
                  </a:moveTo>
                  <a:cubicBezTo>
                    <a:pt x="12" y="61"/>
                    <a:pt x="26" y="69"/>
                    <a:pt x="41" y="71"/>
                  </a:cubicBezTo>
                  <a:cubicBezTo>
                    <a:pt x="51" y="60"/>
                    <a:pt x="55" y="45"/>
                    <a:pt x="50" y="32"/>
                  </a:cubicBezTo>
                  <a:cubicBezTo>
                    <a:pt x="44" y="19"/>
                    <a:pt x="26" y="1"/>
                    <a:pt x="11" y="0"/>
                  </a:cubicBezTo>
                  <a:cubicBezTo>
                    <a:pt x="0" y="11"/>
                    <a:pt x="1" y="35"/>
                    <a:pt x="7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69" name="Freeform 25"/>
            <p:cNvSpPr/>
            <p:nvPr/>
          </p:nvSpPr>
          <p:spPr>
            <a:xfrm>
              <a:off x="3194" y="1908"/>
              <a:ext cx="154" cy="151"/>
            </a:xfrm>
            <a:custGeom>
              <a:avLst/>
              <a:gdLst/>
              <a:ahLst/>
              <a:cxnLst>
                <a:cxn ang="0">
                  <a:pos x="126" y="101"/>
                </a:cxn>
                <a:cxn ang="0">
                  <a:pos x="140" y="9"/>
                </a:cxn>
                <a:cxn ang="0">
                  <a:pos x="43" y="33"/>
                </a:cxn>
                <a:cxn ang="0">
                  <a:pos x="12" y="144"/>
                </a:cxn>
                <a:cxn ang="0">
                  <a:pos x="126" y="101"/>
                </a:cxn>
              </a:cxnLst>
              <a:rect l="0" t="0" r="0" b="0"/>
              <a:pathLst>
                <a:path w="65" h="64">
                  <a:moveTo>
                    <a:pt x="53" y="43"/>
                  </a:moveTo>
                  <a:cubicBezTo>
                    <a:pt x="63" y="32"/>
                    <a:pt x="65" y="17"/>
                    <a:pt x="59" y="4"/>
                  </a:cubicBezTo>
                  <a:cubicBezTo>
                    <a:pt x="44" y="0"/>
                    <a:pt x="28" y="4"/>
                    <a:pt x="18" y="14"/>
                  </a:cubicBezTo>
                  <a:cubicBezTo>
                    <a:pt x="8" y="24"/>
                    <a:pt x="0" y="47"/>
                    <a:pt x="5" y="61"/>
                  </a:cubicBezTo>
                  <a:cubicBezTo>
                    <a:pt x="20" y="64"/>
                    <a:pt x="43" y="53"/>
                    <a:pt x="53" y="43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770" name="Freeform 26"/>
            <p:cNvSpPr/>
            <p:nvPr/>
          </p:nvSpPr>
          <p:spPr>
            <a:xfrm>
              <a:off x="2886" y="2505"/>
              <a:ext cx="1837" cy="855"/>
            </a:xfrm>
            <a:custGeom>
              <a:avLst/>
              <a:gdLst/>
              <a:ahLst/>
              <a:cxnLst>
                <a:cxn ang="0">
                  <a:pos x="920" y="855"/>
                </a:cxn>
                <a:cxn ang="0">
                  <a:pos x="1837" y="0"/>
                </a:cxn>
                <a:cxn ang="0">
                  <a:pos x="0" y="0"/>
                </a:cxn>
                <a:cxn ang="0">
                  <a:pos x="920" y="855"/>
                </a:cxn>
              </a:cxnLst>
              <a:rect l="0" t="0" r="0" b="0"/>
              <a:pathLst>
                <a:path w="775" h="361">
                  <a:moveTo>
                    <a:pt x="388" y="361"/>
                  </a:moveTo>
                  <a:cubicBezTo>
                    <a:pt x="602" y="361"/>
                    <a:pt x="775" y="199"/>
                    <a:pt x="7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9"/>
                    <a:pt x="174" y="361"/>
                    <a:pt x="388" y="361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771" name="Freeform 27"/>
            <p:cNvSpPr/>
            <p:nvPr/>
          </p:nvSpPr>
          <p:spPr>
            <a:xfrm>
              <a:off x="3082" y="2505"/>
              <a:ext cx="1447" cy="675"/>
            </a:xfrm>
            <a:custGeom>
              <a:avLst/>
              <a:gdLst/>
              <a:ahLst/>
              <a:cxnLst>
                <a:cxn ang="0">
                  <a:pos x="724" y="675"/>
                </a:cxn>
                <a:cxn ang="0">
                  <a:pos x="1447" y="0"/>
                </a:cxn>
                <a:cxn ang="0">
                  <a:pos x="0" y="0"/>
                </a:cxn>
                <a:cxn ang="0">
                  <a:pos x="724" y="675"/>
                </a:cxn>
              </a:cxnLst>
              <a:rect l="0" t="0" r="0" b="0"/>
              <a:pathLst>
                <a:path w="610" h="285">
                  <a:moveTo>
                    <a:pt x="305" y="285"/>
                  </a:moveTo>
                  <a:cubicBezTo>
                    <a:pt x="474" y="285"/>
                    <a:pt x="610" y="157"/>
                    <a:pt x="6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136" y="285"/>
                    <a:pt x="305" y="285"/>
                  </a:cubicBezTo>
                  <a:close/>
                </a:path>
              </a:pathLst>
            </a:custGeom>
            <a:solidFill>
              <a:srgbClr val="D8DAD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28"/>
            <p:cNvSpPr/>
            <p:nvPr/>
          </p:nvSpPr>
          <p:spPr bwMode="auto">
            <a:xfrm>
              <a:off x="3267" y="2505"/>
              <a:ext cx="1077" cy="502"/>
            </a:xfrm>
            <a:custGeom>
              <a:avLst/>
              <a:gdLst>
                <a:gd name="T0" fmla="*/ 227 w 454"/>
                <a:gd name="T1" fmla="*/ 212 h 212"/>
                <a:gd name="T2" fmla="*/ 454 w 454"/>
                <a:gd name="T3" fmla="*/ 0 h 212"/>
                <a:gd name="T4" fmla="*/ 0 w 454"/>
                <a:gd name="T5" fmla="*/ 0 h 212"/>
                <a:gd name="T6" fmla="*/ 227 w 454"/>
                <a:gd name="T7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4" h="212">
                  <a:moveTo>
                    <a:pt x="227" y="212"/>
                  </a:moveTo>
                  <a:cubicBezTo>
                    <a:pt x="352" y="212"/>
                    <a:pt x="454" y="117"/>
                    <a:pt x="4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7"/>
                    <a:pt x="102" y="212"/>
                    <a:pt x="227" y="2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773" name="Freeform 29"/>
            <p:cNvSpPr/>
            <p:nvPr/>
          </p:nvSpPr>
          <p:spPr>
            <a:xfrm>
              <a:off x="2814" y="962"/>
              <a:ext cx="2052" cy="1860"/>
            </a:xfrm>
            <a:custGeom>
              <a:avLst/>
              <a:gdLst/>
              <a:ahLst/>
              <a:cxnLst>
                <a:cxn ang="0">
                  <a:pos x="2043" y="746"/>
                </a:cxn>
                <a:cxn ang="0">
                  <a:pos x="2043" y="751"/>
                </a:cxn>
                <a:cxn ang="0">
                  <a:pos x="1981" y="874"/>
                </a:cxn>
                <a:cxn ang="0">
                  <a:pos x="1680" y="955"/>
                </a:cxn>
                <a:cxn ang="0">
                  <a:pos x="1627" y="900"/>
                </a:cxn>
                <a:cxn ang="0">
                  <a:pos x="1801" y="798"/>
                </a:cxn>
                <a:cxn ang="0">
                  <a:pos x="1734" y="822"/>
                </a:cxn>
                <a:cxn ang="0">
                  <a:pos x="1497" y="915"/>
                </a:cxn>
                <a:cxn ang="0">
                  <a:pos x="1435" y="851"/>
                </a:cxn>
                <a:cxn ang="0">
                  <a:pos x="1589" y="652"/>
                </a:cxn>
                <a:cxn ang="0">
                  <a:pos x="1580" y="633"/>
                </a:cxn>
                <a:cxn ang="0">
                  <a:pos x="1454" y="784"/>
                </a:cxn>
                <a:cxn ang="0">
                  <a:pos x="1340" y="995"/>
                </a:cxn>
                <a:cxn ang="0">
                  <a:pos x="1051" y="1073"/>
                </a:cxn>
                <a:cxn ang="0">
                  <a:pos x="1079" y="945"/>
                </a:cxn>
                <a:cxn ang="0">
                  <a:pos x="1383" y="599"/>
                </a:cxn>
                <a:cxn ang="0">
                  <a:pos x="1509" y="545"/>
                </a:cxn>
                <a:cxn ang="0">
                  <a:pos x="1544" y="488"/>
                </a:cxn>
                <a:cxn ang="0">
                  <a:pos x="1376" y="573"/>
                </a:cxn>
                <a:cxn ang="0">
                  <a:pos x="1279" y="564"/>
                </a:cxn>
                <a:cxn ang="0">
                  <a:pos x="1440" y="246"/>
                </a:cxn>
                <a:cxn ang="0">
                  <a:pos x="1404" y="0"/>
                </a:cxn>
                <a:cxn ang="0">
                  <a:pos x="1435" y="213"/>
                </a:cxn>
                <a:cxn ang="0">
                  <a:pos x="1226" y="377"/>
                </a:cxn>
                <a:cxn ang="0">
                  <a:pos x="1075" y="235"/>
                </a:cxn>
                <a:cxn ang="0">
                  <a:pos x="1234" y="483"/>
                </a:cxn>
                <a:cxn ang="0">
                  <a:pos x="980" y="919"/>
                </a:cxn>
                <a:cxn ang="0">
                  <a:pos x="918" y="654"/>
                </a:cxn>
                <a:cxn ang="0">
                  <a:pos x="904" y="457"/>
                </a:cxn>
                <a:cxn ang="0">
                  <a:pos x="913" y="599"/>
                </a:cxn>
                <a:cxn ang="0">
                  <a:pos x="816" y="562"/>
                </a:cxn>
                <a:cxn ang="0">
                  <a:pos x="586" y="363"/>
                </a:cxn>
                <a:cxn ang="0">
                  <a:pos x="676" y="502"/>
                </a:cxn>
                <a:cxn ang="0">
                  <a:pos x="840" y="716"/>
                </a:cxn>
                <a:cxn ang="0">
                  <a:pos x="852" y="879"/>
                </a:cxn>
                <a:cxn ang="0">
                  <a:pos x="489" y="585"/>
                </a:cxn>
                <a:cxn ang="0">
                  <a:pos x="418" y="450"/>
                </a:cxn>
                <a:cxn ang="0">
                  <a:pos x="394" y="578"/>
                </a:cxn>
                <a:cxn ang="0">
                  <a:pos x="358" y="573"/>
                </a:cxn>
                <a:cxn ang="0">
                  <a:pos x="543" y="687"/>
                </a:cxn>
                <a:cxn ang="0">
                  <a:pos x="837" y="986"/>
                </a:cxn>
                <a:cxn ang="0">
                  <a:pos x="508" y="839"/>
                </a:cxn>
                <a:cxn ang="0">
                  <a:pos x="282" y="713"/>
                </a:cxn>
                <a:cxn ang="0">
                  <a:pos x="50" y="566"/>
                </a:cxn>
                <a:cxn ang="0">
                  <a:pos x="88" y="642"/>
                </a:cxn>
                <a:cxn ang="0">
                  <a:pos x="394" y="777"/>
                </a:cxn>
                <a:cxn ang="0">
                  <a:pos x="211" y="808"/>
                </a:cxn>
                <a:cxn ang="0">
                  <a:pos x="436" y="841"/>
                </a:cxn>
                <a:cxn ang="0">
                  <a:pos x="242" y="926"/>
                </a:cxn>
                <a:cxn ang="0">
                  <a:pos x="0" y="938"/>
                </a:cxn>
                <a:cxn ang="0">
                  <a:pos x="472" y="924"/>
                </a:cxn>
                <a:cxn ang="0">
                  <a:pos x="892" y="1154"/>
                </a:cxn>
                <a:cxn ang="0">
                  <a:pos x="897" y="1429"/>
                </a:cxn>
                <a:cxn ang="0">
                  <a:pos x="652" y="1542"/>
                </a:cxn>
                <a:cxn ang="0">
                  <a:pos x="1188" y="1542"/>
                </a:cxn>
                <a:cxn ang="0">
                  <a:pos x="1075" y="1329"/>
                </a:cxn>
                <a:cxn ang="0">
                  <a:pos x="1082" y="1168"/>
                </a:cxn>
                <a:cxn ang="0">
                  <a:pos x="1395" y="1031"/>
                </a:cxn>
                <a:cxn ang="0">
                  <a:pos x="1623" y="983"/>
                </a:cxn>
                <a:cxn ang="0">
                  <a:pos x="1995" y="877"/>
                </a:cxn>
              </a:cxnLst>
              <a:rect l="0" t="0" r="0" b="0"/>
              <a:pathLst>
                <a:path w="865" h="785">
                  <a:moveTo>
                    <a:pt x="861" y="315"/>
                  </a:moveTo>
                  <a:cubicBezTo>
                    <a:pt x="862" y="314"/>
                    <a:pt x="862" y="314"/>
                    <a:pt x="861" y="315"/>
                  </a:cubicBezTo>
                  <a:cubicBezTo>
                    <a:pt x="861" y="315"/>
                    <a:pt x="861" y="315"/>
                    <a:pt x="861" y="315"/>
                  </a:cubicBezTo>
                  <a:cubicBezTo>
                    <a:pt x="861" y="315"/>
                    <a:pt x="861" y="316"/>
                    <a:pt x="861" y="316"/>
                  </a:cubicBezTo>
                  <a:cubicBezTo>
                    <a:pt x="861" y="317"/>
                    <a:pt x="861" y="318"/>
                    <a:pt x="861" y="318"/>
                  </a:cubicBezTo>
                  <a:cubicBezTo>
                    <a:pt x="861" y="318"/>
                    <a:pt x="861" y="318"/>
                    <a:pt x="861" y="317"/>
                  </a:cubicBezTo>
                  <a:cubicBezTo>
                    <a:pt x="858" y="326"/>
                    <a:pt x="855" y="335"/>
                    <a:pt x="852" y="344"/>
                  </a:cubicBezTo>
                  <a:cubicBezTo>
                    <a:pt x="849" y="352"/>
                    <a:pt x="846" y="358"/>
                    <a:pt x="840" y="364"/>
                  </a:cubicBezTo>
                  <a:cubicBezTo>
                    <a:pt x="839" y="366"/>
                    <a:pt x="836" y="368"/>
                    <a:pt x="835" y="369"/>
                  </a:cubicBezTo>
                  <a:cubicBezTo>
                    <a:pt x="824" y="379"/>
                    <a:pt x="811" y="388"/>
                    <a:pt x="799" y="395"/>
                  </a:cubicBezTo>
                  <a:cubicBezTo>
                    <a:pt x="788" y="401"/>
                    <a:pt x="776" y="404"/>
                    <a:pt x="764" y="404"/>
                  </a:cubicBezTo>
                  <a:cubicBezTo>
                    <a:pt x="746" y="405"/>
                    <a:pt x="727" y="403"/>
                    <a:pt x="708" y="403"/>
                  </a:cubicBezTo>
                  <a:cubicBezTo>
                    <a:pt x="684" y="402"/>
                    <a:pt x="659" y="402"/>
                    <a:pt x="635" y="401"/>
                  </a:cubicBezTo>
                  <a:cubicBezTo>
                    <a:pt x="641" y="396"/>
                    <a:pt x="651" y="394"/>
                    <a:pt x="658" y="392"/>
                  </a:cubicBezTo>
                  <a:cubicBezTo>
                    <a:pt x="668" y="388"/>
                    <a:pt x="678" y="385"/>
                    <a:pt x="686" y="380"/>
                  </a:cubicBezTo>
                  <a:cubicBezTo>
                    <a:pt x="700" y="373"/>
                    <a:pt x="713" y="365"/>
                    <a:pt x="726" y="357"/>
                  </a:cubicBezTo>
                  <a:cubicBezTo>
                    <a:pt x="732" y="354"/>
                    <a:pt x="738" y="350"/>
                    <a:pt x="744" y="347"/>
                  </a:cubicBezTo>
                  <a:cubicBezTo>
                    <a:pt x="749" y="344"/>
                    <a:pt x="755" y="341"/>
                    <a:pt x="759" y="337"/>
                  </a:cubicBezTo>
                  <a:cubicBezTo>
                    <a:pt x="771" y="326"/>
                    <a:pt x="777" y="312"/>
                    <a:pt x="783" y="297"/>
                  </a:cubicBezTo>
                  <a:cubicBezTo>
                    <a:pt x="775" y="310"/>
                    <a:pt x="769" y="324"/>
                    <a:pt x="756" y="334"/>
                  </a:cubicBezTo>
                  <a:cubicBezTo>
                    <a:pt x="750" y="340"/>
                    <a:pt x="738" y="343"/>
                    <a:pt x="731" y="347"/>
                  </a:cubicBezTo>
                  <a:cubicBezTo>
                    <a:pt x="724" y="351"/>
                    <a:pt x="717" y="354"/>
                    <a:pt x="709" y="357"/>
                  </a:cubicBezTo>
                  <a:cubicBezTo>
                    <a:pt x="696" y="362"/>
                    <a:pt x="685" y="369"/>
                    <a:pt x="672" y="373"/>
                  </a:cubicBezTo>
                  <a:cubicBezTo>
                    <a:pt x="659" y="378"/>
                    <a:pt x="644" y="381"/>
                    <a:pt x="631" y="386"/>
                  </a:cubicBezTo>
                  <a:cubicBezTo>
                    <a:pt x="616" y="392"/>
                    <a:pt x="604" y="401"/>
                    <a:pt x="591" y="409"/>
                  </a:cubicBezTo>
                  <a:cubicBezTo>
                    <a:pt x="593" y="400"/>
                    <a:pt x="595" y="385"/>
                    <a:pt x="597" y="378"/>
                  </a:cubicBezTo>
                  <a:cubicBezTo>
                    <a:pt x="599" y="371"/>
                    <a:pt x="602" y="365"/>
                    <a:pt x="605" y="359"/>
                  </a:cubicBezTo>
                  <a:cubicBezTo>
                    <a:pt x="614" y="348"/>
                    <a:pt x="625" y="336"/>
                    <a:pt x="637" y="328"/>
                  </a:cubicBezTo>
                  <a:cubicBezTo>
                    <a:pt x="650" y="320"/>
                    <a:pt x="659" y="311"/>
                    <a:pt x="666" y="299"/>
                  </a:cubicBezTo>
                  <a:cubicBezTo>
                    <a:pt x="668" y="291"/>
                    <a:pt x="670" y="283"/>
                    <a:pt x="670" y="275"/>
                  </a:cubicBezTo>
                  <a:cubicBezTo>
                    <a:pt x="670" y="272"/>
                    <a:pt x="670" y="269"/>
                    <a:pt x="670" y="266"/>
                  </a:cubicBezTo>
                  <a:cubicBezTo>
                    <a:pt x="668" y="255"/>
                    <a:pt x="665" y="243"/>
                    <a:pt x="663" y="231"/>
                  </a:cubicBezTo>
                  <a:cubicBezTo>
                    <a:pt x="664" y="243"/>
                    <a:pt x="665" y="255"/>
                    <a:pt x="666" y="267"/>
                  </a:cubicBezTo>
                  <a:cubicBezTo>
                    <a:pt x="666" y="269"/>
                    <a:pt x="666" y="272"/>
                    <a:pt x="666" y="275"/>
                  </a:cubicBezTo>
                  <a:cubicBezTo>
                    <a:pt x="665" y="289"/>
                    <a:pt x="657" y="301"/>
                    <a:pt x="645" y="311"/>
                  </a:cubicBezTo>
                  <a:cubicBezTo>
                    <a:pt x="635" y="318"/>
                    <a:pt x="624" y="324"/>
                    <a:pt x="613" y="331"/>
                  </a:cubicBezTo>
                  <a:cubicBezTo>
                    <a:pt x="600" y="341"/>
                    <a:pt x="589" y="354"/>
                    <a:pt x="582" y="368"/>
                  </a:cubicBezTo>
                  <a:cubicBezTo>
                    <a:pt x="578" y="376"/>
                    <a:pt x="576" y="384"/>
                    <a:pt x="574" y="392"/>
                  </a:cubicBezTo>
                  <a:cubicBezTo>
                    <a:pt x="572" y="401"/>
                    <a:pt x="568" y="411"/>
                    <a:pt x="565" y="420"/>
                  </a:cubicBezTo>
                  <a:cubicBezTo>
                    <a:pt x="536" y="429"/>
                    <a:pt x="506" y="439"/>
                    <a:pt x="477" y="448"/>
                  </a:cubicBezTo>
                  <a:cubicBezTo>
                    <a:pt x="471" y="450"/>
                    <a:pt x="465" y="452"/>
                    <a:pt x="458" y="454"/>
                  </a:cubicBezTo>
                  <a:cubicBezTo>
                    <a:pt x="453" y="456"/>
                    <a:pt x="447" y="458"/>
                    <a:pt x="443" y="453"/>
                  </a:cubicBezTo>
                  <a:cubicBezTo>
                    <a:pt x="440" y="448"/>
                    <a:pt x="438" y="442"/>
                    <a:pt x="436" y="436"/>
                  </a:cubicBezTo>
                  <a:cubicBezTo>
                    <a:pt x="433" y="429"/>
                    <a:pt x="431" y="423"/>
                    <a:pt x="438" y="416"/>
                  </a:cubicBezTo>
                  <a:cubicBezTo>
                    <a:pt x="443" y="410"/>
                    <a:pt x="449" y="405"/>
                    <a:pt x="455" y="399"/>
                  </a:cubicBezTo>
                  <a:cubicBezTo>
                    <a:pt x="473" y="380"/>
                    <a:pt x="495" y="362"/>
                    <a:pt x="511" y="341"/>
                  </a:cubicBezTo>
                  <a:cubicBezTo>
                    <a:pt x="519" y="330"/>
                    <a:pt x="523" y="318"/>
                    <a:pt x="526" y="305"/>
                  </a:cubicBezTo>
                  <a:cubicBezTo>
                    <a:pt x="545" y="288"/>
                    <a:pt x="564" y="271"/>
                    <a:pt x="583" y="253"/>
                  </a:cubicBezTo>
                  <a:cubicBezTo>
                    <a:pt x="587" y="250"/>
                    <a:pt x="591" y="246"/>
                    <a:pt x="596" y="244"/>
                  </a:cubicBezTo>
                  <a:cubicBezTo>
                    <a:pt x="602" y="241"/>
                    <a:pt x="609" y="240"/>
                    <a:pt x="615" y="239"/>
                  </a:cubicBezTo>
                  <a:cubicBezTo>
                    <a:pt x="622" y="237"/>
                    <a:pt x="629" y="234"/>
                    <a:pt x="636" y="230"/>
                  </a:cubicBezTo>
                  <a:cubicBezTo>
                    <a:pt x="649" y="221"/>
                    <a:pt x="656" y="209"/>
                    <a:pt x="664" y="195"/>
                  </a:cubicBezTo>
                  <a:cubicBezTo>
                    <a:pt x="674" y="176"/>
                    <a:pt x="685" y="157"/>
                    <a:pt x="696" y="138"/>
                  </a:cubicBezTo>
                  <a:cubicBezTo>
                    <a:pt x="681" y="161"/>
                    <a:pt x="667" y="184"/>
                    <a:pt x="651" y="206"/>
                  </a:cubicBezTo>
                  <a:cubicBezTo>
                    <a:pt x="641" y="221"/>
                    <a:pt x="625" y="228"/>
                    <a:pt x="607" y="231"/>
                  </a:cubicBezTo>
                  <a:cubicBezTo>
                    <a:pt x="598" y="233"/>
                    <a:pt x="587" y="236"/>
                    <a:pt x="580" y="241"/>
                  </a:cubicBezTo>
                  <a:cubicBezTo>
                    <a:pt x="580" y="241"/>
                    <a:pt x="580" y="241"/>
                    <a:pt x="580" y="242"/>
                  </a:cubicBezTo>
                  <a:cubicBezTo>
                    <a:pt x="577" y="243"/>
                    <a:pt x="573" y="246"/>
                    <a:pt x="571" y="248"/>
                  </a:cubicBezTo>
                  <a:cubicBezTo>
                    <a:pt x="559" y="257"/>
                    <a:pt x="544" y="275"/>
                    <a:pt x="531" y="278"/>
                  </a:cubicBezTo>
                  <a:cubicBezTo>
                    <a:pt x="533" y="265"/>
                    <a:pt x="539" y="252"/>
                    <a:pt x="539" y="238"/>
                  </a:cubicBezTo>
                  <a:cubicBezTo>
                    <a:pt x="540" y="221"/>
                    <a:pt x="538" y="205"/>
                    <a:pt x="531" y="190"/>
                  </a:cubicBezTo>
                  <a:cubicBezTo>
                    <a:pt x="546" y="174"/>
                    <a:pt x="560" y="159"/>
                    <a:pt x="574" y="144"/>
                  </a:cubicBezTo>
                  <a:cubicBezTo>
                    <a:pt x="586" y="132"/>
                    <a:pt x="599" y="119"/>
                    <a:pt x="607" y="104"/>
                  </a:cubicBezTo>
                  <a:cubicBezTo>
                    <a:pt x="611" y="97"/>
                    <a:pt x="613" y="90"/>
                    <a:pt x="614" y="83"/>
                  </a:cubicBezTo>
                  <a:cubicBezTo>
                    <a:pt x="615" y="70"/>
                    <a:pt x="611" y="60"/>
                    <a:pt x="607" y="48"/>
                  </a:cubicBezTo>
                  <a:cubicBezTo>
                    <a:pt x="602" y="32"/>
                    <a:pt x="597" y="16"/>
                    <a:pt x="592" y="0"/>
                  </a:cubicBezTo>
                  <a:cubicBezTo>
                    <a:pt x="594" y="11"/>
                    <a:pt x="597" y="22"/>
                    <a:pt x="599" y="33"/>
                  </a:cubicBezTo>
                  <a:cubicBezTo>
                    <a:pt x="604" y="52"/>
                    <a:pt x="611" y="70"/>
                    <a:pt x="605" y="89"/>
                  </a:cubicBezTo>
                  <a:cubicBezTo>
                    <a:pt x="605" y="89"/>
                    <a:pt x="605" y="90"/>
                    <a:pt x="605" y="90"/>
                  </a:cubicBezTo>
                  <a:cubicBezTo>
                    <a:pt x="599" y="103"/>
                    <a:pt x="590" y="113"/>
                    <a:pt x="580" y="122"/>
                  </a:cubicBezTo>
                  <a:cubicBezTo>
                    <a:pt x="561" y="139"/>
                    <a:pt x="542" y="156"/>
                    <a:pt x="524" y="173"/>
                  </a:cubicBezTo>
                  <a:cubicBezTo>
                    <a:pt x="522" y="169"/>
                    <a:pt x="519" y="164"/>
                    <a:pt x="517" y="159"/>
                  </a:cubicBezTo>
                  <a:cubicBezTo>
                    <a:pt x="502" y="132"/>
                    <a:pt x="468" y="118"/>
                    <a:pt x="455" y="89"/>
                  </a:cubicBezTo>
                  <a:cubicBezTo>
                    <a:pt x="444" y="66"/>
                    <a:pt x="433" y="43"/>
                    <a:pt x="422" y="19"/>
                  </a:cubicBezTo>
                  <a:cubicBezTo>
                    <a:pt x="432" y="46"/>
                    <a:pt x="441" y="73"/>
                    <a:pt x="453" y="99"/>
                  </a:cubicBezTo>
                  <a:cubicBezTo>
                    <a:pt x="453" y="100"/>
                    <a:pt x="454" y="101"/>
                    <a:pt x="454" y="102"/>
                  </a:cubicBezTo>
                  <a:cubicBezTo>
                    <a:pt x="468" y="125"/>
                    <a:pt x="494" y="140"/>
                    <a:pt x="505" y="164"/>
                  </a:cubicBezTo>
                  <a:cubicBezTo>
                    <a:pt x="510" y="178"/>
                    <a:pt x="515" y="191"/>
                    <a:pt x="520" y="204"/>
                  </a:cubicBezTo>
                  <a:cubicBezTo>
                    <a:pt x="528" y="239"/>
                    <a:pt x="515" y="276"/>
                    <a:pt x="498" y="307"/>
                  </a:cubicBezTo>
                  <a:cubicBezTo>
                    <a:pt x="481" y="339"/>
                    <a:pt x="453" y="363"/>
                    <a:pt x="423" y="385"/>
                  </a:cubicBezTo>
                  <a:cubicBezTo>
                    <a:pt x="420" y="387"/>
                    <a:pt x="417" y="389"/>
                    <a:pt x="413" y="388"/>
                  </a:cubicBezTo>
                  <a:cubicBezTo>
                    <a:pt x="409" y="387"/>
                    <a:pt x="406" y="384"/>
                    <a:pt x="404" y="382"/>
                  </a:cubicBezTo>
                  <a:cubicBezTo>
                    <a:pt x="384" y="360"/>
                    <a:pt x="366" y="340"/>
                    <a:pt x="373" y="311"/>
                  </a:cubicBezTo>
                  <a:cubicBezTo>
                    <a:pt x="375" y="298"/>
                    <a:pt x="381" y="287"/>
                    <a:pt x="387" y="276"/>
                  </a:cubicBezTo>
                  <a:cubicBezTo>
                    <a:pt x="393" y="266"/>
                    <a:pt x="395" y="257"/>
                    <a:pt x="395" y="245"/>
                  </a:cubicBezTo>
                  <a:cubicBezTo>
                    <a:pt x="395" y="233"/>
                    <a:pt x="390" y="220"/>
                    <a:pt x="386" y="208"/>
                  </a:cubicBezTo>
                  <a:cubicBezTo>
                    <a:pt x="384" y="203"/>
                    <a:pt x="382" y="198"/>
                    <a:pt x="381" y="193"/>
                  </a:cubicBezTo>
                  <a:cubicBezTo>
                    <a:pt x="381" y="197"/>
                    <a:pt x="382" y="202"/>
                    <a:pt x="383" y="207"/>
                  </a:cubicBezTo>
                  <a:cubicBezTo>
                    <a:pt x="385" y="219"/>
                    <a:pt x="389" y="232"/>
                    <a:pt x="387" y="245"/>
                  </a:cubicBezTo>
                  <a:cubicBezTo>
                    <a:pt x="386" y="248"/>
                    <a:pt x="385" y="250"/>
                    <a:pt x="385" y="253"/>
                  </a:cubicBezTo>
                  <a:cubicBezTo>
                    <a:pt x="382" y="263"/>
                    <a:pt x="375" y="272"/>
                    <a:pt x="369" y="281"/>
                  </a:cubicBezTo>
                  <a:cubicBezTo>
                    <a:pt x="368" y="283"/>
                    <a:pt x="356" y="262"/>
                    <a:pt x="356" y="260"/>
                  </a:cubicBezTo>
                  <a:cubicBezTo>
                    <a:pt x="352" y="253"/>
                    <a:pt x="349" y="243"/>
                    <a:pt x="344" y="237"/>
                  </a:cubicBezTo>
                  <a:cubicBezTo>
                    <a:pt x="331" y="220"/>
                    <a:pt x="309" y="214"/>
                    <a:pt x="290" y="205"/>
                  </a:cubicBezTo>
                  <a:cubicBezTo>
                    <a:pt x="281" y="200"/>
                    <a:pt x="274" y="195"/>
                    <a:pt x="268" y="187"/>
                  </a:cubicBezTo>
                  <a:cubicBezTo>
                    <a:pt x="260" y="177"/>
                    <a:pt x="254" y="164"/>
                    <a:pt x="247" y="153"/>
                  </a:cubicBezTo>
                  <a:cubicBezTo>
                    <a:pt x="237" y="137"/>
                    <a:pt x="228" y="121"/>
                    <a:pt x="218" y="106"/>
                  </a:cubicBezTo>
                  <a:cubicBezTo>
                    <a:pt x="232" y="132"/>
                    <a:pt x="246" y="159"/>
                    <a:pt x="259" y="186"/>
                  </a:cubicBezTo>
                  <a:cubicBezTo>
                    <a:pt x="266" y="197"/>
                    <a:pt x="273" y="205"/>
                    <a:pt x="285" y="212"/>
                  </a:cubicBezTo>
                  <a:cubicBezTo>
                    <a:pt x="304" y="222"/>
                    <a:pt x="327" y="230"/>
                    <a:pt x="337" y="250"/>
                  </a:cubicBezTo>
                  <a:cubicBezTo>
                    <a:pt x="342" y="258"/>
                    <a:pt x="343" y="267"/>
                    <a:pt x="346" y="276"/>
                  </a:cubicBezTo>
                  <a:cubicBezTo>
                    <a:pt x="349" y="285"/>
                    <a:pt x="355" y="293"/>
                    <a:pt x="354" y="302"/>
                  </a:cubicBezTo>
                  <a:cubicBezTo>
                    <a:pt x="354" y="309"/>
                    <a:pt x="349" y="316"/>
                    <a:pt x="348" y="323"/>
                  </a:cubicBezTo>
                  <a:cubicBezTo>
                    <a:pt x="346" y="330"/>
                    <a:pt x="346" y="338"/>
                    <a:pt x="348" y="345"/>
                  </a:cubicBezTo>
                  <a:cubicBezTo>
                    <a:pt x="350" y="354"/>
                    <a:pt x="353" y="363"/>
                    <a:pt x="359" y="371"/>
                  </a:cubicBezTo>
                  <a:cubicBezTo>
                    <a:pt x="338" y="356"/>
                    <a:pt x="318" y="342"/>
                    <a:pt x="298" y="326"/>
                  </a:cubicBezTo>
                  <a:cubicBezTo>
                    <a:pt x="282" y="312"/>
                    <a:pt x="265" y="298"/>
                    <a:pt x="249" y="285"/>
                  </a:cubicBezTo>
                  <a:cubicBezTo>
                    <a:pt x="234" y="273"/>
                    <a:pt x="215" y="262"/>
                    <a:pt x="206" y="247"/>
                  </a:cubicBezTo>
                  <a:cubicBezTo>
                    <a:pt x="197" y="234"/>
                    <a:pt x="193" y="218"/>
                    <a:pt x="187" y="205"/>
                  </a:cubicBezTo>
                  <a:cubicBezTo>
                    <a:pt x="179" y="187"/>
                    <a:pt x="172" y="169"/>
                    <a:pt x="164" y="152"/>
                  </a:cubicBezTo>
                  <a:cubicBezTo>
                    <a:pt x="168" y="165"/>
                    <a:pt x="172" y="178"/>
                    <a:pt x="176" y="190"/>
                  </a:cubicBezTo>
                  <a:cubicBezTo>
                    <a:pt x="179" y="201"/>
                    <a:pt x="183" y="213"/>
                    <a:pt x="186" y="224"/>
                  </a:cubicBezTo>
                  <a:cubicBezTo>
                    <a:pt x="190" y="236"/>
                    <a:pt x="192" y="248"/>
                    <a:pt x="199" y="258"/>
                  </a:cubicBezTo>
                  <a:cubicBezTo>
                    <a:pt x="188" y="253"/>
                    <a:pt x="177" y="248"/>
                    <a:pt x="166" y="244"/>
                  </a:cubicBezTo>
                  <a:cubicBezTo>
                    <a:pt x="165" y="243"/>
                    <a:pt x="160" y="240"/>
                    <a:pt x="157" y="239"/>
                  </a:cubicBezTo>
                  <a:cubicBezTo>
                    <a:pt x="142" y="226"/>
                    <a:pt x="129" y="212"/>
                    <a:pt x="115" y="199"/>
                  </a:cubicBezTo>
                  <a:cubicBezTo>
                    <a:pt x="126" y="213"/>
                    <a:pt x="137" y="229"/>
                    <a:pt x="151" y="242"/>
                  </a:cubicBezTo>
                  <a:cubicBezTo>
                    <a:pt x="153" y="244"/>
                    <a:pt x="155" y="245"/>
                    <a:pt x="156" y="247"/>
                  </a:cubicBezTo>
                  <a:cubicBezTo>
                    <a:pt x="167" y="254"/>
                    <a:pt x="178" y="260"/>
                    <a:pt x="189" y="267"/>
                  </a:cubicBezTo>
                  <a:cubicBezTo>
                    <a:pt x="203" y="275"/>
                    <a:pt x="216" y="282"/>
                    <a:pt x="229" y="290"/>
                  </a:cubicBezTo>
                  <a:cubicBezTo>
                    <a:pt x="261" y="323"/>
                    <a:pt x="294" y="355"/>
                    <a:pt x="328" y="386"/>
                  </a:cubicBezTo>
                  <a:cubicBezTo>
                    <a:pt x="335" y="391"/>
                    <a:pt x="344" y="398"/>
                    <a:pt x="348" y="405"/>
                  </a:cubicBezTo>
                  <a:cubicBezTo>
                    <a:pt x="350" y="408"/>
                    <a:pt x="351" y="412"/>
                    <a:pt x="353" y="416"/>
                  </a:cubicBezTo>
                  <a:cubicBezTo>
                    <a:pt x="356" y="424"/>
                    <a:pt x="359" y="433"/>
                    <a:pt x="362" y="442"/>
                  </a:cubicBezTo>
                  <a:cubicBezTo>
                    <a:pt x="316" y="418"/>
                    <a:pt x="270" y="395"/>
                    <a:pt x="227" y="369"/>
                  </a:cubicBezTo>
                  <a:cubicBezTo>
                    <a:pt x="221" y="365"/>
                    <a:pt x="217" y="359"/>
                    <a:pt x="214" y="354"/>
                  </a:cubicBezTo>
                  <a:cubicBezTo>
                    <a:pt x="209" y="347"/>
                    <a:pt x="204" y="341"/>
                    <a:pt x="199" y="336"/>
                  </a:cubicBezTo>
                  <a:cubicBezTo>
                    <a:pt x="189" y="327"/>
                    <a:pt x="177" y="319"/>
                    <a:pt x="164" y="314"/>
                  </a:cubicBezTo>
                  <a:cubicBezTo>
                    <a:pt x="150" y="309"/>
                    <a:pt x="134" y="306"/>
                    <a:pt x="119" y="301"/>
                  </a:cubicBezTo>
                  <a:cubicBezTo>
                    <a:pt x="103" y="294"/>
                    <a:pt x="86" y="289"/>
                    <a:pt x="70" y="283"/>
                  </a:cubicBezTo>
                  <a:cubicBezTo>
                    <a:pt x="59" y="280"/>
                    <a:pt x="48" y="277"/>
                    <a:pt x="41" y="269"/>
                  </a:cubicBezTo>
                  <a:cubicBezTo>
                    <a:pt x="33" y="260"/>
                    <a:pt x="27" y="249"/>
                    <a:pt x="21" y="239"/>
                  </a:cubicBezTo>
                  <a:cubicBezTo>
                    <a:pt x="14" y="228"/>
                    <a:pt x="6" y="217"/>
                    <a:pt x="0" y="205"/>
                  </a:cubicBezTo>
                  <a:cubicBezTo>
                    <a:pt x="5" y="216"/>
                    <a:pt x="11" y="226"/>
                    <a:pt x="17" y="236"/>
                  </a:cubicBezTo>
                  <a:cubicBezTo>
                    <a:pt x="23" y="247"/>
                    <a:pt x="28" y="260"/>
                    <a:pt x="37" y="271"/>
                  </a:cubicBezTo>
                  <a:cubicBezTo>
                    <a:pt x="48" y="284"/>
                    <a:pt x="64" y="288"/>
                    <a:pt x="80" y="294"/>
                  </a:cubicBezTo>
                  <a:cubicBezTo>
                    <a:pt x="95" y="300"/>
                    <a:pt x="109" y="306"/>
                    <a:pt x="124" y="312"/>
                  </a:cubicBezTo>
                  <a:cubicBezTo>
                    <a:pt x="138" y="317"/>
                    <a:pt x="152" y="323"/>
                    <a:pt x="166" y="328"/>
                  </a:cubicBezTo>
                  <a:cubicBezTo>
                    <a:pt x="175" y="332"/>
                    <a:pt x="181" y="338"/>
                    <a:pt x="187" y="345"/>
                  </a:cubicBezTo>
                  <a:cubicBezTo>
                    <a:pt x="168" y="336"/>
                    <a:pt x="149" y="338"/>
                    <a:pt x="129" y="339"/>
                  </a:cubicBezTo>
                  <a:cubicBezTo>
                    <a:pt x="116" y="339"/>
                    <a:pt x="102" y="340"/>
                    <a:pt x="89" y="341"/>
                  </a:cubicBezTo>
                  <a:cubicBezTo>
                    <a:pt x="104" y="341"/>
                    <a:pt x="119" y="342"/>
                    <a:pt x="134" y="343"/>
                  </a:cubicBezTo>
                  <a:cubicBezTo>
                    <a:pt x="146" y="343"/>
                    <a:pt x="159" y="343"/>
                    <a:pt x="171" y="348"/>
                  </a:cubicBezTo>
                  <a:cubicBezTo>
                    <a:pt x="176" y="350"/>
                    <a:pt x="180" y="352"/>
                    <a:pt x="184" y="355"/>
                  </a:cubicBezTo>
                  <a:cubicBezTo>
                    <a:pt x="192" y="360"/>
                    <a:pt x="201" y="367"/>
                    <a:pt x="209" y="373"/>
                  </a:cubicBezTo>
                  <a:cubicBezTo>
                    <a:pt x="209" y="373"/>
                    <a:pt x="209" y="373"/>
                    <a:pt x="209" y="373"/>
                  </a:cubicBezTo>
                  <a:cubicBezTo>
                    <a:pt x="173" y="379"/>
                    <a:pt x="138" y="386"/>
                    <a:pt x="102" y="391"/>
                  </a:cubicBezTo>
                  <a:cubicBezTo>
                    <a:pt x="92" y="392"/>
                    <a:pt x="82" y="394"/>
                    <a:pt x="72" y="395"/>
                  </a:cubicBezTo>
                  <a:cubicBezTo>
                    <a:pt x="62" y="397"/>
                    <a:pt x="54" y="400"/>
                    <a:pt x="44" y="402"/>
                  </a:cubicBezTo>
                  <a:cubicBezTo>
                    <a:pt x="29" y="406"/>
                    <a:pt x="14" y="403"/>
                    <a:pt x="0" y="396"/>
                  </a:cubicBezTo>
                  <a:cubicBezTo>
                    <a:pt x="16" y="406"/>
                    <a:pt x="32" y="408"/>
                    <a:pt x="50" y="405"/>
                  </a:cubicBezTo>
                  <a:cubicBezTo>
                    <a:pt x="76" y="401"/>
                    <a:pt x="101" y="398"/>
                    <a:pt x="127" y="395"/>
                  </a:cubicBezTo>
                  <a:cubicBezTo>
                    <a:pt x="151" y="394"/>
                    <a:pt x="175" y="392"/>
                    <a:pt x="199" y="390"/>
                  </a:cubicBezTo>
                  <a:cubicBezTo>
                    <a:pt x="206" y="389"/>
                    <a:pt x="213" y="389"/>
                    <a:pt x="220" y="388"/>
                  </a:cubicBezTo>
                  <a:cubicBezTo>
                    <a:pt x="222" y="388"/>
                    <a:pt x="227" y="388"/>
                    <a:pt x="227" y="387"/>
                  </a:cubicBezTo>
                  <a:cubicBezTo>
                    <a:pt x="275" y="422"/>
                    <a:pt x="326" y="454"/>
                    <a:pt x="376" y="487"/>
                  </a:cubicBezTo>
                  <a:cubicBezTo>
                    <a:pt x="387" y="494"/>
                    <a:pt x="384" y="508"/>
                    <a:pt x="383" y="519"/>
                  </a:cubicBezTo>
                  <a:cubicBezTo>
                    <a:pt x="382" y="535"/>
                    <a:pt x="381" y="551"/>
                    <a:pt x="380" y="567"/>
                  </a:cubicBezTo>
                  <a:cubicBezTo>
                    <a:pt x="379" y="579"/>
                    <a:pt x="379" y="591"/>
                    <a:pt x="378" y="603"/>
                  </a:cubicBezTo>
                  <a:cubicBezTo>
                    <a:pt x="377" y="611"/>
                    <a:pt x="375" y="618"/>
                    <a:pt x="372" y="624"/>
                  </a:cubicBezTo>
                  <a:cubicBezTo>
                    <a:pt x="364" y="641"/>
                    <a:pt x="345" y="651"/>
                    <a:pt x="326" y="651"/>
                  </a:cubicBezTo>
                  <a:cubicBezTo>
                    <a:pt x="275" y="651"/>
                    <a:pt x="275" y="651"/>
                    <a:pt x="275" y="651"/>
                  </a:cubicBezTo>
                  <a:cubicBezTo>
                    <a:pt x="275" y="725"/>
                    <a:pt x="339" y="785"/>
                    <a:pt x="418" y="785"/>
                  </a:cubicBezTo>
                  <a:cubicBezTo>
                    <a:pt x="497" y="785"/>
                    <a:pt x="561" y="725"/>
                    <a:pt x="561" y="651"/>
                  </a:cubicBezTo>
                  <a:cubicBezTo>
                    <a:pt x="501" y="651"/>
                    <a:pt x="501" y="651"/>
                    <a:pt x="501" y="651"/>
                  </a:cubicBezTo>
                  <a:cubicBezTo>
                    <a:pt x="474" y="651"/>
                    <a:pt x="451" y="631"/>
                    <a:pt x="450" y="606"/>
                  </a:cubicBezTo>
                  <a:cubicBezTo>
                    <a:pt x="450" y="604"/>
                    <a:pt x="450" y="603"/>
                    <a:pt x="450" y="601"/>
                  </a:cubicBezTo>
                  <a:cubicBezTo>
                    <a:pt x="451" y="588"/>
                    <a:pt x="452" y="574"/>
                    <a:pt x="453" y="561"/>
                  </a:cubicBezTo>
                  <a:cubicBezTo>
                    <a:pt x="454" y="546"/>
                    <a:pt x="455" y="532"/>
                    <a:pt x="456" y="518"/>
                  </a:cubicBezTo>
                  <a:cubicBezTo>
                    <a:pt x="456" y="515"/>
                    <a:pt x="456" y="512"/>
                    <a:pt x="456" y="509"/>
                  </a:cubicBezTo>
                  <a:cubicBezTo>
                    <a:pt x="457" y="504"/>
                    <a:pt x="455" y="498"/>
                    <a:pt x="456" y="493"/>
                  </a:cubicBezTo>
                  <a:cubicBezTo>
                    <a:pt x="458" y="487"/>
                    <a:pt x="466" y="485"/>
                    <a:pt x="471" y="483"/>
                  </a:cubicBezTo>
                  <a:cubicBezTo>
                    <a:pt x="503" y="470"/>
                    <a:pt x="535" y="457"/>
                    <a:pt x="567" y="444"/>
                  </a:cubicBezTo>
                  <a:cubicBezTo>
                    <a:pt x="574" y="441"/>
                    <a:pt x="581" y="438"/>
                    <a:pt x="588" y="435"/>
                  </a:cubicBezTo>
                  <a:cubicBezTo>
                    <a:pt x="595" y="431"/>
                    <a:pt x="601" y="426"/>
                    <a:pt x="607" y="422"/>
                  </a:cubicBezTo>
                  <a:cubicBezTo>
                    <a:pt x="619" y="414"/>
                    <a:pt x="632" y="417"/>
                    <a:pt x="645" y="416"/>
                  </a:cubicBezTo>
                  <a:cubicBezTo>
                    <a:pt x="658" y="416"/>
                    <a:pt x="671" y="416"/>
                    <a:pt x="684" y="415"/>
                  </a:cubicBezTo>
                  <a:cubicBezTo>
                    <a:pt x="710" y="415"/>
                    <a:pt x="735" y="414"/>
                    <a:pt x="761" y="413"/>
                  </a:cubicBezTo>
                  <a:cubicBezTo>
                    <a:pt x="774" y="413"/>
                    <a:pt x="788" y="411"/>
                    <a:pt x="799" y="403"/>
                  </a:cubicBezTo>
                  <a:cubicBezTo>
                    <a:pt x="813" y="393"/>
                    <a:pt x="828" y="382"/>
                    <a:pt x="841" y="370"/>
                  </a:cubicBezTo>
                  <a:cubicBezTo>
                    <a:pt x="856" y="352"/>
                    <a:pt x="859" y="327"/>
                    <a:pt x="865" y="305"/>
                  </a:cubicBezTo>
                  <a:cubicBezTo>
                    <a:pt x="864" y="308"/>
                    <a:pt x="863" y="312"/>
                    <a:pt x="861" y="315"/>
                  </a:cubicBezTo>
                  <a:close/>
                </a:path>
              </a:pathLst>
            </a:custGeom>
            <a:solidFill>
              <a:srgbClr val="D8DADD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3" y="30037"/>
            <a:ext cx="1398477" cy="139847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229" y="192084"/>
            <a:ext cx="3127760" cy="483381"/>
          </a:xfrm>
          <a:prstGeom prst="rect">
            <a:avLst/>
          </a:prstGeom>
        </p:spPr>
      </p:pic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61DFC8FB-D692-C26A-BA00-190AE87F47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112500"/>
              </p:ext>
            </p:extLst>
          </p:nvPr>
        </p:nvGraphicFramePr>
        <p:xfrm>
          <a:off x="584617" y="192084"/>
          <a:ext cx="7829458" cy="666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4D2F9B82-93E9-994C-BA6D-391A1626035E}"/>
              </a:ext>
            </a:extLst>
          </p:cNvPr>
          <p:cNvSpPr/>
          <p:nvPr/>
        </p:nvSpPr>
        <p:spPr>
          <a:xfrm>
            <a:off x="1480379" y="4727524"/>
            <a:ext cx="1578904" cy="14566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199,8 миң бала, 23,9%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ADC6DBE8-D859-B1BA-0ADD-583F421732B0}"/>
              </a:ext>
            </a:extLst>
          </p:cNvPr>
          <p:cNvSpPr/>
          <p:nvPr/>
        </p:nvSpPr>
        <p:spPr>
          <a:xfrm>
            <a:off x="3896108" y="3429000"/>
            <a:ext cx="1578905" cy="14566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220 миң бала, 26,4%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158B4271-4F40-DD45-BDDE-EEAB3520553E}"/>
              </a:ext>
            </a:extLst>
          </p:cNvPr>
          <p:cNvSpPr/>
          <p:nvPr/>
        </p:nvSpPr>
        <p:spPr>
          <a:xfrm>
            <a:off x="6304793" y="2121364"/>
            <a:ext cx="1578906" cy="14566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233,9 миң бала, 28,3%</a:t>
            </a: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ческое лицо, снимок экрана, Цвет электрик, свет">
            <a:extLst>
              <a:ext uri="{FF2B5EF4-FFF2-40B4-BE49-F238E27FC236}">
                <a16:creationId xmlns:a16="http://schemas.microsoft.com/office/drawing/2014/main" xmlns="" id="{294FB3BC-DAB6-0E07-0C4D-3CB2011722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9619" b="19619"/>
          <a:stretch/>
        </p:blipFill>
        <p:spPr>
          <a:xfrm>
            <a:off x="3087974" y="10295"/>
            <a:ext cx="8964118" cy="3089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734164-0F59-C434-E897-4E82C90A5701}"/>
              </a:ext>
            </a:extLst>
          </p:cNvPr>
          <p:cNvSpPr txBox="1"/>
          <p:nvPr/>
        </p:nvSpPr>
        <p:spPr>
          <a:xfrm>
            <a:off x="794631" y="760854"/>
            <a:ext cx="4242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800" b="1" dirty="0" smtClean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2025-</a:t>
            </a:r>
            <a:r>
              <a:rPr lang="ky-KG" sz="28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ж</a:t>
            </a:r>
            <a:r>
              <a:rPr lang="ky-KG" sz="2800" b="1" dirty="0" smtClean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ылга </a:t>
            </a:r>
            <a:r>
              <a:rPr lang="ky-KG" sz="28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илимди өнүктүрүүнүн артыкчылыктуу багыттары</a:t>
            </a:r>
            <a:endParaRPr lang="ky-KG" sz="2800" b="1" dirty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7A2FFF-BE37-DDB7-67F7-D4FDF2A053C0}"/>
              </a:ext>
            </a:extLst>
          </p:cNvPr>
          <p:cNvSpPr txBox="1"/>
          <p:nvPr/>
        </p:nvSpPr>
        <p:spPr>
          <a:xfrm>
            <a:off x="1920681" y="3097576"/>
            <a:ext cx="10026810" cy="3750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айыл чарба, биологиялык жана азык-түлүк коопсуздугу;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дени сак экономика;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ден соолук жана адамдын жашоо сапаты;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климаттын өзгөрүшү, экология, жаратылыш ресурстарын туруктуу башкаруу жана жашыл каржылоо;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тышкы карызды жашыл демилгелерге алмаштыруу;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туруктуу энергетика, курулуш индустриясы;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Индустрия 4.0;</a:t>
            </a:r>
            <a:endParaRPr lang="ky-KG" sz="20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0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борбордук банктардын санариптик валюталары.</a:t>
            </a:r>
            <a:endParaRPr lang="ky-KG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115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5">
            <a:extLst>
              <a:ext uri="{FF2B5EF4-FFF2-40B4-BE49-F238E27FC236}">
                <a16:creationId xmlns:a16="http://schemas.microsoft.com/office/drawing/2014/main" xmlns="" id="{94871086-E128-B7CB-BA4A-12D592EABA83}"/>
              </a:ext>
            </a:extLst>
          </p:cNvPr>
          <p:cNvSpPr/>
          <p:nvPr/>
        </p:nvSpPr>
        <p:spPr>
          <a:xfrm>
            <a:off x="4692073" y="199426"/>
            <a:ext cx="7499927" cy="1069227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800" b="1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Илим жана илимий-техникалык саясат </a:t>
            </a:r>
            <a:endParaRPr lang="ky-KG" sz="28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0AA0A0-A929-88EE-447D-36EDF8BBD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4" y="290097"/>
            <a:ext cx="4205443" cy="649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9B73F2-FFFA-7466-8CE0-9662A4E920E0}"/>
              </a:ext>
            </a:extLst>
          </p:cNvPr>
          <p:cNvSpPr txBox="1"/>
          <p:nvPr/>
        </p:nvSpPr>
        <p:spPr>
          <a:xfrm>
            <a:off x="1443977" y="1462312"/>
            <a:ext cx="9948244" cy="495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400" b="1" dirty="0" smtClean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2024-жылга МАКСАТТАР</a:t>
            </a:r>
            <a:r>
              <a:rPr lang="ky-KG" sz="24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endParaRPr lang="ky-KG" sz="24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400" b="1" dirty="0" smtClean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      </a:t>
            </a:r>
            <a:r>
              <a:rPr lang="ky-KG" sz="24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Илимди, билимди жана өндүрүштү интеграциялоо максатында илимий жана илимий-техникалык уюмдардын ишинин </a:t>
            </a:r>
            <a:r>
              <a:rPr lang="ky-KG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натыйжалуулугуна мониторинг жүргүзүү жана баалоо</a:t>
            </a:r>
            <a:r>
              <a:rPr lang="ky-KG" sz="2400" b="1" dirty="0" smtClean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ky-KG" sz="2400" b="1" dirty="0" smtClean="0">
              <a:solidFill>
                <a:srgbClr val="FF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4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	</a:t>
            </a:r>
            <a:r>
              <a:rPr lang="ky-KG" sz="24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Эл аралык рейтингдерде илимий жана илимий-техникалык уюмдардын жана ЖОЖдордун позицияларынын </a:t>
            </a:r>
            <a:r>
              <a:rPr lang="ky-KG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өсүшүнө дем берүү</a:t>
            </a:r>
            <a:r>
              <a:rPr lang="ky-KG" sz="24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ky-KG" sz="2400" b="1" dirty="0" smtClean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ky-KG" sz="24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	</a:t>
            </a:r>
            <a:r>
              <a:rPr lang="ky-KG" sz="2400" b="1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Экономиканын тармактарын туруктуу өнүктүрүүгө </a:t>
            </a:r>
            <a:r>
              <a:rPr lang="ky-KG" sz="2400" b="1" dirty="0" smtClean="0">
                <a:solidFill>
                  <a:srgbClr val="FF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илимдин артыкчылыктуу багыттарынын салымын жогорулатуу</a:t>
            </a:r>
            <a:r>
              <a:rPr lang="ky-KG" sz="2400" b="1" dirty="0" smtClean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lang="ky-KG" sz="2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99223"/>
      </p:ext>
    </p:extLst>
  </p:cSld>
  <p:clrMapOvr>
    <a:masterClrMapping/>
  </p:clrMapOvr>
  <p:transition spd="slow" advTm="2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/>
          <a:srcRect t="10914" b="15622"/>
          <a:stretch>
            <a:fillRect/>
          </a:stretch>
        </p:blipFill>
        <p:spPr>
          <a:xfrm>
            <a:off x="5026205" y="682964"/>
            <a:ext cx="2619677" cy="197534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 txBox="1"/>
          <p:nvPr/>
        </p:nvSpPr>
        <p:spPr>
          <a:xfrm>
            <a:off x="2561106" y="2938786"/>
            <a:ext cx="7819935" cy="56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ky-K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КӨҢҮЛ БУРГАНЫҢЫЗДАРГА РАХМАТ!</a:t>
            </a:r>
            <a:endParaRPr lang="ru-RU" sz="2133" b="1" dirty="0">
              <a:solidFill>
                <a:srgbClr val="002060"/>
              </a:solidFill>
              <a:latin typeface="Times New Roman" panose="02020603050405020304" pitchFamily="18" charset="0"/>
              <a:ea typeface="Century Gothic" panose="020B0502020202020204"/>
              <a:cs typeface="Times New Roman" panose="02020603050405020304" pitchFamily="18" charset="0"/>
              <a:sym typeface="Century Gothic" panose="020B0502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508" y="4261449"/>
            <a:ext cx="3261133" cy="2171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779" y="4218295"/>
            <a:ext cx="3364302" cy="2235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24C41D-8E8C-ECBE-98DE-DA3C3821D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8" y="4261449"/>
            <a:ext cx="3261133" cy="21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4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7376" y="1366862"/>
            <a:ext cx="3722687" cy="3287865"/>
            <a:chOff x="992154" y="1737036"/>
            <a:chExt cx="3217953" cy="2957716"/>
          </a:xfrm>
        </p:grpSpPr>
        <p:sp>
          <p:nvSpPr>
            <p:cNvPr id="5" name="Freeform 21"/>
            <p:cNvSpPr/>
            <p:nvPr/>
          </p:nvSpPr>
          <p:spPr bwMode="auto">
            <a:xfrm rot="10800000">
              <a:off x="1907467" y="2817464"/>
              <a:ext cx="2302640" cy="1877288"/>
            </a:xfrm>
            <a:custGeom>
              <a:avLst/>
              <a:gdLst>
                <a:gd name="T0" fmla="*/ 207 w 269"/>
                <a:gd name="T1" fmla="*/ 82 h 219"/>
                <a:gd name="T2" fmla="*/ 163 w 269"/>
                <a:gd name="T3" fmla="*/ 31 h 219"/>
                <a:gd name="T4" fmla="*/ 20 w 269"/>
                <a:gd name="T5" fmla="*/ 64 h 219"/>
                <a:gd name="T6" fmla="*/ 7 w 269"/>
                <a:gd name="T7" fmla="*/ 142 h 219"/>
                <a:gd name="T8" fmla="*/ 53 w 269"/>
                <a:gd name="T9" fmla="*/ 207 h 219"/>
                <a:gd name="T10" fmla="*/ 80 w 269"/>
                <a:gd name="T11" fmla="*/ 219 h 219"/>
                <a:gd name="T12" fmla="*/ 94 w 269"/>
                <a:gd name="T13" fmla="*/ 183 h 219"/>
                <a:gd name="T14" fmla="*/ 73 w 269"/>
                <a:gd name="T15" fmla="*/ 175 h 219"/>
                <a:gd name="T16" fmla="*/ 43 w 269"/>
                <a:gd name="T17" fmla="*/ 134 h 219"/>
                <a:gd name="T18" fmla="*/ 52 w 269"/>
                <a:gd name="T19" fmla="*/ 84 h 219"/>
                <a:gd name="T20" fmla="*/ 93 w 269"/>
                <a:gd name="T21" fmla="*/ 54 h 219"/>
                <a:gd name="T22" fmla="*/ 143 w 269"/>
                <a:gd name="T23" fmla="*/ 63 h 219"/>
                <a:gd name="T24" fmla="*/ 175 w 269"/>
                <a:gd name="T25" fmla="*/ 101 h 219"/>
                <a:gd name="T26" fmla="*/ 175 w 269"/>
                <a:gd name="T27" fmla="*/ 101 h 219"/>
                <a:gd name="T28" fmla="*/ 227 w 269"/>
                <a:gd name="T29" fmla="*/ 188 h 219"/>
                <a:gd name="T30" fmla="*/ 269 w 269"/>
                <a:gd name="T31" fmla="*/ 184 h 219"/>
                <a:gd name="T32" fmla="*/ 207 w 269"/>
                <a:gd name="T33" fmla="*/ 8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9" h="219">
                  <a:moveTo>
                    <a:pt x="207" y="82"/>
                  </a:moveTo>
                  <a:cubicBezTo>
                    <a:pt x="194" y="57"/>
                    <a:pt x="180" y="41"/>
                    <a:pt x="163" y="31"/>
                  </a:cubicBezTo>
                  <a:cubicBezTo>
                    <a:pt x="115" y="0"/>
                    <a:pt x="50" y="15"/>
                    <a:pt x="20" y="64"/>
                  </a:cubicBezTo>
                  <a:cubicBezTo>
                    <a:pt x="5" y="87"/>
                    <a:pt x="0" y="115"/>
                    <a:pt x="7" y="142"/>
                  </a:cubicBezTo>
                  <a:cubicBezTo>
                    <a:pt x="13" y="169"/>
                    <a:pt x="29" y="192"/>
                    <a:pt x="53" y="207"/>
                  </a:cubicBezTo>
                  <a:cubicBezTo>
                    <a:pt x="61" y="212"/>
                    <a:pt x="70" y="216"/>
                    <a:pt x="80" y="219"/>
                  </a:cubicBezTo>
                  <a:cubicBezTo>
                    <a:pt x="83" y="208"/>
                    <a:pt x="87" y="196"/>
                    <a:pt x="94" y="183"/>
                  </a:cubicBezTo>
                  <a:cubicBezTo>
                    <a:pt x="85" y="181"/>
                    <a:pt x="79" y="179"/>
                    <a:pt x="73" y="175"/>
                  </a:cubicBezTo>
                  <a:cubicBezTo>
                    <a:pt x="58" y="166"/>
                    <a:pt x="47" y="151"/>
                    <a:pt x="43" y="134"/>
                  </a:cubicBezTo>
                  <a:cubicBezTo>
                    <a:pt x="39" y="117"/>
                    <a:pt x="42" y="99"/>
                    <a:pt x="52" y="84"/>
                  </a:cubicBezTo>
                  <a:cubicBezTo>
                    <a:pt x="61" y="69"/>
                    <a:pt x="76" y="58"/>
                    <a:pt x="93" y="54"/>
                  </a:cubicBezTo>
                  <a:cubicBezTo>
                    <a:pt x="110" y="51"/>
                    <a:pt x="128" y="54"/>
                    <a:pt x="143" y="63"/>
                  </a:cubicBezTo>
                  <a:cubicBezTo>
                    <a:pt x="154" y="70"/>
                    <a:pt x="164" y="82"/>
                    <a:pt x="175" y="101"/>
                  </a:cubicBezTo>
                  <a:cubicBezTo>
                    <a:pt x="175" y="101"/>
                    <a:pt x="175" y="101"/>
                    <a:pt x="175" y="101"/>
                  </a:cubicBezTo>
                  <a:cubicBezTo>
                    <a:pt x="177" y="104"/>
                    <a:pt x="209" y="158"/>
                    <a:pt x="227" y="188"/>
                  </a:cubicBezTo>
                  <a:cubicBezTo>
                    <a:pt x="245" y="187"/>
                    <a:pt x="258" y="186"/>
                    <a:pt x="269" y="184"/>
                  </a:cubicBezTo>
                  <a:cubicBezTo>
                    <a:pt x="258" y="165"/>
                    <a:pt x="210" y="86"/>
                    <a:pt x="207" y="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Freeform 22"/>
            <p:cNvSpPr/>
            <p:nvPr/>
          </p:nvSpPr>
          <p:spPr bwMode="auto">
            <a:xfrm rot="10800000">
              <a:off x="1907467" y="2817464"/>
              <a:ext cx="2302640" cy="1877288"/>
            </a:xfrm>
            <a:custGeom>
              <a:avLst/>
              <a:gdLst>
                <a:gd name="T0" fmla="*/ 163 w 269"/>
                <a:gd name="T1" fmla="*/ 31 h 219"/>
                <a:gd name="T2" fmla="*/ 20 w 269"/>
                <a:gd name="T3" fmla="*/ 64 h 219"/>
                <a:gd name="T4" fmla="*/ 7 w 269"/>
                <a:gd name="T5" fmla="*/ 142 h 219"/>
                <a:gd name="T6" fmla="*/ 53 w 269"/>
                <a:gd name="T7" fmla="*/ 207 h 219"/>
                <a:gd name="T8" fmla="*/ 80 w 269"/>
                <a:gd name="T9" fmla="*/ 219 h 219"/>
                <a:gd name="T10" fmla="*/ 86 w 269"/>
                <a:gd name="T11" fmla="*/ 201 h 219"/>
                <a:gd name="T12" fmla="*/ 81 w 269"/>
                <a:gd name="T13" fmla="*/ 200 h 219"/>
                <a:gd name="T14" fmla="*/ 80 w 269"/>
                <a:gd name="T15" fmla="*/ 200 h 219"/>
                <a:gd name="T16" fmla="*/ 62 w 269"/>
                <a:gd name="T17" fmla="*/ 192 h 219"/>
                <a:gd name="T18" fmla="*/ 24 w 269"/>
                <a:gd name="T19" fmla="*/ 138 h 219"/>
                <a:gd name="T20" fmla="*/ 35 w 269"/>
                <a:gd name="T21" fmla="*/ 73 h 219"/>
                <a:gd name="T22" fmla="*/ 108 w 269"/>
                <a:gd name="T23" fmla="*/ 33 h 219"/>
                <a:gd name="T24" fmla="*/ 154 w 269"/>
                <a:gd name="T25" fmla="*/ 46 h 219"/>
                <a:gd name="T26" fmla="*/ 192 w 269"/>
                <a:gd name="T27" fmla="*/ 91 h 219"/>
                <a:gd name="T28" fmla="*/ 192 w 269"/>
                <a:gd name="T29" fmla="*/ 91 h 219"/>
                <a:gd name="T30" fmla="*/ 250 w 269"/>
                <a:gd name="T31" fmla="*/ 187 h 219"/>
                <a:gd name="T32" fmla="*/ 269 w 269"/>
                <a:gd name="T33" fmla="*/ 184 h 219"/>
                <a:gd name="T34" fmla="*/ 207 w 269"/>
                <a:gd name="T35" fmla="*/ 82 h 219"/>
                <a:gd name="T36" fmla="*/ 163 w 269"/>
                <a:gd name="T37" fmla="*/ 3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9" h="219">
                  <a:moveTo>
                    <a:pt x="163" y="31"/>
                  </a:moveTo>
                  <a:cubicBezTo>
                    <a:pt x="115" y="0"/>
                    <a:pt x="50" y="15"/>
                    <a:pt x="20" y="64"/>
                  </a:cubicBezTo>
                  <a:cubicBezTo>
                    <a:pt x="5" y="87"/>
                    <a:pt x="0" y="115"/>
                    <a:pt x="7" y="142"/>
                  </a:cubicBezTo>
                  <a:cubicBezTo>
                    <a:pt x="13" y="169"/>
                    <a:pt x="29" y="192"/>
                    <a:pt x="53" y="207"/>
                  </a:cubicBezTo>
                  <a:cubicBezTo>
                    <a:pt x="61" y="212"/>
                    <a:pt x="70" y="216"/>
                    <a:pt x="80" y="219"/>
                  </a:cubicBezTo>
                  <a:cubicBezTo>
                    <a:pt x="82" y="213"/>
                    <a:pt x="83" y="207"/>
                    <a:pt x="86" y="201"/>
                  </a:cubicBezTo>
                  <a:cubicBezTo>
                    <a:pt x="84" y="200"/>
                    <a:pt x="83" y="200"/>
                    <a:pt x="81" y="200"/>
                  </a:cubicBezTo>
                  <a:cubicBezTo>
                    <a:pt x="81" y="200"/>
                    <a:pt x="81" y="200"/>
                    <a:pt x="80" y="200"/>
                  </a:cubicBezTo>
                  <a:cubicBezTo>
                    <a:pt x="74" y="198"/>
                    <a:pt x="68" y="195"/>
                    <a:pt x="62" y="192"/>
                  </a:cubicBezTo>
                  <a:cubicBezTo>
                    <a:pt x="43" y="180"/>
                    <a:pt x="29" y="161"/>
                    <a:pt x="24" y="138"/>
                  </a:cubicBezTo>
                  <a:cubicBezTo>
                    <a:pt x="19" y="116"/>
                    <a:pt x="23" y="93"/>
                    <a:pt x="35" y="73"/>
                  </a:cubicBezTo>
                  <a:cubicBezTo>
                    <a:pt x="51" y="48"/>
                    <a:pt x="78" y="33"/>
                    <a:pt x="108" y="33"/>
                  </a:cubicBezTo>
                  <a:cubicBezTo>
                    <a:pt x="124" y="33"/>
                    <a:pt x="140" y="38"/>
                    <a:pt x="154" y="46"/>
                  </a:cubicBezTo>
                  <a:cubicBezTo>
                    <a:pt x="168" y="55"/>
                    <a:pt x="179" y="69"/>
                    <a:pt x="192" y="91"/>
                  </a:cubicBezTo>
                  <a:cubicBezTo>
                    <a:pt x="192" y="91"/>
                    <a:pt x="192" y="91"/>
                    <a:pt x="192" y="91"/>
                  </a:cubicBezTo>
                  <a:cubicBezTo>
                    <a:pt x="194" y="94"/>
                    <a:pt x="223" y="141"/>
                    <a:pt x="250" y="187"/>
                  </a:cubicBezTo>
                  <a:cubicBezTo>
                    <a:pt x="257" y="186"/>
                    <a:pt x="264" y="185"/>
                    <a:pt x="269" y="184"/>
                  </a:cubicBezTo>
                  <a:cubicBezTo>
                    <a:pt x="258" y="165"/>
                    <a:pt x="210" y="86"/>
                    <a:pt x="207" y="82"/>
                  </a:cubicBezTo>
                  <a:cubicBezTo>
                    <a:pt x="194" y="57"/>
                    <a:pt x="180" y="41"/>
                    <a:pt x="163" y="3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23"/>
            <p:cNvSpPr/>
            <p:nvPr/>
          </p:nvSpPr>
          <p:spPr bwMode="auto">
            <a:xfrm rot="10800000">
              <a:off x="1762094" y="1737036"/>
              <a:ext cx="1780373" cy="2297255"/>
            </a:xfrm>
            <a:custGeom>
              <a:avLst/>
              <a:gdLst>
                <a:gd name="T0" fmla="*/ 168 w 208"/>
                <a:gd name="T1" fmla="*/ 148 h 268"/>
                <a:gd name="T2" fmla="*/ 170 w 208"/>
                <a:gd name="T3" fmla="*/ 164 h 268"/>
                <a:gd name="T4" fmla="*/ 104 w 208"/>
                <a:gd name="T5" fmla="*/ 230 h 268"/>
                <a:gd name="T6" fmla="*/ 38 w 208"/>
                <a:gd name="T7" fmla="*/ 164 h 268"/>
                <a:gd name="T8" fmla="*/ 63 w 208"/>
                <a:gd name="T9" fmla="*/ 101 h 268"/>
                <a:gd name="T10" fmla="*/ 104 w 208"/>
                <a:gd name="T11" fmla="*/ 35 h 268"/>
                <a:gd name="T12" fmla="*/ 97 w 208"/>
                <a:gd name="T13" fmla="*/ 24 h 268"/>
                <a:gd name="T14" fmla="*/ 97 w 208"/>
                <a:gd name="T15" fmla="*/ 24 h 268"/>
                <a:gd name="T16" fmla="*/ 81 w 208"/>
                <a:gd name="T17" fmla="*/ 0 h 268"/>
                <a:gd name="T18" fmla="*/ 30 w 208"/>
                <a:gd name="T19" fmla="*/ 81 h 268"/>
                <a:gd name="T20" fmla="*/ 0 w 208"/>
                <a:gd name="T21" fmla="*/ 164 h 268"/>
                <a:gd name="T22" fmla="*/ 104 w 208"/>
                <a:gd name="T23" fmla="*/ 268 h 268"/>
                <a:gd name="T24" fmla="*/ 208 w 208"/>
                <a:gd name="T25" fmla="*/ 164 h 268"/>
                <a:gd name="T26" fmla="*/ 205 w 208"/>
                <a:gd name="T27" fmla="*/ 142 h 268"/>
                <a:gd name="T28" fmla="*/ 168 w 208"/>
                <a:gd name="T29" fmla="*/ 14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68">
                  <a:moveTo>
                    <a:pt x="168" y="148"/>
                  </a:moveTo>
                  <a:cubicBezTo>
                    <a:pt x="169" y="154"/>
                    <a:pt x="170" y="159"/>
                    <a:pt x="170" y="164"/>
                  </a:cubicBezTo>
                  <a:cubicBezTo>
                    <a:pt x="170" y="200"/>
                    <a:pt x="140" y="230"/>
                    <a:pt x="104" y="230"/>
                  </a:cubicBezTo>
                  <a:cubicBezTo>
                    <a:pt x="67" y="230"/>
                    <a:pt x="38" y="200"/>
                    <a:pt x="38" y="164"/>
                  </a:cubicBezTo>
                  <a:cubicBezTo>
                    <a:pt x="38" y="147"/>
                    <a:pt x="45" y="129"/>
                    <a:pt x="63" y="101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0" y="29"/>
                    <a:pt x="98" y="25"/>
                    <a:pt x="97" y="24"/>
                  </a:cubicBezTo>
                  <a:cubicBezTo>
                    <a:pt x="97" y="24"/>
                    <a:pt x="97" y="24"/>
                    <a:pt x="97" y="24"/>
                  </a:cubicBezTo>
                  <a:cubicBezTo>
                    <a:pt x="91" y="14"/>
                    <a:pt x="86" y="6"/>
                    <a:pt x="81" y="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9" y="115"/>
                    <a:pt x="0" y="140"/>
                    <a:pt x="0" y="164"/>
                  </a:cubicBezTo>
                  <a:cubicBezTo>
                    <a:pt x="0" y="221"/>
                    <a:pt x="46" y="268"/>
                    <a:pt x="104" y="268"/>
                  </a:cubicBezTo>
                  <a:cubicBezTo>
                    <a:pt x="161" y="268"/>
                    <a:pt x="208" y="221"/>
                    <a:pt x="208" y="164"/>
                  </a:cubicBezTo>
                  <a:cubicBezTo>
                    <a:pt x="208" y="157"/>
                    <a:pt x="207" y="150"/>
                    <a:pt x="205" y="142"/>
                  </a:cubicBezTo>
                  <a:cubicBezTo>
                    <a:pt x="195" y="145"/>
                    <a:pt x="182" y="147"/>
                    <a:pt x="168" y="1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24"/>
            <p:cNvSpPr/>
            <p:nvPr/>
          </p:nvSpPr>
          <p:spPr bwMode="auto">
            <a:xfrm rot="10800000">
              <a:off x="992154" y="2765416"/>
              <a:ext cx="2207519" cy="1929336"/>
            </a:xfrm>
            <a:custGeom>
              <a:avLst/>
              <a:gdLst>
                <a:gd name="T0" fmla="*/ 227 w 258"/>
                <a:gd name="T1" fmla="*/ 64 h 225"/>
                <a:gd name="T2" fmla="*/ 84 w 258"/>
                <a:gd name="T3" fmla="*/ 31 h 225"/>
                <a:gd name="T4" fmla="*/ 65 w 258"/>
                <a:gd name="T5" fmla="*/ 47 h 225"/>
                <a:gd name="T6" fmla="*/ 87 w 258"/>
                <a:gd name="T7" fmla="*/ 78 h 225"/>
                <a:gd name="T8" fmla="*/ 104 w 258"/>
                <a:gd name="T9" fmla="*/ 63 h 225"/>
                <a:gd name="T10" fmla="*/ 195 w 258"/>
                <a:gd name="T11" fmla="*/ 84 h 225"/>
                <a:gd name="T12" fmla="*/ 174 w 258"/>
                <a:gd name="T13" fmla="*/ 175 h 225"/>
                <a:gd name="T14" fmla="*/ 107 w 258"/>
                <a:gd name="T15" fmla="*/ 188 h 225"/>
                <a:gd name="T16" fmla="*/ 16 w 258"/>
                <a:gd name="T17" fmla="*/ 188 h 225"/>
                <a:gd name="T18" fmla="*/ 0 w 258"/>
                <a:gd name="T19" fmla="*/ 225 h 225"/>
                <a:gd name="T20" fmla="*/ 107 w 258"/>
                <a:gd name="T21" fmla="*/ 225 h 225"/>
                <a:gd name="T22" fmla="*/ 194 w 258"/>
                <a:gd name="T23" fmla="*/ 207 h 225"/>
                <a:gd name="T24" fmla="*/ 227 w 258"/>
                <a:gd name="T25" fmla="*/ 6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" h="225">
                  <a:moveTo>
                    <a:pt x="227" y="64"/>
                  </a:moveTo>
                  <a:cubicBezTo>
                    <a:pt x="197" y="15"/>
                    <a:pt x="133" y="0"/>
                    <a:pt x="84" y="31"/>
                  </a:cubicBezTo>
                  <a:cubicBezTo>
                    <a:pt x="77" y="35"/>
                    <a:pt x="71" y="40"/>
                    <a:pt x="65" y="47"/>
                  </a:cubicBezTo>
                  <a:cubicBezTo>
                    <a:pt x="72" y="55"/>
                    <a:pt x="80" y="65"/>
                    <a:pt x="87" y="78"/>
                  </a:cubicBezTo>
                  <a:cubicBezTo>
                    <a:pt x="93" y="72"/>
                    <a:pt x="98" y="67"/>
                    <a:pt x="104" y="63"/>
                  </a:cubicBezTo>
                  <a:cubicBezTo>
                    <a:pt x="135" y="44"/>
                    <a:pt x="176" y="53"/>
                    <a:pt x="195" y="84"/>
                  </a:cubicBezTo>
                  <a:cubicBezTo>
                    <a:pt x="215" y="115"/>
                    <a:pt x="205" y="156"/>
                    <a:pt x="174" y="175"/>
                  </a:cubicBezTo>
                  <a:cubicBezTo>
                    <a:pt x="160" y="184"/>
                    <a:pt x="140" y="188"/>
                    <a:pt x="107" y="188"/>
                  </a:cubicBezTo>
                  <a:cubicBezTo>
                    <a:pt x="16" y="188"/>
                    <a:pt x="16" y="188"/>
                    <a:pt x="16" y="188"/>
                  </a:cubicBezTo>
                  <a:cubicBezTo>
                    <a:pt x="8" y="202"/>
                    <a:pt x="2" y="215"/>
                    <a:pt x="0" y="225"/>
                  </a:cubicBezTo>
                  <a:cubicBezTo>
                    <a:pt x="107" y="225"/>
                    <a:pt x="107" y="225"/>
                    <a:pt x="107" y="225"/>
                  </a:cubicBezTo>
                  <a:cubicBezTo>
                    <a:pt x="148" y="225"/>
                    <a:pt x="174" y="220"/>
                    <a:pt x="194" y="207"/>
                  </a:cubicBezTo>
                  <a:cubicBezTo>
                    <a:pt x="243" y="177"/>
                    <a:pt x="258" y="112"/>
                    <a:pt x="227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Freeform 25"/>
            <p:cNvSpPr/>
            <p:nvPr/>
          </p:nvSpPr>
          <p:spPr bwMode="auto">
            <a:xfrm rot="10800000">
              <a:off x="992154" y="2765416"/>
              <a:ext cx="2207519" cy="1929336"/>
            </a:xfrm>
            <a:custGeom>
              <a:avLst/>
              <a:gdLst>
                <a:gd name="T0" fmla="*/ 227 w 258"/>
                <a:gd name="T1" fmla="*/ 64 h 225"/>
                <a:gd name="T2" fmla="*/ 84 w 258"/>
                <a:gd name="T3" fmla="*/ 31 h 225"/>
                <a:gd name="T4" fmla="*/ 65 w 258"/>
                <a:gd name="T5" fmla="*/ 47 h 225"/>
                <a:gd name="T6" fmla="*/ 76 w 258"/>
                <a:gd name="T7" fmla="*/ 61 h 225"/>
                <a:gd name="T8" fmla="*/ 78 w 258"/>
                <a:gd name="T9" fmla="*/ 59 h 225"/>
                <a:gd name="T10" fmla="*/ 93 w 258"/>
                <a:gd name="T11" fmla="*/ 46 h 225"/>
                <a:gd name="T12" fmla="*/ 139 w 258"/>
                <a:gd name="T13" fmla="*/ 33 h 225"/>
                <a:gd name="T14" fmla="*/ 212 w 258"/>
                <a:gd name="T15" fmla="*/ 73 h 225"/>
                <a:gd name="T16" fmla="*/ 185 w 258"/>
                <a:gd name="T17" fmla="*/ 192 h 225"/>
                <a:gd name="T18" fmla="*/ 107 w 258"/>
                <a:gd name="T19" fmla="*/ 207 h 225"/>
                <a:gd name="T20" fmla="*/ 6 w 258"/>
                <a:gd name="T21" fmla="*/ 207 h 225"/>
                <a:gd name="T22" fmla="*/ 0 w 258"/>
                <a:gd name="T23" fmla="*/ 225 h 225"/>
                <a:gd name="T24" fmla="*/ 107 w 258"/>
                <a:gd name="T25" fmla="*/ 225 h 225"/>
                <a:gd name="T26" fmla="*/ 194 w 258"/>
                <a:gd name="T27" fmla="*/ 207 h 225"/>
                <a:gd name="T28" fmla="*/ 227 w 258"/>
                <a:gd name="T29" fmla="*/ 64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8" h="225">
                  <a:moveTo>
                    <a:pt x="227" y="64"/>
                  </a:moveTo>
                  <a:cubicBezTo>
                    <a:pt x="197" y="15"/>
                    <a:pt x="133" y="0"/>
                    <a:pt x="84" y="31"/>
                  </a:cubicBezTo>
                  <a:cubicBezTo>
                    <a:pt x="77" y="35"/>
                    <a:pt x="71" y="40"/>
                    <a:pt x="65" y="47"/>
                  </a:cubicBezTo>
                  <a:cubicBezTo>
                    <a:pt x="68" y="51"/>
                    <a:pt x="72" y="56"/>
                    <a:pt x="76" y="61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83" y="54"/>
                    <a:pt x="88" y="50"/>
                    <a:pt x="93" y="46"/>
                  </a:cubicBezTo>
                  <a:cubicBezTo>
                    <a:pt x="107" y="38"/>
                    <a:pt x="123" y="33"/>
                    <a:pt x="139" y="33"/>
                  </a:cubicBezTo>
                  <a:cubicBezTo>
                    <a:pt x="169" y="33"/>
                    <a:pt x="196" y="48"/>
                    <a:pt x="212" y="73"/>
                  </a:cubicBezTo>
                  <a:cubicBezTo>
                    <a:pt x="237" y="114"/>
                    <a:pt x="225" y="167"/>
                    <a:pt x="185" y="192"/>
                  </a:cubicBezTo>
                  <a:cubicBezTo>
                    <a:pt x="167" y="203"/>
                    <a:pt x="144" y="207"/>
                    <a:pt x="107" y="207"/>
                  </a:cubicBezTo>
                  <a:cubicBezTo>
                    <a:pt x="6" y="207"/>
                    <a:pt x="6" y="207"/>
                    <a:pt x="6" y="207"/>
                  </a:cubicBezTo>
                  <a:cubicBezTo>
                    <a:pt x="3" y="214"/>
                    <a:pt x="1" y="220"/>
                    <a:pt x="0" y="225"/>
                  </a:cubicBezTo>
                  <a:cubicBezTo>
                    <a:pt x="107" y="225"/>
                    <a:pt x="107" y="225"/>
                    <a:pt x="107" y="225"/>
                  </a:cubicBezTo>
                  <a:cubicBezTo>
                    <a:pt x="148" y="225"/>
                    <a:pt x="174" y="220"/>
                    <a:pt x="194" y="207"/>
                  </a:cubicBezTo>
                  <a:cubicBezTo>
                    <a:pt x="243" y="177"/>
                    <a:pt x="258" y="112"/>
                    <a:pt x="227" y="64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Freeform 26"/>
            <p:cNvSpPr/>
            <p:nvPr/>
          </p:nvSpPr>
          <p:spPr bwMode="auto">
            <a:xfrm rot="10800000">
              <a:off x="1762094" y="1737036"/>
              <a:ext cx="1780373" cy="2297255"/>
            </a:xfrm>
            <a:custGeom>
              <a:avLst/>
              <a:gdLst>
                <a:gd name="T0" fmla="*/ 205 w 208"/>
                <a:gd name="T1" fmla="*/ 142 h 268"/>
                <a:gd name="T2" fmla="*/ 187 w 208"/>
                <a:gd name="T3" fmla="*/ 146 h 268"/>
                <a:gd name="T4" fmla="*/ 188 w 208"/>
                <a:gd name="T5" fmla="*/ 149 h 268"/>
                <a:gd name="T6" fmla="*/ 190 w 208"/>
                <a:gd name="T7" fmla="*/ 164 h 268"/>
                <a:gd name="T8" fmla="*/ 104 w 208"/>
                <a:gd name="T9" fmla="*/ 250 h 268"/>
                <a:gd name="T10" fmla="*/ 18 w 208"/>
                <a:gd name="T11" fmla="*/ 164 h 268"/>
                <a:gd name="T12" fmla="*/ 46 w 208"/>
                <a:gd name="T13" fmla="*/ 90 h 268"/>
                <a:gd name="T14" fmla="*/ 92 w 208"/>
                <a:gd name="T15" fmla="*/ 16 h 268"/>
                <a:gd name="T16" fmla="*/ 81 w 208"/>
                <a:gd name="T17" fmla="*/ 0 h 268"/>
                <a:gd name="T18" fmla="*/ 30 w 208"/>
                <a:gd name="T19" fmla="*/ 81 h 268"/>
                <a:gd name="T20" fmla="*/ 0 w 208"/>
                <a:gd name="T21" fmla="*/ 164 h 268"/>
                <a:gd name="T22" fmla="*/ 104 w 208"/>
                <a:gd name="T23" fmla="*/ 268 h 268"/>
                <a:gd name="T24" fmla="*/ 208 w 208"/>
                <a:gd name="T25" fmla="*/ 164 h 268"/>
                <a:gd name="T26" fmla="*/ 205 w 208"/>
                <a:gd name="T27" fmla="*/ 14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8" h="268">
                  <a:moveTo>
                    <a:pt x="205" y="142"/>
                  </a:moveTo>
                  <a:cubicBezTo>
                    <a:pt x="200" y="144"/>
                    <a:pt x="193" y="145"/>
                    <a:pt x="187" y="146"/>
                  </a:cubicBezTo>
                  <a:cubicBezTo>
                    <a:pt x="187" y="147"/>
                    <a:pt x="188" y="148"/>
                    <a:pt x="188" y="149"/>
                  </a:cubicBezTo>
                  <a:cubicBezTo>
                    <a:pt x="189" y="154"/>
                    <a:pt x="190" y="159"/>
                    <a:pt x="190" y="164"/>
                  </a:cubicBezTo>
                  <a:cubicBezTo>
                    <a:pt x="190" y="211"/>
                    <a:pt x="151" y="250"/>
                    <a:pt x="104" y="250"/>
                  </a:cubicBezTo>
                  <a:cubicBezTo>
                    <a:pt x="56" y="250"/>
                    <a:pt x="18" y="211"/>
                    <a:pt x="18" y="164"/>
                  </a:cubicBezTo>
                  <a:cubicBezTo>
                    <a:pt x="18" y="143"/>
                    <a:pt x="26" y="121"/>
                    <a:pt x="46" y="90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88" y="10"/>
                    <a:pt x="85" y="5"/>
                    <a:pt x="81" y="0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9" y="115"/>
                    <a:pt x="0" y="140"/>
                    <a:pt x="0" y="164"/>
                  </a:cubicBezTo>
                  <a:cubicBezTo>
                    <a:pt x="0" y="221"/>
                    <a:pt x="46" y="268"/>
                    <a:pt x="104" y="268"/>
                  </a:cubicBezTo>
                  <a:cubicBezTo>
                    <a:pt x="161" y="268"/>
                    <a:pt x="208" y="221"/>
                    <a:pt x="208" y="164"/>
                  </a:cubicBezTo>
                  <a:cubicBezTo>
                    <a:pt x="208" y="157"/>
                    <a:pt x="207" y="150"/>
                    <a:pt x="205" y="14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68580" tIns="34291" rIns="68580" bIns="34291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2" y="397218"/>
            <a:ext cx="3911433" cy="604494"/>
          </a:xfrm>
          <a:prstGeom prst="rect">
            <a:avLst/>
          </a:prstGeom>
        </p:spPr>
      </p:pic>
      <p:sp>
        <p:nvSpPr>
          <p:cNvPr id="14" name="Скругленный прямоугольник 7">
            <a:extLst>
              <a:ext uri="{FF2B5EF4-FFF2-40B4-BE49-F238E27FC236}">
                <a16:creationId xmlns:a16="http://schemas.microsoft.com/office/drawing/2014/main" xmlns="" id="{0432D312-BA66-80A1-FA5B-9C64E3A7C1BC}"/>
              </a:ext>
            </a:extLst>
          </p:cNvPr>
          <p:cNvSpPr/>
          <p:nvPr/>
        </p:nvSpPr>
        <p:spPr>
          <a:xfrm>
            <a:off x="5081666" y="397218"/>
            <a:ext cx="6835514" cy="13385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Скругленный прямоугольник 7">
            <a:extLst>
              <a:ext uri="{FF2B5EF4-FFF2-40B4-BE49-F238E27FC236}">
                <a16:creationId xmlns:a16="http://schemas.microsoft.com/office/drawing/2014/main" xmlns="" id="{2D768268-1388-E69A-2B02-EDF58C9F9C61}"/>
              </a:ext>
            </a:extLst>
          </p:cNvPr>
          <p:cNvSpPr/>
          <p:nvPr/>
        </p:nvSpPr>
        <p:spPr>
          <a:xfrm>
            <a:off x="5727931" y="3151417"/>
            <a:ext cx="6189248" cy="106812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accent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Рисунок 15" descr="Банк со сплошной заливкой">
            <a:extLst>
              <a:ext uri="{FF2B5EF4-FFF2-40B4-BE49-F238E27FC236}">
                <a16:creationId xmlns:a16="http://schemas.microsoft.com/office/drawing/2014/main" xmlns="" id="{0A6436CF-5932-A3F9-B8A3-197B13866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31820" y="645602"/>
            <a:ext cx="846981" cy="8469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F617C2-7928-CCB5-3A53-98E9429E2679}"/>
              </a:ext>
            </a:extLst>
          </p:cNvPr>
          <p:cNvSpPr txBox="1"/>
          <p:nvPr/>
        </p:nvSpPr>
        <p:spPr>
          <a:xfrm>
            <a:off x="6132962" y="680677"/>
            <a:ext cx="2751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Өкмөттүк</a:t>
            </a:r>
          </a:p>
          <a:p>
            <a:pPr algn="ctr"/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Акселератор</a:t>
            </a:r>
            <a:endParaRPr lang="ru-RU" sz="2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F7B88E-E6EA-0793-239D-86962A40AA30}"/>
              </a:ext>
            </a:extLst>
          </p:cNvPr>
          <p:cNvSpPr txBox="1"/>
          <p:nvPr/>
        </p:nvSpPr>
        <p:spPr>
          <a:xfrm>
            <a:off x="6096000" y="3328610"/>
            <a:ext cx="2103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y-KG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Лицензияны жокко чыгаруу</a:t>
            </a:r>
            <a:endParaRPr lang="ru-RU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6C4D99-9AD1-95E7-171A-C1DF613FDBBE}"/>
              </a:ext>
            </a:extLst>
          </p:cNvPr>
          <p:cNvSpPr txBox="1"/>
          <p:nvPr/>
        </p:nvSpPr>
        <p:spPr>
          <a:xfrm>
            <a:off x="7508960" y="2028086"/>
            <a:ext cx="4408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Альтернативдик 248 балдарды өнүктүрүү борборлору, </a:t>
            </a:r>
          </a:p>
          <a:p>
            <a:r>
              <a:rPr lang="ky-KG" sz="20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 миң бала</a:t>
            </a:r>
          </a:p>
        </p:txBody>
      </p:sp>
      <p:pic>
        <p:nvPicPr>
          <p:cNvPr id="20" name="Рисунок 19" descr="Школьный класс со сплошной заливкой">
            <a:extLst>
              <a:ext uri="{FF2B5EF4-FFF2-40B4-BE49-F238E27FC236}">
                <a16:creationId xmlns:a16="http://schemas.microsoft.com/office/drawing/2014/main" xmlns="" id="{4AF664EC-DEE7-2ADB-043C-1F737A9261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50616" y="2096395"/>
            <a:ext cx="914400" cy="914400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3B05CE27-C28F-4648-1A3B-5BE0941CBB44}"/>
              </a:ext>
            </a:extLst>
          </p:cNvPr>
          <p:cNvSpPr/>
          <p:nvPr/>
        </p:nvSpPr>
        <p:spPr>
          <a:xfrm>
            <a:off x="9025072" y="554637"/>
            <a:ext cx="2751995" cy="10988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151 бала бакча, </a:t>
            </a:r>
          </a:p>
          <a:p>
            <a:pPr algn="ctr"/>
            <a:r>
              <a:rPr lang="ru-RU" b="1" dirty="0"/>
              <a:t>3500 бала</a:t>
            </a:r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xmlns="" id="{26F84F1C-1CC5-0E9C-7D68-AE6778F15BA5}"/>
              </a:ext>
            </a:extLst>
          </p:cNvPr>
          <p:cNvSpPr/>
          <p:nvPr/>
        </p:nvSpPr>
        <p:spPr>
          <a:xfrm>
            <a:off x="8367798" y="3440179"/>
            <a:ext cx="1034321" cy="47052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F11A058-5F1B-8B8A-7DA5-293D05E1E921}"/>
              </a:ext>
            </a:extLst>
          </p:cNvPr>
          <p:cNvSpPr txBox="1"/>
          <p:nvPr/>
        </p:nvSpPr>
        <p:spPr>
          <a:xfrm>
            <a:off x="9713069" y="3242417"/>
            <a:ext cx="206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Кабарлоо </a:t>
            </a:r>
            <a:r>
              <a:rPr lang="ky-KG" b="1" dirty="0">
                <a:solidFill>
                  <a:schemeClr val="accent3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Тартиби бекитилди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C17AF27-4473-510E-F65B-E15EFC8DE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1080" y="4313428"/>
            <a:ext cx="5565987" cy="2544572"/>
          </a:xfrm>
          <a:prstGeom prst="rect">
            <a:avLst/>
          </a:prstGeom>
        </p:spPr>
      </p:pic>
      <p:sp>
        <p:nvSpPr>
          <p:cNvPr id="26" name="Стрелка: вправо 25">
            <a:extLst>
              <a:ext uri="{FF2B5EF4-FFF2-40B4-BE49-F238E27FC236}">
                <a16:creationId xmlns:a16="http://schemas.microsoft.com/office/drawing/2014/main" xmlns="" id="{DBD2790B-E993-1E34-B984-07A1CEDDC556}"/>
              </a:ext>
            </a:extLst>
          </p:cNvPr>
          <p:cNvSpPr/>
          <p:nvPr/>
        </p:nvSpPr>
        <p:spPr>
          <a:xfrm>
            <a:off x="1573967" y="4654727"/>
            <a:ext cx="3919750" cy="2086836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«Балалык» </a:t>
            </a:r>
          </a:p>
          <a:p>
            <a:pPr algn="ctr"/>
            <a:r>
              <a:rPr lang="ru-RU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Маалымат системасы</a:t>
            </a: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22869" y="2033738"/>
            <a:ext cx="5946153" cy="5690535"/>
            <a:chOff x="-110241" y="1442959"/>
            <a:chExt cx="4539646" cy="4622581"/>
          </a:xfrm>
        </p:grpSpPr>
        <p:sp>
          <p:nvSpPr>
            <p:cNvPr id="57360" name="Freeform 199"/>
            <p:cNvSpPr/>
            <p:nvPr/>
          </p:nvSpPr>
          <p:spPr>
            <a:xfrm>
              <a:off x="-110241" y="5174953"/>
              <a:ext cx="2092326" cy="890587"/>
            </a:xfrm>
            <a:custGeom>
              <a:avLst/>
              <a:gdLst/>
              <a:ahLst/>
              <a:cxnLst>
                <a:cxn ang="0">
                  <a:pos x="2092326" y="0"/>
                </a:cxn>
                <a:cxn ang="0">
                  <a:pos x="0" y="0"/>
                </a:cxn>
                <a:cxn ang="0">
                  <a:pos x="0" y="890587"/>
                </a:cxn>
                <a:cxn ang="0">
                  <a:pos x="1793876" y="890587"/>
                </a:cxn>
              </a:cxnLst>
              <a:rect l="0" t="0" r="0" b="0"/>
              <a:pathLst>
                <a:path w="1318" h="561">
                  <a:moveTo>
                    <a:pt x="1318" y="0"/>
                  </a:moveTo>
                  <a:lnTo>
                    <a:pt x="0" y="0"/>
                  </a:lnTo>
                  <a:lnTo>
                    <a:pt x="0" y="561"/>
                  </a:lnTo>
                  <a:lnTo>
                    <a:pt x="1130" y="561"/>
                  </a:lnTo>
                </a:path>
              </a:pathLst>
            </a:cu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7361" name="Group 5"/>
            <p:cNvGrpSpPr/>
            <p:nvPr/>
          </p:nvGrpSpPr>
          <p:grpSpPr>
            <a:xfrm>
              <a:off x="-10321" y="1442959"/>
              <a:ext cx="4439726" cy="1208960"/>
              <a:chOff x="-3176" y="1233488"/>
              <a:chExt cx="4649789" cy="1343025"/>
            </a:xfrm>
          </p:grpSpPr>
          <p:sp>
            <p:nvSpPr>
              <p:cNvPr id="57387" name="Freeform 203"/>
              <p:cNvSpPr/>
              <p:nvPr/>
            </p:nvSpPr>
            <p:spPr>
              <a:xfrm>
                <a:off x="-3176" y="1684338"/>
                <a:ext cx="3289301" cy="892175"/>
              </a:xfrm>
              <a:custGeom>
                <a:avLst/>
                <a:gdLst/>
                <a:ahLst/>
                <a:cxnLst>
                  <a:cxn ang="0">
                    <a:pos x="3289301" y="0"/>
                  </a:cxn>
                  <a:cxn ang="0">
                    <a:pos x="0" y="0"/>
                  </a:cxn>
                  <a:cxn ang="0">
                    <a:pos x="0" y="892175"/>
                  </a:cxn>
                  <a:cxn ang="0">
                    <a:pos x="2990851" y="892175"/>
                  </a:cxn>
                  <a:cxn ang="0">
                    <a:pos x="3289301" y="0"/>
                  </a:cxn>
                </a:cxnLst>
                <a:rect l="0" t="0" r="0" b="0"/>
                <a:pathLst>
                  <a:path w="2072" h="562">
                    <a:moveTo>
                      <a:pt x="2072" y="0"/>
                    </a:moveTo>
                    <a:lnTo>
                      <a:pt x="0" y="0"/>
                    </a:lnTo>
                    <a:lnTo>
                      <a:pt x="0" y="562"/>
                    </a:lnTo>
                    <a:lnTo>
                      <a:pt x="1884" y="562"/>
                    </a:lnTo>
                    <a:lnTo>
                      <a:pt x="2072" y="0"/>
                    </a:lnTo>
                    <a:close/>
                  </a:path>
                </a:pathLst>
              </a:custGeom>
              <a:solidFill>
                <a:schemeClr val="accent1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57388" name="Group 32"/>
              <p:cNvGrpSpPr/>
              <p:nvPr/>
            </p:nvGrpSpPr>
            <p:grpSpPr>
              <a:xfrm>
                <a:off x="3132138" y="1233488"/>
                <a:ext cx="1514475" cy="892175"/>
                <a:chOff x="3132138" y="1233488"/>
                <a:chExt cx="1514475" cy="892175"/>
              </a:xfrm>
            </p:grpSpPr>
            <p:sp>
              <p:nvSpPr>
                <p:cNvPr id="57389" name="Freeform 208"/>
                <p:cNvSpPr/>
                <p:nvPr/>
              </p:nvSpPr>
              <p:spPr>
                <a:xfrm>
                  <a:off x="3132138" y="1233488"/>
                  <a:ext cx="1514475" cy="892175"/>
                </a:xfrm>
                <a:custGeom>
                  <a:avLst/>
                  <a:gdLst/>
                  <a:ahLst/>
                  <a:cxnLst>
                    <a:cxn ang="0">
                      <a:pos x="1070722" y="892175"/>
                    </a:cxn>
                    <a:cxn ang="0">
                      <a:pos x="1391771" y="586430"/>
                    </a:cxn>
                    <a:cxn ang="0">
                      <a:pos x="1484219" y="497880"/>
                    </a:cxn>
                    <a:cxn ang="0">
                      <a:pos x="1484219" y="395965"/>
                    </a:cxn>
                    <a:cxn ang="0">
                      <a:pos x="1391771" y="307416"/>
                    </a:cxn>
                    <a:cxn ang="0">
                      <a:pos x="1067360" y="0"/>
                    </a:cxn>
                    <a:cxn ang="0">
                      <a:pos x="1067360" y="0"/>
                    </a:cxn>
                    <a:cxn ang="0">
                      <a:pos x="1067360" y="0"/>
                    </a:cxn>
                    <a:cxn ang="0">
                      <a:pos x="297516" y="0"/>
                    </a:cxn>
                    <a:cxn ang="0">
                      <a:pos x="0" y="892175"/>
                    </a:cxn>
                    <a:cxn ang="0">
                      <a:pos x="1067360" y="892175"/>
                    </a:cxn>
                  </a:cxnLst>
                  <a:rect l="0" t="0" r="0" b="0"/>
                  <a:pathLst>
                    <a:path w="901" h="534">
                      <a:moveTo>
                        <a:pt x="637" y="534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8"/>
                        <a:pt x="883" y="298"/>
                        <a:pt x="883" y="298"/>
                      </a:cubicBezTo>
                      <a:cubicBezTo>
                        <a:pt x="901" y="282"/>
                        <a:pt x="901" y="254"/>
                        <a:pt x="883" y="237"/>
                      </a:cubicBezTo>
                      <a:cubicBezTo>
                        <a:pt x="828" y="184"/>
                        <a:pt x="828" y="184"/>
                        <a:pt x="828" y="184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0" y="534"/>
                        <a:pt x="0" y="534"/>
                        <a:pt x="0" y="534"/>
                      </a:cubicBezTo>
                      <a:cubicBezTo>
                        <a:pt x="635" y="534"/>
                        <a:pt x="635" y="534"/>
                        <a:pt x="635" y="534"/>
                      </a:cubicBezTo>
                    </a:path>
                  </a:pathLst>
                </a:custGeom>
                <a:solidFill>
                  <a:schemeClr val="accent1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390" name="TextBox 34"/>
                <p:cNvSpPr txBox="1"/>
                <p:nvPr/>
              </p:nvSpPr>
              <p:spPr>
                <a:xfrm>
                  <a:off x="3594105" y="1422151"/>
                  <a:ext cx="479522" cy="47271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zh-CN" sz="2800" b="1" dirty="0">
                      <a:solidFill>
                        <a:schemeClr val="bg1"/>
                      </a:solidFill>
                      <a:latin typeface="Source Sans Pro"/>
                      <a:ea typeface="Source Sans Pro"/>
                    </a:rPr>
                    <a:t>01</a:t>
                  </a:r>
                  <a:endParaRPr lang="en-US" altLang="zh-CN" b="1" dirty="0">
                    <a:solidFill>
                      <a:schemeClr val="bg1"/>
                    </a:solidFill>
                    <a:latin typeface="Source Sans Pro"/>
                    <a:ea typeface="Source Sans Pro"/>
                  </a:endParaRPr>
                </a:p>
              </p:txBody>
            </p:sp>
          </p:grpSp>
        </p:grpSp>
        <p:grpSp>
          <p:nvGrpSpPr>
            <p:cNvPr id="57362" name="Group 6"/>
            <p:cNvGrpSpPr/>
            <p:nvPr/>
          </p:nvGrpSpPr>
          <p:grpSpPr>
            <a:xfrm>
              <a:off x="-10321" y="2246074"/>
              <a:ext cx="4154759" cy="1206102"/>
              <a:chOff x="-3176" y="2125663"/>
              <a:chExt cx="4351339" cy="1339850"/>
            </a:xfrm>
          </p:grpSpPr>
          <p:sp>
            <p:nvSpPr>
              <p:cNvPr id="57383" name="Freeform 202"/>
              <p:cNvSpPr/>
              <p:nvPr/>
            </p:nvSpPr>
            <p:spPr>
              <a:xfrm>
                <a:off x="-3176" y="2576513"/>
                <a:ext cx="2990851" cy="889000"/>
              </a:xfrm>
              <a:custGeom>
                <a:avLst/>
                <a:gdLst/>
                <a:ahLst/>
                <a:cxnLst>
                  <a:cxn ang="0">
                    <a:pos x="2990851" y="0"/>
                  </a:cxn>
                  <a:cxn ang="0">
                    <a:pos x="0" y="0"/>
                  </a:cxn>
                  <a:cxn ang="0">
                    <a:pos x="0" y="889000"/>
                  </a:cxn>
                  <a:cxn ang="0">
                    <a:pos x="2690813" y="889000"/>
                  </a:cxn>
                  <a:cxn ang="0">
                    <a:pos x="2990851" y="0"/>
                  </a:cxn>
                </a:cxnLst>
                <a:rect l="0" t="0" r="0" b="0"/>
                <a:pathLst>
                  <a:path w="1884" h="560">
                    <a:moveTo>
                      <a:pt x="1884" y="0"/>
                    </a:moveTo>
                    <a:lnTo>
                      <a:pt x="0" y="0"/>
                    </a:lnTo>
                    <a:lnTo>
                      <a:pt x="0" y="560"/>
                    </a:lnTo>
                    <a:lnTo>
                      <a:pt x="1695" y="560"/>
                    </a:lnTo>
                    <a:lnTo>
                      <a:pt x="1884" y="0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grpSp>
            <p:nvGrpSpPr>
              <p:cNvPr id="57384" name="Group 28"/>
              <p:cNvGrpSpPr/>
              <p:nvPr/>
            </p:nvGrpSpPr>
            <p:grpSpPr>
              <a:xfrm>
                <a:off x="2832100" y="2125663"/>
                <a:ext cx="1516063" cy="889000"/>
                <a:chOff x="2832100" y="2125663"/>
                <a:chExt cx="1516063" cy="889000"/>
              </a:xfrm>
            </p:grpSpPr>
            <p:sp>
              <p:nvSpPr>
                <p:cNvPr id="57385" name="Freeform 207"/>
                <p:cNvSpPr/>
                <p:nvPr/>
              </p:nvSpPr>
              <p:spPr>
                <a:xfrm>
                  <a:off x="2832100" y="2125663"/>
                  <a:ext cx="1516063" cy="889000"/>
                </a:xfrm>
                <a:custGeom>
                  <a:avLst/>
                  <a:gdLst/>
                  <a:ahLst/>
                  <a:cxnLst>
                    <a:cxn ang="0">
                      <a:pos x="1071845" y="889000"/>
                    </a:cxn>
                    <a:cxn ang="0">
                      <a:pos x="1393230" y="585439"/>
                    </a:cxn>
                    <a:cxn ang="0">
                      <a:pos x="1485775" y="497039"/>
                    </a:cxn>
                    <a:cxn ang="0">
                      <a:pos x="1485775" y="393629"/>
                    </a:cxn>
                    <a:cxn ang="0">
                      <a:pos x="1393230" y="305229"/>
                    </a:cxn>
                    <a:cxn ang="0">
                      <a:pos x="1068479" y="0"/>
                    </a:cxn>
                    <a:cxn ang="0">
                      <a:pos x="1068479" y="0"/>
                    </a:cxn>
                    <a:cxn ang="0">
                      <a:pos x="1068479" y="0"/>
                    </a:cxn>
                    <a:cxn ang="0">
                      <a:pos x="299511" y="0"/>
                    </a:cxn>
                    <a:cxn ang="0">
                      <a:pos x="0" y="889000"/>
                    </a:cxn>
                    <a:cxn ang="0">
                      <a:pos x="1068479" y="889000"/>
                    </a:cxn>
                  </a:cxnLst>
                  <a:rect l="0" t="0" r="0" b="0"/>
                  <a:pathLst>
                    <a:path w="901" h="533">
                      <a:moveTo>
                        <a:pt x="637" y="533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8"/>
                        <a:pt x="883" y="298"/>
                        <a:pt x="883" y="298"/>
                      </a:cubicBezTo>
                      <a:cubicBezTo>
                        <a:pt x="901" y="281"/>
                        <a:pt x="901" y="253"/>
                        <a:pt x="883" y="236"/>
                      </a:cubicBezTo>
                      <a:cubicBezTo>
                        <a:pt x="828" y="183"/>
                        <a:pt x="828" y="183"/>
                        <a:pt x="828" y="183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635" y="0"/>
                        <a:pt x="635" y="0"/>
                        <a:pt x="635" y="0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635" y="533"/>
                        <a:pt x="635" y="533"/>
                        <a:pt x="635" y="533"/>
                      </a:cubicBezTo>
                    </a:path>
                  </a:pathLst>
                </a:custGeom>
                <a:solidFill>
                  <a:schemeClr val="accent2">
                    <a:alpha val="100000"/>
                  </a:schemeClr>
                </a:soli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7386" name="TextBox 30"/>
                <p:cNvSpPr txBox="1"/>
                <p:nvPr/>
              </p:nvSpPr>
              <p:spPr>
                <a:xfrm>
                  <a:off x="3296307" y="2302203"/>
                  <a:ext cx="479521" cy="47271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zh-CN" sz="2800" b="1" dirty="0">
                      <a:solidFill>
                        <a:schemeClr val="bg1"/>
                      </a:solidFill>
                      <a:latin typeface="Source Sans Pro"/>
                      <a:ea typeface="Source Sans Pro"/>
                    </a:rPr>
                    <a:t>02</a:t>
                  </a:r>
                  <a:endParaRPr lang="en-US" altLang="zh-CN" b="1" dirty="0">
                    <a:solidFill>
                      <a:schemeClr val="bg1"/>
                    </a:solidFill>
                    <a:latin typeface="Source Sans Pro"/>
                    <a:ea typeface="Source Sans Pro"/>
                  </a:endParaRPr>
                </a:p>
              </p:txBody>
            </p:sp>
          </p:grpSp>
        </p:grpSp>
        <p:grpSp>
          <p:nvGrpSpPr>
            <p:cNvPr id="57363" name="Group 7"/>
            <p:cNvGrpSpPr/>
            <p:nvPr/>
          </p:nvGrpSpPr>
          <p:grpSpPr>
            <a:xfrm>
              <a:off x="-10321" y="3046331"/>
              <a:ext cx="3868276" cy="1207530"/>
              <a:chOff x="-3176" y="3014663"/>
              <a:chExt cx="4051301" cy="1341437"/>
            </a:xfrm>
          </p:grpSpPr>
          <p:sp>
            <p:nvSpPr>
              <p:cNvPr id="24" name="Freeform 201"/>
              <p:cNvSpPr/>
              <p:nvPr/>
            </p:nvSpPr>
            <p:spPr bwMode="auto">
              <a:xfrm>
                <a:off x="-3176" y="3465513"/>
                <a:ext cx="2690813" cy="890587"/>
              </a:xfrm>
              <a:custGeom>
                <a:avLst/>
                <a:gdLst>
                  <a:gd name="T0" fmla="*/ 1695 w 1695"/>
                  <a:gd name="T1" fmla="*/ 0 h 561"/>
                  <a:gd name="T2" fmla="*/ 0 w 1695"/>
                  <a:gd name="T3" fmla="*/ 0 h 561"/>
                  <a:gd name="T4" fmla="*/ 0 w 1695"/>
                  <a:gd name="T5" fmla="*/ 561 h 561"/>
                  <a:gd name="T6" fmla="*/ 1506 w 1695"/>
                  <a:gd name="T7" fmla="*/ 561 h 561"/>
                  <a:gd name="T8" fmla="*/ 1695 w 1695"/>
                  <a:gd name="T9" fmla="*/ 0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5" h="561">
                    <a:moveTo>
                      <a:pt x="1695" y="0"/>
                    </a:moveTo>
                    <a:lnTo>
                      <a:pt x="0" y="0"/>
                    </a:lnTo>
                    <a:lnTo>
                      <a:pt x="0" y="561"/>
                    </a:lnTo>
                    <a:lnTo>
                      <a:pt x="1506" y="561"/>
                    </a:lnTo>
                    <a:lnTo>
                      <a:pt x="169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57380" name="Group 24"/>
              <p:cNvGrpSpPr/>
              <p:nvPr/>
            </p:nvGrpSpPr>
            <p:grpSpPr>
              <a:xfrm>
                <a:off x="2533650" y="3014663"/>
                <a:ext cx="1514475" cy="890587"/>
                <a:chOff x="2533650" y="3014663"/>
                <a:chExt cx="1514475" cy="890587"/>
              </a:xfrm>
            </p:grpSpPr>
            <p:sp>
              <p:nvSpPr>
                <p:cNvPr id="26" name="Freeform 206"/>
                <p:cNvSpPr/>
                <p:nvPr/>
              </p:nvSpPr>
              <p:spPr bwMode="auto">
                <a:xfrm>
                  <a:off x="2533650" y="3014663"/>
                  <a:ext cx="1514475" cy="890587"/>
                </a:xfrm>
                <a:custGeom>
                  <a:avLst/>
                  <a:gdLst>
                    <a:gd name="T0" fmla="*/ 637 w 901"/>
                    <a:gd name="T1" fmla="*/ 533 h 533"/>
                    <a:gd name="T2" fmla="*/ 828 w 901"/>
                    <a:gd name="T3" fmla="*/ 351 h 533"/>
                    <a:gd name="T4" fmla="*/ 883 w 901"/>
                    <a:gd name="T5" fmla="*/ 299 h 533"/>
                    <a:gd name="T6" fmla="*/ 883 w 901"/>
                    <a:gd name="T7" fmla="*/ 236 h 533"/>
                    <a:gd name="T8" fmla="*/ 828 w 901"/>
                    <a:gd name="T9" fmla="*/ 184 h 533"/>
                    <a:gd name="T10" fmla="*/ 636 w 901"/>
                    <a:gd name="T11" fmla="*/ 0 h 533"/>
                    <a:gd name="T12" fmla="*/ 636 w 901"/>
                    <a:gd name="T13" fmla="*/ 0 h 533"/>
                    <a:gd name="T14" fmla="*/ 636 w 901"/>
                    <a:gd name="T15" fmla="*/ 0 h 533"/>
                    <a:gd name="T16" fmla="*/ 178 w 901"/>
                    <a:gd name="T17" fmla="*/ 0 h 533"/>
                    <a:gd name="T18" fmla="*/ 0 w 901"/>
                    <a:gd name="T19" fmla="*/ 533 h 533"/>
                    <a:gd name="T20" fmla="*/ 636 w 901"/>
                    <a:gd name="T21" fmla="*/ 533 h 5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01" h="533">
                      <a:moveTo>
                        <a:pt x="637" y="533"/>
                      </a:moveTo>
                      <a:cubicBezTo>
                        <a:pt x="828" y="351"/>
                        <a:pt x="828" y="351"/>
                        <a:pt x="828" y="351"/>
                      </a:cubicBezTo>
                      <a:cubicBezTo>
                        <a:pt x="883" y="299"/>
                        <a:pt x="883" y="299"/>
                        <a:pt x="883" y="299"/>
                      </a:cubicBezTo>
                      <a:cubicBezTo>
                        <a:pt x="901" y="282"/>
                        <a:pt x="901" y="253"/>
                        <a:pt x="883" y="236"/>
                      </a:cubicBezTo>
                      <a:cubicBezTo>
                        <a:pt x="828" y="184"/>
                        <a:pt x="828" y="184"/>
                        <a:pt x="828" y="184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636" y="0"/>
                        <a:pt x="636" y="0"/>
                        <a:pt x="636" y="0"/>
                      </a:cubicBezTo>
                      <a:cubicBezTo>
                        <a:pt x="178" y="0"/>
                        <a:pt x="178" y="0"/>
                        <a:pt x="178" y="0"/>
                      </a:cubicBezTo>
                      <a:cubicBezTo>
                        <a:pt x="0" y="533"/>
                        <a:pt x="0" y="533"/>
                        <a:pt x="0" y="533"/>
                      </a:cubicBezTo>
                      <a:cubicBezTo>
                        <a:pt x="636" y="533"/>
                        <a:pt x="636" y="533"/>
                        <a:pt x="636" y="533"/>
                      </a:cubicBezTo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7382" name="TextBox 26"/>
                <p:cNvSpPr txBox="1"/>
                <p:nvPr/>
              </p:nvSpPr>
              <p:spPr>
                <a:xfrm>
                  <a:off x="2968423" y="3186730"/>
                  <a:ext cx="479522" cy="47271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zh-CN" sz="2800" b="1">
                      <a:solidFill>
                        <a:schemeClr val="bg1"/>
                      </a:solidFill>
                      <a:latin typeface="Source Sans Pro"/>
                      <a:ea typeface="Source Sans Pro"/>
                    </a:rPr>
                    <a:t>03</a:t>
                  </a:r>
                  <a:endParaRPr lang="en-US" altLang="zh-CN" b="1">
                    <a:solidFill>
                      <a:schemeClr val="bg1"/>
                    </a:solidFill>
                    <a:latin typeface="Source Sans Pro"/>
                    <a:ea typeface="Source Sans Pro"/>
                  </a:endParaRPr>
                </a:p>
              </p:txBody>
            </p:sp>
          </p:grpSp>
        </p:grpSp>
        <p:sp>
          <p:nvSpPr>
            <p:cNvPr id="57366" name="Rectangle 10"/>
            <p:cNvSpPr/>
            <p:nvPr/>
          </p:nvSpPr>
          <p:spPr>
            <a:xfrm>
              <a:off x="349244" y="2016294"/>
              <a:ext cx="2395833" cy="36664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130000"/>
                </a:lnSpc>
              </a:pPr>
              <a:endParaRPr lang="en-US" altLang="zh-CN" sz="2000" b="1" dirty="0">
                <a:solidFill>
                  <a:schemeClr val="bg1"/>
                </a:solidFill>
                <a:latin typeface="Source Sans Pro Light"/>
                <a:ea typeface="Open Sans"/>
              </a:endParaRPr>
            </a:p>
          </p:txBody>
        </p:sp>
        <p:sp>
          <p:nvSpPr>
            <p:cNvPr id="57367" name="Rectangle 11"/>
            <p:cNvSpPr/>
            <p:nvPr/>
          </p:nvSpPr>
          <p:spPr>
            <a:xfrm>
              <a:off x="183931" y="2850705"/>
              <a:ext cx="2395833" cy="3082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endParaRPr lang="en-US" altLang="zh-CN" sz="1600" b="1" dirty="0">
                <a:solidFill>
                  <a:schemeClr val="bg1"/>
                </a:solidFill>
                <a:latin typeface="Source Sans Pro Light"/>
                <a:ea typeface="Open Sans"/>
              </a:endParaRPr>
            </a:p>
          </p:txBody>
        </p:sp>
        <p:sp>
          <p:nvSpPr>
            <p:cNvPr id="57368" name="Rectangle 12"/>
            <p:cNvSpPr/>
            <p:nvPr/>
          </p:nvSpPr>
          <p:spPr>
            <a:xfrm>
              <a:off x="177925" y="3634423"/>
              <a:ext cx="2169005" cy="4261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30000"/>
                </a:lnSpc>
              </a:pPr>
              <a:r>
                <a:rPr lang="ru-RU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«Керемет Банк» </a:t>
              </a:r>
              <a:endParaRPr lang="en-US" altLang="zh-CN" sz="2400" b="1" dirty="0">
                <a:solidFill>
                  <a:schemeClr val="bg1"/>
                </a:solidFill>
                <a:latin typeface="Segoe UI" panose="020B0502040204020203" pitchFamily="34" charset="0"/>
                <a:ea typeface="Open Sans"/>
                <a:cs typeface="Segoe UI" panose="020B0502040204020203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718303" y="2739529"/>
            <a:ext cx="2367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«Элдик Банк»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890" y="3741865"/>
            <a:ext cx="2279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«Айыл Банк»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2457" y="489860"/>
            <a:ext cx="59255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Бала бакчаларды куруу жана оңдоо үчүн жеңилдетилген </a:t>
            </a:r>
            <a:r>
              <a:rPr lang="ky-KG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насыялар</a:t>
            </a:r>
            <a:r>
              <a:rPr lang="ky-KG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</a:p>
          <a:p>
            <a:endParaRPr lang="ky-KG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2024-жылдын январынан баштап (чен — 10%): </a:t>
            </a:r>
          </a:p>
          <a:p>
            <a:pPr marL="285750" indent="-285750">
              <a:buFontTx/>
              <a:buChar char="-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бала бакчалардын имараттарын куруу-беш жылга 70 миллион сомго чейин; </a:t>
            </a:r>
          </a:p>
          <a:p>
            <a:pPr marL="285750" indent="-285750">
              <a:buFontTx/>
              <a:buChar char="-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капиталдык оңдоо/реконструкциялоо (негизги каражаттарды эске алуу менен) — беш жылга 50 миллион сомго чейин; </a:t>
            </a:r>
          </a:p>
          <a:p>
            <a:pPr marL="285750" indent="-285750">
              <a:buFontTx/>
              <a:buChar char="-"/>
            </a:pPr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негизги каражаттарды сатып алуу жана жаңылоо — үч жылга 10 миллион сомго чейин.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55" y="4121419"/>
            <a:ext cx="814100" cy="8141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00" y="3103062"/>
            <a:ext cx="823809" cy="823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037" y="2151854"/>
            <a:ext cx="705736" cy="70573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9" y="382387"/>
            <a:ext cx="4299409" cy="664454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B5F9628A-D2F1-6CEA-4226-D76706A30311}"/>
              </a:ext>
            </a:extLst>
          </p:cNvPr>
          <p:cNvSpPr/>
          <p:nvPr/>
        </p:nvSpPr>
        <p:spPr>
          <a:xfrm>
            <a:off x="6224516" y="4299527"/>
            <a:ext cx="5606321" cy="255847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y-KG" sz="2000" dirty="0">
                <a:latin typeface="Segoe UI" panose="020B0502040204020203" pitchFamily="34" charset="0"/>
                <a:cs typeface="Segoe UI" panose="020B0502040204020203" pitchFamily="34" charset="0"/>
              </a:rPr>
              <a:t>Кыргыз Республикасынын Министрлер Кабинетинин «Мектепке чейинки билим берүү кызматтарын каржылоонун ваучердик механизмин пилоттук апробациялоо жөнүндө" токтомунун долбоору, анын тиркемеси менен үй-бүлөлүк балдар бакчасы жөнүндө Жобо бекитилет.</a:t>
            </a:r>
          </a:p>
        </p:txBody>
      </p:sp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 bwMode="auto">
          <a:xfrm>
            <a:off x="8397726" y="84576"/>
            <a:ext cx="3748088" cy="4270873"/>
          </a:xfrm>
          <a:custGeom>
            <a:avLst/>
            <a:gdLst>
              <a:gd name="T0" fmla="*/ 1832 w 1832"/>
              <a:gd name="T1" fmla="*/ 257 h 2595"/>
              <a:gd name="T2" fmla="*/ 1780 w 1832"/>
              <a:gd name="T3" fmla="*/ 201 h 2595"/>
              <a:gd name="T4" fmla="*/ 1699 w 1832"/>
              <a:gd name="T5" fmla="*/ 244 h 2595"/>
              <a:gd name="T6" fmla="*/ 1626 w 1832"/>
              <a:gd name="T7" fmla="*/ 161 h 2595"/>
              <a:gd name="T8" fmla="*/ 1687 w 1832"/>
              <a:gd name="T9" fmla="*/ 74 h 2595"/>
              <a:gd name="T10" fmla="*/ 1745 w 1832"/>
              <a:gd name="T11" fmla="*/ 130 h 2595"/>
              <a:gd name="T12" fmla="*/ 1824 w 1832"/>
              <a:gd name="T13" fmla="*/ 130 h 2595"/>
              <a:gd name="T14" fmla="*/ 1824 w 1832"/>
              <a:gd name="T15" fmla="*/ 5 h 2595"/>
              <a:gd name="T16" fmla="*/ 1755 w 1832"/>
              <a:gd name="T17" fmla="*/ 5 h 2595"/>
              <a:gd name="T18" fmla="*/ 1745 w 1832"/>
              <a:gd name="T19" fmla="*/ 29 h 2595"/>
              <a:gd name="T20" fmla="*/ 1677 w 1832"/>
              <a:gd name="T21" fmla="*/ 0 h 2595"/>
              <a:gd name="T22" fmla="*/ 1523 w 1832"/>
              <a:gd name="T23" fmla="*/ 161 h 2595"/>
              <a:gd name="T24" fmla="*/ 1550 w 1832"/>
              <a:gd name="T25" fmla="*/ 258 h 2595"/>
              <a:gd name="T26" fmla="*/ 1520 w 1832"/>
              <a:gd name="T27" fmla="*/ 258 h 2595"/>
              <a:gd name="T28" fmla="*/ 1517 w 1832"/>
              <a:gd name="T29" fmla="*/ 1611 h 2595"/>
              <a:gd name="T30" fmla="*/ 1075 w 1832"/>
              <a:gd name="T31" fmla="*/ 2038 h 2595"/>
              <a:gd name="T32" fmla="*/ 520 w 1832"/>
              <a:gd name="T33" fmla="*/ 2214 h 2595"/>
              <a:gd name="T34" fmla="*/ 82 w 1832"/>
              <a:gd name="T35" fmla="*/ 1646 h 2595"/>
              <a:gd name="T36" fmla="*/ 242 w 1832"/>
              <a:gd name="T37" fmla="*/ 2250 h 2595"/>
              <a:gd name="T38" fmla="*/ 1293 w 1832"/>
              <a:gd name="T39" fmla="*/ 2392 h 2595"/>
              <a:gd name="T40" fmla="*/ 1832 w 1832"/>
              <a:gd name="T41" fmla="*/ 1505 h 2595"/>
              <a:gd name="T42" fmla="*/ 1832 w 1832"/>
              <a:gd name="T43" fmla="*/ 258 h 2595"/>
              <a:gd name="T44" fmla="*/ 1831 w 1832"/>
              <a:gd name="T45" fmla="*/ 258 h 2595"/>
              <a:gd name="T46" fmla="*/ 1832 w 1832"/>
              <a:gd name="T47" fmla="*/ 257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832" h="2595">
                <a:moveTo>
                  <a:pt x="1832" y="257"/>
                </a:moveTo>
                <a:cubicBezTo>
                  <a:pt x="1780" y="201"/>
                  <a:pt x="1780" y="201"/>
                  <a:pt x="1780" y="201"/>
                </a:cubicBezTo>
                <a:cubicBezTo>
                  <a:pt x="1776" y="205"/>
                  <a:pt x="1735" y="244"/>
                  <a:pt x="1699" y="244"/>
                </a:cubicBezTo>
                <a:cubicBezTo>
                  <a:pt x="1657" y="244"/>
                  <a:pt x="1626" y="205"/>
                  <a:pt x="1626" y="161"/>
                </a:cubicBezTo>
                <a:cubicBezTo>
                  <a:pt x="1626" y="113"/>
                  <a:pt x="1655" y="74"/>
                  <a:pt x="1687" y="74"/>
                </a:cubicBezTo>
                <a:cubicBezTo>
                  <a:pt x="1718" y="74"/>
                  <a:pt x="1744" y="101"/>
                  <a:pt x="1745" y="130"/>
                </a:cubicBezTo>
                <a:cubicBezTo>
                  <a:pt x="1824" y="130"/>
                  <a:pt x="1824" y="130"/>
                  <a:pt x="1824" y="130"/>
                </a:cubicBezTo>
                <a:cubicBezTo>
                  <a:pt x="1824" y="5"/>
                  <a:pt x="1824" y="5"/>
                  <a:pt x="1824" y="5"/>
                </a:cubicBezTo>
                <a:cubicBezTo>
                  <a:pt x="1755" y="5"/>
                  <a:pt x="1755" y="5"/>
                  <a:pt x="1755" y="5"/>
                </a:cubicBezTo>
                <a:cubicBezTo>
                  <a:pt x="1745" y="29"/>
                  <a:pt x="1745" y="29"/>
                  <a:pt x="1745" y="29"/>
                </a:cubicBezTo>
                <a:cubicBezTo>
                  <a:pt x="1741" y="24"/>
                  <a:pt x="1721" y="0"/>
                  <a:pt x="1677" y="0"/>
                </a:cubicBezTo>
                <a:cubicBezTo>
                  <a:pt x="1620" y="0"/>
                  <a:pt x="1523" y="60"/>
                  <a:pt x="1523" y="161"/>
                </a:cubicBezTo>
                <a:cubicBezTo>
                  <a:pt x="1523" y="200"/>
                  <a:pt x="1533" y="233"/>
                  <a:pt x="1550" y="258"/>
                </a:cubicBezTo>
                <a:cubicBezTo>
                  <a:pt x="1520" y="258"/>
                  <a:pt x="1520" y="258"/>
                  <a:pt x="1520" y="258"/>
                </a:cubicBezTo>
                <a:cubicBezTo>
                  <a:pt x="1517" y="1611"/>
                  <a:pt x="1517" y="1611"/>
                  <a:pt x="1517" y="1611"/>
                </a:cubicBezTo>
                <a:cubicBezTo>
                  <a:pt x="1075" y="2038"/>
                  <a:pt x="1075" y="2038"/>
                  <a:pt x="1075" y="2038"/>
                </a:cubicBezTo>
                <a:cubicBezTo>
                  <a:pt x="520" y="2214"/>
                  <a:pt x="520" y="2214"/>
                  <a:pt x="520" y="2214"/>
                </a:cubicBezTo>
                <a:cubicBezTo>
                  <a:pt x="82" y="1646"/>
                  <a:pt x="82" y="1646"/>
                  <a:pt x="82" y="1646"/>
                </a:cubicBezTo>
                <a:cubicBezTo>
                  <a:pt x="82" y="1646"/>
                  <a:pt x="0" y="1999"/>
                  <a:pt x="242" y="2250"/>
                </a:cubicBezTo>
                <a:cubicBezTo>
                  <a:pt x="484" y="2501"/>
                  <a:pt x="914" y="2595"/>
                  <a:pt x="1293" y="2392"/>
                </a:cubicBezTo>
                <a:cubicBezTo>
                  <a:pt x="1671" y="2189"/>
                  <a:pt x="1832" y="1823"/>
                  <a:pt x="1832" y="1505"/>
                </a:cubicBezTo>
                <a:cubicBezTo>
                  <a:pt x="1832" y="1187"/>
                  <a:pt x="1832" y="258"/>
                  <a:pt x="1832" y="258"/>
                </a:cubicBezTo>
                <a:cubicBezTo>
                  <a:pt x="1831" y="258"/>
                  <a:pt x="1831" y="258"/>
                  <a:pt x="1831" y="258"/>
                </a:cubicBezTo>
                <a:cubicBezTo>
                  <a:pt x="1832" y="257"/>
                  <a:pt x="1832" y="257"/>
                  <a:pt x="1832" y="257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reeform 16"/>
          <p:cNvSpPr>
            <a:spLocks noEditPoints="1"/>
          </p:cNvSpPr>
          <p:nvPr/>
        </p:nvSpPr>
        <p:spPr bwMode="auto">
          <a:xfrm>
            <a:off x="8246828" y="752120"/>
            <a:ext cx="3330575" cy="3681878"/>
          </a:xfrm>
          <a:custGeom>
            <a:avLst/>
            <a:gdLst>
              <a:gd name="T0" fmla="*/ 1604 w 1628"/>
              <a:gd name="T1" fmla="*/ 1060 h 2053"/>
              <a:gd name="T2" fmla="*/ 1604 w 1628"/>
              <a:gd name="T3" fmla="*/ 269 h 2053"/>
              <a:gd name="T4" fmla="*/ 1584 w 1628"/>
              <a:gd name="T5" fmla="*/ 261 h 2053"/>
              <a:gd name="T6" fmla="*/ 1596 w 1628"/>
              <a:gd name="T7" fmla="*/ 212 h 2053"/>
              <a:gd name="T8" fmla="*/ 1539 w 1628"/>
              <a:gd name="T9" fmla="*/ 139 h 2053"/>
              <a:gd name="T10" fmla="*/ 1582 w 1628"/>
              <a:gd name="T11" fmla="*/ 73 h 2053"/>
              <a:gd name="T12" fmla="*/ 1475 w 1628"/>
              <a:gd name="T13" fmla="*/ 0 h 2053"/>
              <a:gd name="T14" fmla="*/ 1294 w 1628"/>
              <a:gd name="T15" fmla="*/ 0 h 2053"/>
              <a:gd name="T16" fmla="*/ 1294 w 1628"/>
              <a:gd name="T17" fmla="*/ 55 h 2053"/>
              <a:gd name="T18" fmla="*/ 1319 w 1628"/>
              <a:gd name="T19" fmla="*/ 55 h 2053"/>
              <a:gd name="T20" fmla="*/ 1319 w 1628"/>
              <a:gd name="T21" fmla="*/ 243 h 2053"/>
              <a:gd name="T22" fmla="*/ 1294 w 1628"/>
              <a:gd name="T23" fmla="*/ 243 h 2053"/>
              <a:gd name="T24" fmla="*/ 1294 w 1628"/>
              <a:gd name="T25" fmla="*/ 298 h 2053"/>
              <a:gd name="T26" fmla="*/ 1294 w 1628"/>
              <a:gd name="T27" fmla="*/ 298 h 2053"/>
              <a:gd name="T28" fmla="*/ 1292 w 1628"/>
              <a:gd name="T29" fmla="*/ 753 h 2053"/>
              <a:gd name="T30" fmla="*/ 958 w 1628"/>
              <a:gd name="T31" fmla="*/ 1538 h 2053"/>
              <a:gd name="T32" fmla="*/ 129 w 1628"/>
              <a:gd name="T33" fmla="*/ 1153 h 2053"/>
              <a:gd name="T34" fmla="*/ 509 w 1628"/>
              <a:gd name="T35" fmla="*/ 1888 h 2053"/>
              <a:gd name="T36" fmla="*/ 1604 w 1628"/>
              <a:gd name="T37" fmla="*/ 1060 h 2053"/>
              <a:gd name="T38" fmla="*/ 1406 w 1628"/>
              <a:gd name="T39" fmla="*/ 56 h 2053"/>
              <a:gd name="T40" fmla="*/ 1456 w 1628"/>
              <a:gd name="T41" fmla="*/ 56 h 2053"/>
              <a:gd name="T42" fmla="*/ 1485 w 1628"/>
              <a:gd name="T43" fmla="*/ 88 h 2053"/>
              <a:gd name="T44" fmla="*/ 1455 w 1628"/>
              <a:gd name="T45" fmla="*/ 120 h 2053"/>
              <a:gd name="T46" fmla="*/ 1406 w 1628"/>
              <a:gd name="T47" fmla="*/ 120 h 2053"/>
              <a:gd name="T48" fmla="*/ 1406 w 1628"/>
              <a:gd name="T49" fmla="*/ 56 h 2053"/>
              <a:gd name="T50" fmla="*/ 1406 w 1628"/>
              <a:gd name="T51" fmla="*/ 169 h 2053"/>
              <a:gd name="T52" fmla="*/ 1462 w 1628"/>
              <a:gd name="T53" fmla="*/ 169 h 2053"/>
              <a:gd name="T54" fmla="*/ 1498 w 1628"/>
              <a:gd name="T55" fmla="*/ 206 h 2053"/>
              <a:gd name="T56" fmla="*/ 1463 w 1628"/>
              <a:gd name="T57" fmla="*/ 243 h 2053"/>
              <a:gd name="T58" fmla="*/ 1406 w 1628"/>
              <a:gd name="T59" fmla="*/ 243 h 2053"/>
              <a:gd name="T60" fmla="*/ 1406 w 1628"/>
              <a:gd name="T61" fmla="*/ 169 h 20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628" h="2053">
                <a:moveTo>
                  <a:pt x="1604" y="1060"/>
                </a:moveTo>
                <a:cubicBezTo>
                  <a:pt x="1604" y="269"/>
                  <a:pt x="1604" y="269"/>
                  <a:pt x="1604" y="269"/>
                </a:cubicBezTo>
                <a:cubicBezTo>
                  <a:pt x="1584" y="261"/>
                  <a:pt x="1584" y="261"/>
                  <a:pt x="1584" y="261"/>
                </a:cubicBezTo>
                <a:cubicBezTo>
                  <a:pt x="1592" y="248"/>
                  <a:pt x="1596" y="232"/>
                  <a:pt x="1596" y="212"/>
                </a:cubicBezTo>
                <a:cubicBezTo>
                  <a:pt x="1596" y="170"/>
                  <a:pt x="1570" y="148"/>
                  <a:pt x="1539" y="139"/>
                </a:cubicBezTo>
                <a:cubicBezTo>
                  <a:pt x="1572" y="126"/>
                  <a:pt x="1582" y="109"/>
                  <a:pt x="1582" y="73"/>
                </a:cubicBezTo>
                <a:cubicBezTo>
                  <a:pt x="1582" y="27"/>
                  <a:pt x="1547" y="0"/>
                  <a:pt x="1475" y="0"/>
                </a:cubicBezTo>
                <a:cubicBezTo>
                  <a:pt x="1294" y="0"/>
                  <a:pt x="1294" y="0"/>
                  <a:pt x="1294" y="0"/>
                </a:cubicBezTo>
                <a:cubicBezTo>
                  <a:pt x="1294" y="55"/>
                  <a:pt x="1294" y="55"/>
                  <a:pt x="1294" y="55"/>
                </a:cubicBezTo>
                <a:cubicBezTo>
                  <a:pt x="1319" y="55"/>
                  <a:pt x="1319" y="55"/>
                  <a:pt x="1319" y="55"/>
                </a:cubicBezTo>
                <a:cubicBezTo>
                  <a:pt x="1319" y="243"/>
                  <a:pt x="1319" y="243"/>
                  <a:pt x="1319" y="243"/>
                </a:cubicBezTo>
                <a:cubicBezTo>
                  <a:pt x="1294" y="243"/>
                  <a:pt x="1294" y="243"/>
                  <a:pt x="1294" y="243"/>
                </a:cubicBezTo>
                <a:cubicBezTo>
                  <a:pt x="1294" y="298"/>
                  <a:pt x="1294" y="298"/>
                  <a:pt x="1294" y="298"/>
                </a:cubicBezTo>
                <a:cubicBezTo>
                  <a:pt x="1294" y="298"/>
                  <a:pt x="1294" y="298"/>
                  <a:pt x="1294" y="298"/>
                </a:cubicBezTo>
                <a:cubicBezTo>
                  <a:pt x="1292" y="753"/>
                  <a:pt x="1292" y="753"/>
                  <a:pt x="1292" y="753"/>
                </a:cubicBezTo>
                <a:cubicBezTo>
                  <a:pt x="958" y="1538"/>
                  <a:pt x="958" y="1538"/>
                  <a:pt x="958" y="1538"/>
                </a:cubicBezTo>
                <a:cubicBezTo>
                  <a:pt x="129" y="1153"/>
                  <a:pt x="129" y="1153"/>
                  <a:pt x="129" y="1153"/>
                </a:cubicBezTo>
                <a:cubicBezTo>
                  <a:pt x="129" y="1153"/>
                  <a:pt x="0" y="1706"/>
                  <a:pt x="509" y="1888"/>
                </a:cubicBezTo>
                <a:cubicBezTo>
                  <a:pt x="1143" y="2053"/>
                  <a:pt x="1628" y="1615"/>
                  <a:pt x="1604" y="1060"/>
                </a:cubicBezTo>
                <a:moveTo>
                  <a:pt x="1406" y="56"/>
                </a:moveTo>
                <a:cubicBezTo>
                  <a:pt x="1456" y="56"/>
                  <a:pt x="1456" y="56"/>
                  <a:pt x="1456" y="56"/>
                </a:cubicBezTo>
                <a:cubicBezTo>
                  <a:pt x="1472" y="56"/>
                  <a:pt x="1485" y="68"/>
                  <a:pt x="1485" y="88"/>
                </a:cubicBezTo>
                <a:cubicBezTo>
                  <a:pt x="1485" y="108"/>
                  <a:pt x="1478" y="120"/>
                  <a:pt x="1455" y="120"/>
                </a:cubicBezTo>
                <a:cubicBezTo>
                  <a:pt x="1406" y="120"/>
                  <a:pt x="1406" y="120"/>
                  <a:pt x="1406" y="120"/>
                </a:cubicBezTo>
                <a:cubicBezTo>
                  <a:pt x="1406" y="56"/>
                  <a:pt x="1406" y="56"/>
                  <a:pt x="1406" y="56"/>
                </a:cubicBezTo>
                <a:moveTo>
                  <a:pt x="1406" y="169"/>
                </a:moveTo>
                <a:cubicBezTo>
                  <a:pt x="1462" y="169"/>
                  <a:pt x="1462" y="169"/>
                  <a:pt x="1462" y="169"/>
                </a:cubicBezTo>
                <a:cubicBezTo>
                  <a:pt x="1486" y="169"/>
                  <a:pt x="1498" y="184"/>
                  <a:pt x="1498" y="206"/>
                </a:cubicBezTo>
                <a:cubicBezTo>
                  <a:pt x="1498" y="229"/>
                  <a:pt x="1482" y="243"/>
                  <a:pt x="1463" y="243"/>
                </a:cubicBezTo>
                <a:cubicBezTo>
                  <a:pt x="1406" y="243"/>
                  <a:pt x="1406" y="243"/>
                  <a:pt x="1406" y="243"/>
                </a:cubicBezTo>
                <a:cubicBezTo>
                  <a:pt x="1406" y="169"/>
                  <a:pt x="1406" y="169"/>
                  <a:pt x="1406" y="16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30871" y="1378269"/>
            <a:ext cx="2693988" cy="2884488"/>
            <a:chOff x="7064711" y="2822341"/>
            <a:chExt cx="2692899" cy="2885399"/>
          </a:xfrm>
        </p:grpSpPr>
        <p:sp>
          <p:nvSpPr>
            <p:cNvPr id="55333" name="Freeform 28"/>
            <p:cNvSpPr>
              <a:spLocks noEditPoints="1"/>
            </p:cNvSpPr>
            <p:nvPr/>
          </p:nvSpPr>
          <p:spPr>
            <a:xfrm>
              <a:off x="7064711" y="2822341"/>
              <a:ext cx="2692899" cy="2885399"/>
            </a:xfrm>
            <a:custGeom>
              <a:avLst/>
              <a:gdLst/>
              <a:ahLst/>
              <a:cxnLst>
                <a:cxn ang="0">
                  <a:pos x="2645835" y="509303"/>
                </a:cxn>
                <a:cxn ang="0">
                  <a:pos x="2645835" y="509303"/>
                </a:cxn>
                <a:cxn ang="0">
                  <a:pos x="2645835" y="434867"/>
                </a:cxn>
                <a:cxn ang="0">
                  <a:pos x="2588539" y="434867"/>
                </a:cxn>
                <a:cxn ang="0">
                  <a:pos x="2447346" y="0"/>
                </a:cxn>
                <a:cxn ang="0">
                  <a:pos x="2140405" y="0"/>
                </a:cxn>
                <a:cxn ang="0">
                  <a:pos x="2140405" y="97943"/>
                </a:cxn>
                <a:cxn ang="0">
                  <a:pos x="2173145" y="97943"/>
                </a:cxn>
                <a:cxn ang="0">
                  <a:pos x="2064692" y="434867"/>
                </a:cxn>
                <a:cxn ang="0">
                  <a:pos x="2011489" y="434867"/>
                </a:cxn>
                <a:cxn ang="0">
                  <a:pos x="2011489" y="509303"/>
                </a:cxn>
                <a:cxn ang="0">
                  <a:pos x="2009443" y="509303"/>
                </a:cxn>
                <a:cxn ang="0">
                  <a:pos x="2009443" y="1351613"/>
                </a:cxn>
                <a:cxn ang="0">
                  <a:pos x="1702501" y="2039172"/>
                </a:cxn>
                <a:cxn ang="0">
                  <a:pos x="261923" y="1308518"/>
                </a:cxn>
                <a:cxn ang="0">
                  <a:pos x="491106" y="2333001"/>
                </a:cxn>
                <a:cxn ang="0">
                  <a:pos x="2396189" y="2058761"/>
                </a:cxn>
                <a:cxn ang="0">
                  <a:pos x="2645835" y="509303"/>
                </a:cxn>
                <a:cxn ang="0">
                  <a:pos x="2302060" y="125367"/>
                </a:cxn>
                <a:cxn ang="0">
                  <a:pos x="2353217" y="289911"/>
                </a:cxn>
                <a:cxn ang="0">
                  <a:pos x="2248857" y="289911"/>
                </a:cxn>
                <a:cxn ang="0">
                  <a:pos x="2302060" y="125367"/>
                </a:cxn>
                <a:cxn ang="0">
                  <a:pos x="2203839" y="434867"/>
                </a:cxn>
                <a:cxn ang="0">
                  <a:pos x="2220209" y="381977"/>
                </a:cxn>
                <a:cxn ang="0">
                  <a:pos x="2383911" y="381977"/>
                </a:cxn>
                <a:cxn ang="0">
                  <a:pos x="2400282" y="434867"/>
                </a:cxn>
                <a:cxn ang="0">
                  <a:pos x="2324569" y="434867"/>
                </a:cxn>
                <a:cxn ang="0">
                  <a:pos x="2324569" y="509303"/>
                </a:cxn>
                <a:cxn ang="0">
                  <a:pos x="2265227" y="509303"/>
                </a:cxn>
                <a:cxn ang="0">
                  <a:pos x="2265227" y="434867"/>
                </a:cxn>
                <a:cxn ang="0">
                  <a:pos x="2203839" y="434867"/>
                </a:cxn>
              </a:cxnLst>
              <a:rect l="0" t="0" r="0" b="0"/>
              <a:pathLst>
                <a:path w="1316" h="1473">
                  <a:moveTo>
                    <a:pt x="1293" y="260"/>
                  </a:moveTo>
                  <a:cubicBezTo>
                    <a:pt x="1293" y="260"/>
                    <a:pt x="1293" y="260"/>
                    <a:pt x="1293" y="260"/>
                  </a:cubicBezTo>
                  <a:cubicBezTo>
                    <a:pt x="1293" y="222"/>
                    <a:pt x="1293" y="222"/>
                    <a:pt x="1293" y="222"/>
                  </a:cubicBezTo>
                  <a:cubicBezTo>
                    <a:pt x="1265" y="222"/>
                    <a:pt x="1265" y="222"/>
                    <a:pt x="1265" y="222"/>
                  </a:cubicBezTo>
                  <a:cubicBezTo>
                    <a:pt x="1196" y="0"/>
                    <a:pt x="1196" y="0"/>
                    <a:pt x="1196" y="0"/>
                  </a:cubicBezTo>
                  <a:cubicBezTo>
                    <a:pt x="1046" y="0"/>
                    <a:pt x="1046" y="0"/>
                    <a:pt x="1046" y="0"/>
                  </a:cubicBezTo>
                  <a:cubicBezTo>
                    <a:pt x="1046" y="50"/>
                    <a:pt x="1046" y="50"/>
                    <a:pt x="1046" y="50"/>
                  </a:cubicBezTo>
                  <a:cubicBezTo>
                    <a:pt x="1062" y="50"/>
                    <a:pt x="1062" y="50"/>
                    <a:pt x="1062" y="50"/>
                  </a:cubicBezTo>
                  <a:cubicBezTo>
                    <a:pt x="1009" y="222"/>
                    <a:pt x="1009" y="222"/>
                    <a:pt x="1009" y="222"/>
                  </a:cubicBezTo>
                  <a:cubicBezTo>
                    <a:pt x="983" y="222"/>
                    <a:pt x="983" y="222"/>
                    <a:pt x="983" y="222"/>
                  </a:cubicBezTo>
                  <a:cubicBezTo>
                    <a:pt x="983" y="260"/>
                    <a:pt x="983" y="260"/>
                    <a:pt x="983" y="260"/>
                  </a:cubicBezTo>
                  <a:cubicBezTo>
                    <a:pt x="982" y="260"/>
                    <a:pt x="982" y="260"/>
                    <a:pt x="982" y="260"/>
                  </a:cubicBezTo>
                  <a:cubicBezTo>
                    <a:pt x="982" y="690"/>
                    <a:pt x="982" y="690"/>
                    <a:pt x="982" y="690"/>
                  </a:cubicBezTo>
                  <a:cubicBezTo>
                    <a:pt x="982" y="690"/>
                    <a:pt x="1009" y="909"/>
                    <a:pt x="832" y="1041"/>
                  </a:cubicBezTo>
                  <a:cubicBezTo>
                    <a:pt x="636" y="1191"/>
                    <a:pt x="128" y="668"/>
                    <a:pt x="128" y="668"/>
                  </a:cubicBezTo>
                  <a:cubicBezTo>
                    <a:pt x="128" y="668"/>
                    <a:pt x="0" y="957"/>
                    <a:pt x="240" y="1191"/>
                  </a:cubicBezTo>
                  <a:cubicBezTo>
                    <a:pt x="532" y="1473"/>
                    <a:pt x="983" y="1337"/>
                    <a:pt x="1171" y="1051"/>
                  </a:cubicBezTo>
                  <a:cubicBezTo>
                    <a:pt x="1316" y="850"/>
                    <a:pt x="1294" y="585"/>
                    <a:pt x="1293" y="260"/>
                  </a:cubicBezTo>
                  <a:close/>
                  <a:moveTo>
                    <a:pt x="1125" y="64"/>
                  </a:moveTo>
                  <a:cubicBezTo>
                    <a:pt x="1150" y="148"/>
                    <a:pt x="1150" y="148"/>
                    <a:pt x="1150" y="148"/>
                  </a:cubicBezTo>
                  <a:cubicBezTo>
                    <a:pt x="1099" y="148"/>
                    <a:pt x="1099" y="148"/>
                    <a:pt x="1099" y="148"/>
                  </a:cubicBezTo>
                  <a:lnTo>
                    <a:pt x="1125" y="64"/>
                  </a:lnTo>
                  <a:close/>
                  <a:moveTo>
                    <a:pt x="1077" y="222"/>
                  </a:moveTo>
                  <a:cubicBezTo>
                    <a:pt x="1085" y="195"/>
                    <a:pt x="1085" y="195"/>
                    <a:pt x="1085" y="195"/>
                  </a:cubicBezTo>
                  <a:cubicBezTo>
                    <a:pt x="1165" y="195"/>
                    <a:pt x="1165" y="195"/>
                    <a:pt x="1165" y="195"/>
                  </a:cubicBezTo>
                  <a:cubicBezTo>
                    <a:pt x="1173" y="222"/>
                    <a:pt x="1173" y="222"/>
                    <a:pt x="1173" y="222"/>
                  </a:cubicBezTo>
                  <a:cubicBezTo>
                    <a:pt x="1136" y="222"/>
                    <a:pt x="1136" y="222"/>
                    <a:pt x="1136" y="222"/>
                  </a:cubicBezTo>
                  <a:cubicBezTo>
                    <a:pt x="1136" y="260"/>
                    <a:pt x="1136" y="260"/>
                    <a:pt x="1136" y="260"/>
                  </a:cubicBezTo>
                  <a:cubicBezTo>
                    <a:pt x="1107" y="260"/>
                    <a:pt x="1107" y="260"/>
                    <a:pt x="1107" y="260"/>
                  </a:cubicBezTo>
                  <a:cubicBezTo>
                    <a:pt x="1107" y="222"/>
                    <a:pt x="1107" y="222"/>
                    <a:pt x="1107" y="222"/>
                  </a:cubicBezTo>
                  <a:lnTo>
                    <a:pt x="1077" y="222"/>
                  </a:ln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5334" name="Group 8"/>
            <p:cNvGrpSpPr/>
            <p:nvPr/>
          </p:nvGrpSpPr>
          <p:grpSpPr>
            <a:xfrm>
              <a:off x="7312628" y="3436629"/>
              <a:ext cx="1763513" cy="1689585"/>
              <a:chOff x="7312628" y="3436629"/>
              <a:chExt cx="1763513" cy="1689585"/>
            </a:xfrm>
          </p:grpSpPr>
          <p:sp>
            <p:nvSpPr>
              <p:cNvPr id="10" name="Oval 29"/>
              <p:cNvSpPr>
                <a:spLocks noChangeArrowheads="1"/>
              </p:cNvSpPr>
              <p:nvPr/>
            </p:nvSpPr>
            <p:spPr bwMode="auto">
              <a:xfrm>
                <a:off x="7312628" y="3436629"/>
                <a:ext cx="1763513" cy="168958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round/>
              </a:ln>
              <a:effectLst/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endParaRPr>
              </a:p>
            </p:txBody>
          </p:sp>
          <p:sp>
            <p:nvSpPr>
              <p:cNvPr id="55336" name="Rectangle 10"/>
              <p:cNvSpPr/>
              <p:nvPr/>
            </p:nvSpPr>
            <p:spPr>
              <a:xfrm>
                <a:off x="7730154" y="4126329"/>
                <a:ext cx="954747" cy="4002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zh-CN" sz="2000" b="1">
                    <a:solidFill>
                      <a:schemeClr val="bg1"/>
                    </a:solidFill>
                    <a:latin typeface="Segoe UI" panose="020B0502040204020203" pitchFamily="34" charset="0"/>
                    <a:ea typeface="Source Sans Pro"/>
                    <a:cs typeface="Segoe UI" panose="020B0502040204020203" pitchFamily="34" charset="0"/>
                  </a:rPr>
                  <a:t>START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614597" y="939828"/>
            <a:ext cx="7736721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ky-KG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Бала бакчалардын </a:t>
            </a:r>
            <a:r>
              <a:rPr lang="ky-KG" sz="2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уктоочу мейкиндигин өзгөртүү – </a:t>
            </a:r>
            <a:r>
              <a:rPr lang="ky-KG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тандалган 14 бала бакча - 2167 баланы кошумча камтуу. </a:t>
            </a:r>
          </a:p>
          <a:p>
            <a:r>
              <a:rPr lang="ky-KG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147 миң кошумча орун үчүн жалпысынан республикада 4900 уктоочу жай бар.</a:t>
            </a:r>
          </a:p>
          <a:p>
            <a:endParaRPr lang="ky-KG" sz="2000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ky-KG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Жаңы </a:t>
            </a:r>
            <a:r>
              <a:rPr lang="ky-KG" sz="2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курулуш нормалары </a:t>
            </a:r>
            <a:r>
              <a:rPr lang="ky-KG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(КР КН 31-03:2024 «Көп батирлүү турак жай имараттары») - көп батирлүү турак үйлөрдүн биринчи жана экинчи кабаттарына мектепке чейинки жана мектептен тышкаркы балдар мекемелерин жайгаштыруу.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46914" y="4433997"/>
            <a:ext cx="65535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2025-жылы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ky-KG" sz="2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Дүйнөлүк банктын колдоосу менен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560 бала бакча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18" y="176711"/>
            <a:ext cx="4085821" cy="631445"/>
          </a:xfrm>
          <a:prstGeom prst="rect">
            <a:avLst/>
          </a:prstGeom>
        </p:spPr>
      </p:pic>
      <p:grpSp>
        <p:nvGrpSpPr>
          <p:cNvPr id="3" name="Group 34">
            <a:extLst>
              <a:ext uri="{FF2B5EF4-FFF2-40B4-BE49-F238E27FC236}">
                <a16:creationId xmlns:a16="http://schemas.microsoft.com/office/drawing/2014/main" xmlns="" id="{ED64D4E6-B850-EDDB-EA75-6971B06EB322}"/>
              </a:ext>
            </a:extLst>
          </p:cNvPr>
          <p:cNvGrpSpPr/>
          <p:nvPr/>
        </p:nvGrpSpPr>
        <p:grpSpPr>
          <a:xfrm>
            <a:off x="1606165" y="5470815"/>
            <a:ext cx="5513499" cy="1017954"/>
            <a:chOff x="6101350" y="4533503"/>
            <a:chExt cx="3535521" cy="737701"/>
          </a:xfrm>
        </p:grpSpPr>
        <p:grpSp>
          <p:nvGrpSpPr>
            <p:cNvPr id="13" name="Group 39">
              <a:extLst>
                <a:ext uri="{FF2B5EF4-FFF2-40B4-BE49-F238E27FC236}">
                  <a16:creationId xmlns:a16="http://schemas.microsoft.com/office/drawing/2014/main" xmlns="" id="{CB7BF596-AEF8-AB17-FF7D-4A88681B4BF9}"/>
                </a:ext>
              </a:extLst>
            </p:cNvPr>
            <p:cNvGrpSpPr/>
            <p:nvPr/>
          </p:nvGrpSpPr>
          <p:grpSpPr>
            <a:xfrm>
              <a:off x="6101350" y="4535203"/>
              <a:ext cx="708704" cy="731856"/>
              <a:chOff x="6815964" y="4544568"/>
              <a:chExt cx="802117" cy="779299"/>
            </a:xfrm>
          </p:grpSpPr>
          <p:sp>
            <p:nvSpPr>
              <p:cNvPr id="52" name="Donut 51">
                <a:extLst>
                  <a:ext uri="{FF2B5EF4-FFF2-40B4-BE49-F238E27FC236}">
                    <a16:creationId xmlns:a16="http://schemas.microsoft.com/office/drawing/2014/main" xmlns="" id="{9DF0FCD0-0FF4-131C-6977-28B5AECCB932}"/>
                  </a:ext>
                </a:extLst>
              </p:cNvPr>
              <p:cNvSpPr/>
              <p:nvPr/>
            </p:nvSpPr>
            <p:spPr>
              <a:xfrm>
                <a:off x="6815964" y="4545189"/>
                <a:ext cx="802117" cy="778678"/>
              </a:xfrm>
              <a:prstGeom prst="donut">
                <a:avLst/>
              </a:prstGeom>
              <a:solidFill>
                <a:srgbClr val="D8DA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xmlns="" id="{DF0E1484-B20F-9C45-757E-776378ECA143}"/>
                  </a:ext>
                </a:extLst>
              </p:cNvPr>
              <p:cNvSpPr/>
              <p:nvPr/>
            </p:nvSpPr>
            <p:spPr>
              <a:xfrm>
                <a:off x="6815964" y="4544568"/>
                <a:ext cx="802117" cy="778678"/>
              </a:xfrm>
              <a:prstGeom prst="blockArc">
                <a:avLst>
                  <a:gd name="adj1" fmla="val 16263629"/>
                  <a:gd name="adj2" fmla="val 4832971"/>
                  <a:gd name="adj3" fmla="val 2422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</p:grpSp>
        <p:sp>
          <p:nvSpPr>
            <p:cNvPr id="36" name="Text Placeholder 33">
              <a:extLst>
                <a:ext uri="{FF2B5EF4-FFF2-40B4-BE49-F238E27FC236}">
                  <a16:creationId xmlns:a16="http://schemas.microsoft.com/office/drawing/2014/main" xmlns="" id="{8158ECC1-256D-809D-EB48-1ADDE773857B}"/>
                </a:ext>
              </a:extLst>
            </p:cNvPr>
            <p:cNvSpPr txBox="1"/>
            <p:nvPr/>
          </p:nvSpPr>
          <p:spPr>
            <a:xfrm flipH="1">
              <a:off x="6824550" y="4618122"/>
              <a:ext cx="849523" cy="6530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685800">
                <a:spcBef>
                  <a:spcPts val="750"/>
                </a:spcBef>
                <a:buNone/>
              </a:pPr>
              <a:r>
                <a:rPr lang="ru-RU" altLang="x-none" sz="1800" b="1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</a:rPr>
                <a:t>2024-ж.</a:t>
              </a:r>
            </a:p>
            <a:p>
              <a:pPr marL="0" lvl="0" indent="0" defTabSz="685800">
                <a:spcBef>
                  <a:spcPts val="750"/>
                </a:spcBef>
                <a:buNone/>
              </a:pPr>
              <a:r>
                <a:rPr lang="ky-KG" altLang="x-none" sz="1800" b="1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</a:rPr>
                <a:t>1-жарым жылдыгы</a:t>
              </a:r>
              <a:endParaRPr lang="en-AU" altLang="x-none" sz="1800" b="1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5D2D9F2-2E11-E394-F44D-57B5E5937B9C}"/>
                </a:ext>
              </a:extLst>
            </p:cNvPr>
            <p:cNvGrpSpPr/>
            <p:nvPr/>
          </p:nvGrpSpPr>
          <p:grpSpPr>
            <a:xfrm>
              <a:off x="7451303" y="4537743"/>
              <a:ext cx="708704" cy="731857"/>
              <a:chOff x="6815964" y="4544567"/>
              <a:chExt cx="802117" cy="779300"/>
            </a:xfrm>
          </p:grpSpPr>
          <p:sp>
            <p:nvSpPr>
              <p:cNvPr id="50" name="Donut 49">
                <a:extLst>
                  <a:ext uri="{FF2B5EF4-FFF2-40B4-BE49-F238E27FC236}">
                    <a16:creationId xmlns:a16="http://schemas.microsoft.com/office/drawing/2014/main" xmlns="" id="{D5E2436F-37DB-8430-546F-5DDA1D07689F}"/>
                  </a:ext>
                </a:extLst>
              </p:cNvPr>
              <p:cNvSpPr/>
              <p:nvPr/>
            </p:nvSpPr>
            <p:spPr>
              <a:xfrm>
                <a:off x="6815964" y="4545189"/>
                <a:ext cx="802117" cy="778678"/>
              </a:xfrm>
              <a:prstGeom prst="donut">
                <a:avLst/>
              </a:prstGeom>
              <a:solidFill>
                <a:srgbClr val="D8DA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51" name="Block Arc 50">
                <a:extLst>
                  <a:ext uri="{FF2B5EF4-FFF2-40B4-BE49-F238E27FC236}">
                    <a16:creationId xmlns:a16="http://schemas.microsoft.com/office/drawing/2014/main" xmlns="" id="{5ACE7DAB-DF3E-8338-F2D2-D25969C0C5A9}"/>
                  </a:ext>
                </a:extLst>
              </p:cNvPr>
              <p:cNvSpPr/>
              <p:nvPr/>
            </p:nvSpPr>
            <p:spPr>
              <a:xfrm>
                <a:off x="6815964" y="4544567"/>
                <a:ext cx="802117" cy="778678"/>
              </a:xfrm>
              <a:prstGeom prst="blockArc">
                <a:avLst>
                  <a:gd name="adj1" fmla="val 16263629"/>
                  <a:gd name="adj2" fmla="val 5366597"/>
                  <a:gd name="adj3" fmla="val 23937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</p:grpSp>
        <p:sp>
          <p:nvSpPr>
            <p:cNvPr id="44" name="Text Placeholder 33">
              <a:extLst>
                <a:ext uri="{FF2B5EF4-FFF2-40B4-BE49-F238E27FC236}">
                  <a16:creationId xmlns:a16="http://schemas.microsoft.com/office/drawing/2014/main" xmlns="" id="{56595C54-230E-C6D7-8027-B7F0D7F8C1B4}"/>
                </a:ext>
              </a:extLst>
            </p:cNvPr>
            <p:cNvSpPr txBox="1"/>
            <p:nvPr/>
          </p:nvSpPr>
          <p:spPr>
            <a:xfrm flipH="1">
              <a:off x="8253796" y="4533503"/>
              <a:ext cx="593487" cy="737701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9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9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defTabSz="685800">
                <a:spcBef>
                  <a:spcPts val="750"/>
                </a:spcBef>
                <a:buNone/>
              </a:pPr>
              <a:r>
                <a:rPr lang="ru-RU" altLang="x-none" sz="1800" b="1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</a:rPr>
                <a:t>20 миң балага</a:t>
              </a:r>
            </a:p>
            <a:p>
              <a:pPr marL="0" lvl="0" indent="0" defTabSz="685800">
                <a:spcBef>
                  <a:spcPts val="750"/>
                </a:spcBef>
                <a:buNone/>
              </a:pPr>
              <a:r>
                <a:rPr lang="ru-RU" altLang="x-none" sz="1800" b="1" dirty="0">
                  <a:solidFill>
                    <a:schemeClr val="accent3">
                      <a:lumMod val="50000"/>
                    </a:schemeClr>
                  </a:solidFill>
                  <a:latin typeface="Source Sans Pro"/>
                  <a:ea typeface="Source Sans Pro"/>
                </a:rPr>
                <a:t>278 МЧББ</a:t>
              </a:r>
              <a:endParaRPr lang="en-AU" altLang="x-none" sz="1800" b="1" dirty="0">
                <a:solidFill>
                  <a:schemeClr val="accent3">
                    <a:lumMod val="50000"/>
                  </a:schemeClr>
                </a:solidFill>
                <a:latin typeface="Source Sans Pro"/>
                <a:ea typeface="Source Sans Pro"/>
              </a:endParaRPr>
            </a:p>
          </p:txBody>
        </p:sp>
        <p:sp>
          <p:nvSpPr>
            <p:cNvPr id="46" name="Donut 45">
              <a:extLst>
                <a:ext uri="{FF2B5EF4-FFF2-40B4-BE49-F238E27FC236}">
                  <a16:creationId xmlns:a16="http://schemas.microsoft.com/office/drawing/2014/main" xmlns="" id="{E989059B-EB00-330E-9B8A-64DD40844546}"/>
                </a:ext>
              </a:extLst>
            </p:cNvPr>
            <p:cNvSpPr/>
            <p:nvPr/>
          </p:nvSpPr>
          <p:spPr>
            <a:xfrm>
              <a:off x="8928167" y="4538326"/>
              <a:ext cx="708704" cy="731273"/>
            </a:xfrm>
            <a:prstGeom prst="donut">
              <a:avLst/>
            </a:prstGeom>
            <a:solidFill>
              <a:srgbClr val="D8DA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  <p:sp>
          <p:nvSpPr>
            <p:cNvPr id="47" name="Block Arc 46">
              <a:extLst>
                <a:ext uri="{FF2B5EF4-FFF2-40B4-BE49-F238E27FC236}">
                  <a16:creationId xmlns:a16="http://schemas.microsoft.com/office/drawing/2014/main" xmlns="" id="{6B975681-0E56-98E0-89C9-B07A8F22E2A3}"/>
                </a:ext>
              </a:extLst>
            </p:cNvPr>
            <p:cNvSpPr/>
            <p:nvPr/>
          </p:nvSpPr>
          <p:spPr>
            <a:xfrm>
              <a:off x="8928167" y="4538378"/>
              <a:ext cx="708704" cy="731273"/>
            </a:xfrm>
            <a:prstGeom prst="blockArc">
              <a:avLst>
                <a:gd name="adj1" fmla="val 15313566"/>
                <a:gd name="adj2" fmla="val 11272707"/>
                <a:gd name="adj3" fmla="val 24966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" charset="0"/>
                <a:ea typeface="Source Sans Pro" charset="0"/>
                <a:cs typeface="Source Sans Pro" charset="0"/>
              </a:endParaRPr>
            </a:p>
          </p:txBody>
        </p:sp>
      </p:grpSp>
      <p:sp>
        <p:nvSpPr>
          <p:cNvPr id="54" name="Text Placeholder 33">
            <a:extLst>
              <a:ext uri="{FF2B5EF4-FFF2-40B4-BE49-F238E27FC236}">
                <a16:creationId xmlns:a16="http://schemas.microsoft.com/office/drawing/2014/main" xmlns="" id="{A2B42412-5DB1-0340-7CF6-37969CC1649B}"/>
              </a:ext>
            </a:extLst>
          </p:cNvPr>
          <p:cNvSpPr txBox="1"/>
          <p:nvPr/>
        </p:nvSpPr>
        <p:spPr>
          <a:xfrm flipH="1">
            <a:off x="7131790" y="5587581"/>
            <a:ext cx="1682855" cy="1009083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9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9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ky-KG" sz="1800" b="1" dirty="0">
                <a:solidFill>
                  <a:schemeClr val="accent3">
                    <a:lumMod val="50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253 МЧББ-оңдоо, эмерек, оюнчуктар</a:t>
            </a:r>
            <a:endParaRPr kumimoji="0" lang="ky-KG" sz="1800" b="1" i="0" u="none" strike="noStrike" kern="1200" cap="none" spc="0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xmlns="" id="{A9D17DAC-BBFD-270F-C9FC-51EB07CB39F2}"/>
              </a:ext>
            </a:extLst>
          </p:cNvPr>
          <p:cNvSpPr/>
          <p:nvPr/>
        </p:nvSpPr>
        <p:spPr>
          <a:xfrm>
            <a:off x="8814645" y="4433997"/>
            <a:ext cx="3268806" cy="2353961"/>
          </a:xfrm>
          <a:prstGeom prst="roundRect">
            <a:avLst/>
          </a:prstGeom>
          <a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219175" y="1640722"/>
            <a:ext cx="3803390" cy="3805491"/>
            <a:chOff x="2397126" y="-153988"/>
            <a:chExt cx="7416800" cy="7185026"/>
          </a:xfrm>
        </p:grpSpPr>
        <p:sp>
          <p:nvSpPr>
            <p:cNvPr id="36891" name="Freeform 209"/>
            <p:cNvSpPr>
              <a:spLocks noEditPoints="1"/>
            </p:cNvSpPr>
            <p:nvPr/>
          </p:nvSpPr>
          <p:spPr>
            <a:xfrm>
              <a:off x="3416301" y="-1"/>
              <a:ext cx="2501900" cy="3876675"/>
            </a:xfrm>
            <a:custGeom>
              <a:avLst/>
              <a:gdLst/>
              <a:ahLst/>
              <a:cxnLst>
                <a:cxn ang="0">
                  <a:pos x="2501900" y="1154345"/>
                </a:cxn>
                <a:cxn ang="0">
                  <a:pos x="2473032" y="952335"/>
                </a:cxn>
                <a:cxn ang="0">
                  <a:pos x="2473032" y="952335"/>
                </a:cxn>
                <a:cxn ang="0">
                  <a:pos x="2473032" y="952335"/>
                </a:cxn>
                <a:cxn ang="0">
                  <a:pos x="2453787" y="904237"/>
                </a:cxn>
                <a:cxn ang="0">
                  <a:pos x="2453787" y="904237"/>
                </a:cxn>
                <a:cxn ang="0">
                  <a:pos x="2453787" y="894617"/>
                </a:cxn>
                <a:cxn ang="0">
                  <a:pos x="2453787" y="894617"/>
                </a:cxn>
                <a:cxn ang="0">
                  <a:pos x="1250950" y="0"/>
                </a:cxn>
                <a:cxn ang="0">
                  <a:pos x="0" y="1250540"/>
                </a:cxn>
                <a:cxn ang="0">
                  <a:pos x="943024" y="2462602"/>
                </a:cxn>
                <a:cxn ang="0">
                  <a:pos x="943024" y="2539559"/>
                </a:cxn>
                <a:cxn ang="0">
                  <a:pos x="1616612" y="3876675"/>
                </a:cxn>
                <a:cxn ang="0">
                  <a:pos x="1424158" y="2991677"/>
                </a:cxn>
                <a:cxn ang="0">
                  <a:pos x="1491517" y="2472222"/>
                </a:cxn>
                <a:cxn ang="0">
                  <a:pos x="2501900" y="1154345"/>
                </a:cxn>
                <a:cxn ang="0">
                  <a:pos x="1337554" y="2433744"/>
                </a:cxn>
                <a:cxn ang="0">
                  <a:pos x="1270195" y="2991677"/>
                </a:cxn>
                <a:cxn ang="0">
                  <a:pos x="1289441" y="3261024"/>
                </a:cxn>
                <a:cxn ang="0">
                  <a:pos x="1096987" y="2539559"/>
                </a:cxn>
                <a:cxn ang="0">
                  <a:pos x="1096987" y="2462602"/>
                </a:cxn>
                <a:cxn ang="0">
                  <a:pos x="1106610" y="2337548"/>
                </a:cxn>
                <a:cxn ang="0">
                  <a:pos x="981515" y="2308690"/>
                </a:cxn>
                <a:cxn ang="0">
                  <a:pos x="163586" y="1250540"/>
                </a:cxn>
                <a:cxn ang="0">
                  <a:pos x="1250950" y="153913"/>
                </a:cxn>
                <a:cxn ang="0">
                  <a:pos x="2299823" y="933095"/>
                </a:cxn>
                <a:cxn ang="0">
                  <a:pos x="2299823" y="952335"/>
                </a:cxn>
                <a:cxn ang="0">
                  <a:pos x="2309446" y="990813"/>
                </a:cxn>
                <a:cxn ang="0">
                  <a:pos x="2319069" y="990813"/>
                </a:cxn>
                <a:cxn ang="0">
                  <a:pos x="2328692" y="1077389"/>
                </a:cxn>
                <a:cxn ang="0">
                  <a:pos x="1337554" y="2433744"/>
                </a:cxn>
              </a:cxnLst>
              <a:rect l="0" t="0" r="0" b="0"/>
              <a:pathLst>
                <a:path w="260" h="403">
                  <a:moveTo>
                    <a:pt x="260" y="120"/>
                  </a:moveTo>
                  <a:cubicBezTo>
                    <a:pt x="259" y="113"/>
                    <a:pt x="258" y="106"/>
                    <a:pt x="257" y="99"/>
                  </a:cubicBezTo>
                  <a:cubicBezTo>
                    <a:pt x="257" y="99"/>
                    <a:pt x="257" y="99"/>
                    <a:pt x="257" y="99"/>
                  </a:cubicBezTo>
                  <a:cubicBezTo>
                    <a:pt x="257" y="99"/>
                    <a:pt x="257" y="99"/>
                    <a:pt x="257" y="99"/>
                  </a:cubicBezTo>
                  <a:cubicBezTo>
                    <a:pt x="256" y="97"/>
                    <a:pt x="256" y="96"/>
                    <a:pt x="255" y="94"/>
                  </a:cubicBezTo>
                  <a:cubicBezTo>
                    <a:pt x="255" y="94"/>
                    <a:pt x="255" y="94"/>
                    <a:pt x="255" y="94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55" y="93"/>
                    <a:pt x="255" y="93"/>
                    <a:pt x="255" y="93"/>
                  </a:cubicBezTo>
                  <a:cubicBezTo>
                    <a:pt x="239" y="39"/>
                    <a:pt x="189" y="0"/>
                    <a:pt x="130" y="0"/>
                  </a:cubicBezTo>
                  <a:cubicBezTo>
                    <a:pt x="58" y="0"/>
                    <a:pt x="0" y="58"/>
                    <a:pt x="0" y="130"/>
                  </a:cubicBezTo>
                  <a:cubicBezTo>
                    <a:pt x="0" y="190"/>
                    <a:pt x="42" y="241"/>
                    <a:pt x="98" y="256"/>
                  </a:cubicBezTo>
                  <a:cubicBezTo>
                    <a:pt x="98" y="258"/>
                    <a:pt x="98" y="261"/>
                    <a:pt x="98" y="264"/>
                  </a:cubicBezTo>
                  <a:cubicBezTo>
                    <a:pt x="98" y="321"/>
                    <a:pt x="126" y="372"/>
                    <a:pt x="168" y="403"/>
                  </a:cubicBezTo>
                  <a:cubicBezTo>
                    <a:pt x="156" y="375"/>
                    <a:pt x="148" y="344"/>
                    <a:pt x="148" y="311"/>
                  </a:cubicBezTo>
                  <a:cubicBezTo>
                    <a:pt x="148" y="293"/>
                    <a:pt x="151" y="275"/>
                    <a:pt x="155" y="257"/>
                  </a:cubicBezTo>
                  <a:cubicBezTo>
                    <a:pt x="170" y="199"/>
                    <a:pt x="208" y="149"/>
                    <a:pt x="260" y="120"/>
                  </a:cubicBezTo>
                  <a:close/>
                  <a:moveTo>
                    <a:pt x="139" y="253"/>
                  </a:moveTo>
                  <a:cubicBezTo>
                    <a:pt x="134" y="272"/>
                    <a:pt x="132" y="292"/>
                    <a:pt x="132" y="311"/>
                  </a:cubicBezTo>
                  <a:cubicBezTo>
                    <a:pt x="132" y="321"/>
                    <a:pt x="132" y="330"/>
                    <a:pt x="134" y="339"/>
                  </a:cubicBezTo>
                  <a:cubicBezTo>
                    <a:pt x="121" y="316"/>
                    <a:pt x="114" y="290"/>
                    <a:pt x="114" y="264"/>
                  </a:cubicBezTo>
                  <a:cubicBezTo>
                    <a:pt x="114" y="261"/>
                    <a:pt x="114" y="259"/>
                    <a:pt x="114" y="256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02" y="240"/>
                    <a:pt x="102" y="240"/>
                    <a:pt x="102" y="240"/>
                  </a:cubicBezTo>
                  <a:cubicBezTo>
                    <a:pt x="52" y="227"/>
                    <a:pt x="17" y="182"/>
                    <a:pt x="17" y="130"/>
                  </a:cubicBezTo>
                  <a:cubicBezTo>
                    <a:pt x="17" y="67"/>
                    <a:pt x="68" y="16"/>
                    <a:pt x="130" y="16"/>
                  </a:cubicBezTo>
                  <a:cubicBezTo>
                    <a:pt x="180" y="16"/>
                    <a:pt x="225" y="50"/>
                    <a:pt x="239" y="97"/>
                  </a:cubicBezTo>
                  <a:cubicBezTo>
                    <a:pt x="239" y="99"/>
                    <a:pt x="239" y="99"/>
                    <a:pt x="239" y="99"/>
                  </a:cubicBezTo>
                  <a:cubicBezTo>
                    <a:pt x="240" y="100"/>
                    <a:pt x="240" y="102"/>
                    <a:pt x="240" y="103"/>
                  </a:cubicBezTo>
                  <a:cubicBezTo>
                    <a:pt x="241" y="103"/>
                    <a:pt x="241" y="103"/>
                    <a:pt x="241" y="103"/>
                  </a:cubicBezTo>
                  <a:cubicBezTo>
                    <a:pt x="241" y="106"/>
                    <a:pt x="242" y="109"/>
                    <a:pt x="242" y="112"/>
                  </a:cubicBezTo>
                  <a:cubicBezTo>
                    <a:pt x="191" y="144"/>
                    <a:pt x="154" y="195"/>
                    <a:pt x="139" y="253"/>
                  </a:cubicBezTo>
                  <a:close/>
                </a:path>
              </a:pathLst>
            </a:custGeom>
            <a:solidFill>
              <a:schemeClr val="accent1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210"/>
            <p:cNvSpPr>
              <a:spLocks noEditPoints="1"/>
            </p:cNvSpPr>
            <p:nvPr/>
          </p:nvSpPr>
          <p:spPr bwMode="auto">
            <a:xfrm>
              <a:off x="2397126" y="2663825"/>
              <a:ext cx="4021138" cy="2625725"/>
            </a:xfrm>
            <a:custGeom>
              <a:avLst/>
              <a:gdLst>
                <a:gd name="T0" fmla="*/ 325 w 418"/>
                <a:gd name="T1" fmla="*/ 170 h 273"/>
                <a:gd name="T2" fmla="*/ 275 w 418"/>
                <a:gd name="T3" fmla="*/ 147 h 273"/>
                <a:gd name="T4" fmla="*/ 177 w 418"/>
                <a:gd name="T5" fmla="*/ 5 h 273"/>
                <a:gd name="T6" fmla="*/ 156 w 418"/>
                <a:gd name="T7" fmla="*/ 1 h 273"/>
                <a:gd name="T8" fmla="*/ 156 w 418"/>
                <a:gd name="T9" fmla="*/ 1 h 273"/>
                <a:gd name="T10" fmla="*/ 151 w 418"/>
                <a:gd name="T11" fmla="*/ 1 h 273"/>
                <a:gd name="T12" fmla="*/ 150 w 418"/>
                <a:gd name="T13" fmla="*/ 1 h 273"/>
                <a:gd name="T14" fmla="*/ 149 w 418"/>
                <a:gd name="T15" fmla="*/ 1 h 273"/>
                <a:gd name="T16" fmla="*/ 149 w 418"/>
                <a:gd name="T17" fmla="*/ 1 h 273"/>
                <a:gd name="T18" fmla="*/ 23 w 418"/>
                <a:gd name="T19" fmla="*/ 91 h 273"/>
                <a:gd name="T20" fmla="*/ 106 w 418"/>
                <a:gd name="T21" fmla="*/ 255 h 273"/>
                <a:gd name="T22" fmla="*/ 256 w 418"/>
                <a:gd name="T23" fmla="*/ 201 h 273"/>
                <a:gd name="T24" fmla="*/ 264 w 418"/>
                <a:gd name="T25" fmla="*/ 203 h 273"/>
                <a:gd name="T26" fmla="*/ 418 w 418"/>
                <a:gd name="T27" fmla="*/ 179 h 273"/>
                <a:gd name="T28" fmla="*/ 325 w 418"/>
                <a:gd name="T29" fmla="*/ 170 h 273"/>
                <a:gd name="T30" fmla="*/ 317 w 418"/>
                <a:gd name="T31" fmla="*/ 195 h 273"/>
                <a:gd name="T32" fmla="*/ 269 w 418"/>
                <a:gd name="T33" fmla="*/ 188 h 273"/>
                <a:gd name="T34" fmla="*/ 262 w 418"/>
                <a:gd name="T35" fmla="*/ 185 h 273"/>
                <a:gd name="T36" fmla="*/ 249 w 418"/>
                <a:gd name="T37" fmla="*/ 180 h 273"/>
                <a:gd name="T38" fmla="*/ 242 w 418"/>
                <a:gd name="T39" fmla="*/ 192 h 273"/>
                <a:gd name="T40" fmla="*/ 146 w 418"/>
                <a:gd name="T41" fmla="*/ 244 h 273"/>
                <a:gd name="T42" fmla="*/ 111 w 418"/>
                <a:gd name="T43" fmla="*/ 239 h 273"/>
                <a:gd name="T44" fmla="*/ 38 w 418"/>
                <a:gd name="T45" fmla="*/ 96 h 273"/>
                <a:gd name="T46" fmla="*/ 146 w 418"/>
                <a:gd name="T47" fmla="*/ 18 h 273"/>
                <a:gd name="T48" fmla="*/ 149 w 418"/>
                <a:gd name="T49" fmla="*/ 18 h 273"/>
                <a:gd name="T50" fmla="*/ 151 w 418"/>
                <a:gd name="T51" fmla="*/ 18 h 273"/>
                <a:gd name="T52" fmla="*/ 155 w 418"/>
                <a:gd name="T53" fmla="*/ 18 h 273"/>
                <a:gd name="T54" fmla="*/ 155 w 418"/>
                <a:gd name="T55" fmla="*/ 18 h 273"/>
                <a:gd name="T56" fmla="*/ 164 w 418"/>
                <a:gd name="T57" fmla="*/ 19 h 273"/>
                <a:gd name="T58" fmla="*/ 266 w 418"/>
                <a:gd name="T59" fmla="*/ 161 h 273"/>
                <a:gd name="T60" fmla="*/ 320 w 418"/>
                <a:gd name="T61" fmla="*/ 185 h 273"/>
                <a:gd name="T62" fmla="*/ 346 w 418"/>
                <a:gd name="T63" fmla="*/ 193 h 273"/>
                <a:gd name="T64" fmla="*/ 317 w 418"/>
                <a:gd name="T65" fmla="*/ 195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8" h="273">
                  <a:moveTo>
                    <a:pt x="325" y="170"/>
                  </a:moveTo>
                  <a:cubicBezTo>
                    <a:pt x="307" y="164"/>
                    <a:pt x="290" y="156"/>
                    <a:pt x="275" y="147"/>
                  </a:cubicBezTo>
                  <a:cubicBezTo>
                    <a:pt x="224" y="114"/>
                    <a:pt x="189" y="63"/>
                    <a:pt x="177" y="5"/>
                  </a:cubicBezTo>
                  <a:cubicBezTo>
                    <a:pt x="170" y="3"/>
                    <a:pt x="163" y="2"/>
                    <a:pt x="156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5" y="1"/>
                    <a:pt x="153" y="1"/>
                    <a:pt x="151" y="1"/>
                  </a:cubicBezTo>
                  <a:cubicBezTo>
                    <a:pt x="151" y="1"/>
                    <a:pt x="151" y="1"/>
                    <a:pt x="150" y="1"/>
                  </a:cubicBezTo>
                  <a:cubicBezTo>
                    <a:pt x="150" y="1"/>
                    <a:pt x="150" y="1"/>
                    <a:pt x="149" y="1"/>
                  </a:cubicBezTo>
                  <a:cubicBezTo>
                    <a:pt x="149" y="1"/>
                    <a:pt x="149" y="1"/>
                    <a:pt x="149" y="1"/>
                  </a:cubicBezTo>
                  <a:cubicBezTo>
                    <a:pt x="93" y="0"/>
                    <a:pt x="41" y="35"/>
                    <a:pt x="23" y="91"/>
                  </a:cubicBezTo>
                  <a:cubicBezTo>
                    <a:pt x="0" y="159"/>
                    <a:pt x="38" y="232"/>
                    <a:pt x="106" y="255"/>
                  </a:cubicBezTo>
                  <a:cubicBezTo>
                    <a:pt x="164" y="273"/>
                    <a:pt x="225" y="250"/>
                    <a:pt x="256" y="201"/>
                  </a:cubicBezTo>
                  <a:cubicBezTo>
                    <a:pt x="259" y="202"/>
                    <a:pt x="261" y="203"/>
                    <a:pt x="264" y="203"/>
                  </a:cubicBezTo>
                  <a:cubicBezTo>
                    <a:pt x="318" y="221"/>
                    <a:pt x="375" y="210"/>
                    <a:pt x="418" y="179"/>
                  </a:cubicBezTo>
                  <a:cubicBezTo>
                    <a:pt x="388" y="183"/>
                    <a:pt x="356" y="180"/>
                    <a:pt x="325" y="170"/>
                  </a:cubicBezTo>
                  <a:close/>
                  <a:moveTo>
                    <a:pt x="317" y="195"/>
                  </a:moveTo>
                  <a:cubicBezTo>
                    <a:pt x="301" y="195"/>
                    <a:pt x="285" y="193"/>
                    <a:pt x="269" y="188"/>
                  </a:cubicBezTo>
                  <a:cubicBezTo>
                    <a:pt x="267" y="187"/>
                    <a:pt x="264" y="186"/>
                    <a:pt x="262" y="185"/>
                  </a:cubicBezTo>
                  <a:cubicBezTo>
                    <a:pt x="249" y="180"/>
                    <a:pt x="249" y="180"/>
                    <a:pt x="249" y="180"/>
                  </a:cubicBezTo>
                  <a:cubicBezTo>
                    <a:pt x="242" y="192"/>
                    <a:pt x="242" y="192"/>
                    <a:pt x="242" y="192"/>
                  </a:cubicBezTo>
                  <a:cubicBezTo>
                    <a:pt x="221" y="224"/>
                    <a:pt x="185" y="244"/>
                    <a:pt x="146" y="244"/>
                  </a:cubicBezTo>
                  <a:cubicBezTo>
                    <a:pt x="134" y="244"/>
                    <a:pt x="123" y="243"/>
                    <a:pt x="111" y="239"/>
                  </a:cubicBezTo>
                  <a:cubicBezTo>
                    <a:pt x="52" y="220"/>
                    <a:pt x="19" y="155"/>
                    <a:pt x="38" y="96"/>
                  </a:cubicBezTo>
                  <a:cubicBezTo>
                    <a:pt x="54" y="49"/>
                    <a:pt x="97" y="18"/>
                    <a:pt x="146" y="18"/>
                  </a:cubicBezTo>
                  <a:cubicBezTo>
                    <a:pt x="147" y="18"/>
                    <a:pt x="148" y="18"/>
                    <a:pt x="149" y="18"/>
                  </a:cubicBezTo>
                  <a:cubicBezTo>
                    <a:pt x="151" y="18"/>
                    <a:pt x="151" y="18"/>
                    <a:pt x="151" y="18"/>
                  </a:cubicBezTo>
                  <a:cubicBezTo>
                    <a:pt x="152" y="18"/>
                    <a:pt x="154" y="18"/>
                    <a:pt x="155" y="18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8" y="18"/>
                    <a:pt x="161" y="18"/>
                    <a:pt x="164" y="19"/>
                  </a:cubicBezTo>
                  <a:cubicBezTo>
                    <a:pt x="179" y="77"/>
                    <a:pt x="216" y="129"/>
                    <a:pt x="266" y="161"/>
                  </a:cubicBezTo>
                  <a:cubicBezTo>
                    <a:pt x="283" y="171"/>
                    <a:pt x="301" y="179"/>
                    <a:pt x="320" y="185"/>
                  </a:cubicBezTo>
                  <a:cubicBezTo>
                    <a:pt x="328" y="188"/>
                    <a:pt x="337" y="191"/>
                    <a:pt x="346" y="193"/>
                  </a:cubicBezTo>
                  <a:cubicBezTo>
                    <a:pt x="337" y="194"/>
                    <a:pt x="327" y="195"/>
                    <a:pt x="317" y="19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reeform 211"/>
            <p:cNvSpPr>
              <a:spLocks noEditPoints="1"/>
            </p:cNvSpPr>
            <p:nvPr/>
          </p:nvSpPr>
          <p:spPr bwMode="auto">
            <a:xfrm>
              <a:off x="4745039" y="3270250"/>
              <a:ext cx="2760663" cy="3760788"/>
            </a:xfrm>
            <a:custGeom>
              <a:avLst/>
              <a:gdLst>
                <a:gd name="T0" fmla="*/ 246 w 287"/>
                <a:gd name="T1" fmla="*/ 154 h 391"/>
                <a:gd name="T2" fmla="*/ 271 w 287"/>
                <a:gd name="T3" fmla="*/ 0 h 391"/>
                <a:gd name="T4" fmla="*/ 233 w 287"/>
                <a:gd name="T5" fmla="*/ 86 h 391"/>
                <a:gd name="T6" fmla="*/ 196 w 287"/>
                <a:gd name="T7" fmla="*/ 125 h 391"/>
                <a:gd name="T8" fmla="*/ 31 w 287"/>
                <a:gd name="T9" fmla="*/ 175 h 391"/>
                <a:gd name="T10" fmla="*/ 21 w 287"/>
                <a:gd name="T11" fmla="*/ 194 h 391"/>
                <a:gd name="T12" fmla="*/ 21 w 287"/>
                <a:gd name="T13" fmla="*/ 194 h 391"/>
                <a:gd name="T14" fmla="*/ 21 w 287"/>
                <a:gd name="T15" fmla="*/ 194 h 391"/>
                <a:gd name="T16" fmla="*/ 19 w 287"/>
                <a:gd name="T17" fmla="*/ 199 h 391"/>
                <a:gd name="T18" fmla="*/ 19 w 287"/>
                <a:gd name="T19" fmla="*/ 199 h 391"/>
                <a:gd name="T20" fmla="*/ 18 w 287"/>
                <a:gd name="T21" fmla="*/ 200 h 391"/>
                <a:gd name="T22" fmla="*/ 18 w 287"/>
                <a:gd name="T23" fmla="*/ 200 h 391"/>
                <a:gd name="T24" fmla="*/ 65 w 287"/>
                <a:gd name="T25" fmla="*/ 348 h 391"/>
                <a:gd name="T26" fmla="*/ 246 w 287"/>
                <a:gd name="T27" fmla="*/ 320 h 391"/>
                <a:gd name="T28" fmla="*/ 241 w 287"/>
                <a:gd name="T29" fmla="*/ 161 h 391"/>
                <a:gd name="T30" fmla="*/ 246 w 287"/>
                <a:gd name="T31" fmla="*/ 154 h 391"/>
                <a:gd name="T32" fmla="*/ 233 w 287"/>
                <a:gd name="T33" fmla="*/ 310 h 391"/>
                <a:gd name="T34" fmla="*/ 141 w 287"/>
                <a:gd name="T35" fmla="*/ 357 h 391"/>
                <a:gd name="T36" fmla="*/ 74 w 287"/>
                <a:gd name="T37" fmla="*/ 335 h 391"/>
                <a:gd name="T38" fmla="*/ 34 w 287"/>
                <a:gd name="T39" fmla="*/ 206 h 391"/>
                <a:gd name="T40" fmla="*/ 35 w 287"/>
                <a:gd name="T41" fmla="*/ 204 h 391"/>
                <a:gd name="T42" fmla="*/ 36 w 287"/>
                <a:gd name="T43" fmla="*/ 200 h 391"/>
                <a:gd name="T44" fmla="*/ 36 w 287"/>
                <a:gd name="T45" fmla="*/ 200 h 391"/>
                <a:gd name="T46" fmla="*/ 40 w 287"/>
                <a:gd name="T47" fmla="*/ 192 h 391"/>
                <a:gd name="T48" fmla="*/ 55 w 287"/>
                <a:gd name="T49" fmla="*/ 193 h 391"/>
                <a:gd name="T50" fmla="*/ 206 w 287"/>
                <a:gd name="T51" fmla="*/ 138 h 391"/>
                <a:gd name="T52" fmla="*/ 246 w 287"/>
                <a:gd name="T53" fmla="*/ 95 h 391"/>
                <a:gd name="T54" fmla="*/ 261 w 287"/>
                <a:gd name="T55" fmla="*/ 72 h 391"/>
                <a:gd name="T56" fmla="*/ 233 w 287"/>
                <a:gd name="T57" fmla="*/ 144 h 391"/>
                <a:gd name="T58" fmla="*/ 228 w 287"/>
                <a:gd name="T59" fmla="*/ 150 h 391"/>
                <a:gd name="T60" fmla="*/ 220 w 287"/>
                <a:gd name="T61" fmla="*/ 161 h 391"/>
                <a:gd name="T62" fmla="*/ 228 w 287"/>
                <a:gd name="T63" fmla="*/ 171 h 391"/>
                <a:gd name="T64" fmla="*/ 233 w 287"/>
                <a:gd name="T65" fmla="*/ 31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7" h="391">
                  <a:moveTo>
                    <a:pt x="246" y="154"/>
                  </a:moveTo>
                  <a:cubicBezTo>
                    <a:pt x="280" y="108"/>
                    <a:pt x="287" y="50"/>
                    <a:pt x="271" y="0"/>
                  </a:cubicBezTo>
                  <a:cubicBezTo>
                    <a:pt x="265" y="30"/>
                    <a:pt x="252" y="59"/>
                    <a:pt x="233" y="86"/>
                  </a:cubicBezTo>
                  <a:cubicBezTo>
                    <a:pt x="222" y="101"/>
                    <a:pt x="209" y="114"/>
                    <a:pt x="196" y="125"/>
                  </a:cubicBezTo>
                  <a:cubicBezTo>
                    <a:pt x="149" y="164"/>
                    <a:pt x="89" y="181"/>
                    <a:pt x="31" y="175"/>
                  </a:cubicBezTo>
                  <a:cubicBezTo>
                    <a:pt x="27" y="181"/>
                    <a:pt x="24" y="187"/>
                    <a:pt x="21" y="194"/>
                  </a:cubicBezTo>
                  <a:cubicBezTo>
                    <a:pt x="21" y="194"/>
                    <a:pt x="21" y="194"/>
                    <a:pt x="21" y="194"/>
                  </a:cubicBezTo>
                  <a:cubicBezTo>
                    <a:pt x="21" y="194"/>
                    <a:pt x="21" y="194"/>
                    <a:pt x="21" y="194"/>
                  </a:cubicBezTo>
                  <a:cubicBezTo>
                    <a:pt x="20" y="195"/>
                    <a:pt x="20" y="197"/>
                    <a:pt x="19" y="199"/>
                  </a:cubicBezTo>
                  <a:cubicBezTo>
                    <a:pt x="19" y="199"/>
                    <a:pt x="19" y="199"/>
                    <a:pt x="19" y="199"/>
                  </a:cubicBezTo>
                  <a:cubicBezTo>
                    <a:pt x="19" y="200"/>
                    <a:pt x="19" y="200"/>
                    <a:pt x="18" y="200"/>
                  </a:cubicBezTo>
                  <a:cubicBezTo>
                    <a:pt x="18" y="200"/>
                    <a:pt x="18" y="200"/>
                    <a:pt x="18" y="200"/>
                  </a:cubicBezTo>
                  <a:cubicBezTo>
                    <a:pt x="0" y="253"/>
                    <a:pt x="17" y="314"/>
                    <a:pt x="65" y="348"/>
                  </a:cubicBezTo>
                  <a:cubicBezTo>
                    <a:pt x="123" y="391"/>
                    <a:pt x="204" y="378"/>
                    <a:pt x="246" y="320"/>
                  </a:cubicBezTo>
                  <a:cubicBezTo>
                    <a:pt x="282" y="271"/>
                    <a:pt x="278" y="205"/>
                    <a:pt x="241" y="161"/>
                  </a:cubicBezTo>
                  <a:cubicBezTo>
                    <a:pt x="243" y="158"/>
                    <a:pt x="245" y="156"/>
                    <a:pt x="246" y="154"/>
                  </a:cubicBezTo>
                  <a:close/>
                  <a:moveTo>
                    <a:pt x="233" y="310"/>
                  </a:moveTo>
                  <a:cubicBezTo>
                    <a:pt x="211" y="339"/>
                    <a:pt x="177" y="357"/>
                    <a:pt x="141" y="357"/>
                  </a:cubicBezTo>
                  <a:cubicBezTo>
                    <a:pt x="117" y="357"/>
                    <a:pt x="94" y="349"/>
                    <a:pt x="74" y="335"/>
                  </a:cubicBezTo>
                  <a:cubicBezTo>
                    <a:pt x="34" y="306"/>
                    <a:pt x="17" y="253"/>
                    <a:pt x="34" y="206"/>
                  </a:cubicBezTo>
                  <a:cubicBezTo>
                    <a:pt x="35" y="204"/>
                    <a:pt x="35" y="204"/>
                    <a:pt x="35" y="204"/>
                  </a:cubicBezTo>
                  <a:cubicBezTo>
                    <a:pt x="35" y="203"/>
                    <a:pt x="36" y="201"/>
                    <a:pt x="36" y="200"/>
                  </a:cubicBezTo>
                  <a:cubicBezTo>
                    <a:pt x="36" y="200"/>
                    <a:pt x="36" y="200"/>
                    <a:pt x="36" y="200"/>
                  </a:cubicBezTo>
                  <a:cubicBezTo>
                    <a:pt x="37" y="197"/>
                    <a:pt x="39" y="195"/>
                    <a:pt x="40" y="192"/>
                  </a:cubicBezTo>
                  <a:cubicBezTo>
                    <a:pt x="45" y="192"/>
                    <a:pt x="50" y="193"/>
                    <a:pt x="55" y="193"/>
                  </a:cubicBezTo>
                  <a:cubicBezTo>
                    <a:pt x="111" y="193"/>
                    <a:pt x="164" y="173"/>
                    <a:pt x="206" y="138"/>
                  </a:cubicBezTo>
                  <a:cubicBezTo>
                    <a:pt x="221" y="126"/>
                    <a:pt x="235" y="111"/>
                    <a:pt x="246" y="95"/>
                  </a:cubicBezTo>
                  <a:cubicBezTo>
                    <a:pt x="252" y="88"/>
                    <a:pt x="257" y="80"/>
                    <a:pt x="261" y="72"/>
                  </a:cubicBezTo>
                  <a:cubicBezTo>
                    <a:pt x="258" y="98"/>
                    <a:pt x="248" y="123"/>
                    <a:pt x="233" y="144"/>
                  </a:cubicBezTo>
                  <a:cubicBezTo>
                    <a:pt x="231" y="146"/>
                    <a:pt x="230" y="148"/>
                    <a:pt x="228" y="150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8" y="171"/>
                    <a:pt x="228" y="171"/>
                    <a:pt x="228" y="171"/>
                  </a:cubicBezTo>
                  <a:cubicBezTo>
                    <a:pt x="261" y="211"/>
                    <a:pt x="263" y="268"/>
                    <a:pt x="233" y="31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Freeform 212"/>
            <p:cNvSpPr>
              <a:spLocks noEditPoints="1"/>
            </p:cNvSpPr>
            <p:nvPr/>
          </p:nvSpPr>
          <p:spPr bwMode="auto">
            <a:xfrm>
              <a:off x="6553201" y="2058987"/>
              <a:ext cx="3260725" cy="3251200"/>
            </a:xfrm>
            <a:custGeom>
              <a:avLst/>
              <a:gdLst>
                <a:gd name="T0" fmla="*/ 296 w 339"/>
                <a:gd name="T1" fmla="*/ 122 h 338"/>
                <a:gd name="T2" fmla="*/ 143 w 339"/>
                <a:gd name="T3" fmla="*/ 78 h 338"/>
                <a:gd name="T4" fmla="*/ 139 w 339"/>
                <a:gd name="T5" fmla="*/ 71 h 338"/>
                <a:gd name="T6" fmla="*/ 0 w 339"/>
                <a:gd name="T7" fmla="*/ 0 h 338"/>
                <a:gd name="T8" fmla="*/ 70 w 339"/>
                <a:gd name="T9" fmla="*/ 62 h 338"/>
                <a:gd name="T10" fmla="*/ 96 w 339"/>
                <a:gd name="T11" fmla="*/ 110 h 338"/>
                <a:gd name="T12" fmla="*/ 92 w 339"/>
                <a:gd name="T13" fmla="*/ 282 h 338"/>
                <a:gd name="T14" fmla="*/ 107 w 339"/>
                <a:gd name="T15" fmla="*/ 298 h 338"/>
                <a:gd name="T16" fmla="*/ 107 w 339"/>
                <a:gd name="T17" fmla="*/ 298 h 338"/>
                <a:gd name="T18" fmla="*/ 107 w 339"/>
                <a:gd name="T19" fmla="*/ 298 h 338"/>
                <a:gd name="T20" fmla="*/ 111 w 339"/>
                <a:gd name="T21" fmla="*/ 301 h 338"/>
                <a:gd name="T22" fmla="*/ 111 w 339"/>
                <a:gd name="T23" fmla="*/ 301 h 338"/>
                <a:gd name="T24" fmla="*/ 112 w 339"/>
                <a:gd name="T25" fmla="*/ 302 h 338"/>
                <a:gd name="T26" fmla="*/ 112 w 339"/>
                <a:gd name="T27" fmla="*/ 302 h 338"/>
                <a:gd name="T28" fmla="*/ 268 w 339"/>
                <a:gd name="T29" fmla="*/ 304 h 338"/>
                <a:gd name="T30" fmla="*/ 296 w 339"/>
                <a:gd name="T31" fmla="*/ 122 h 338"/>
                <a:gd name="T32" fmla="*/ 258 w 339"/>
                <a:gd name="T33" fmla="*/ 290 h 338"/>
                <a:gd name="T34" fmla="*/ 191 w 339"/>
                <a:gd name="T35" fmla="*/ 312 h 338"/>
                <a:gd name="T36" fmla="*/ 122 w 339"/>
                <a:gd name="T37" fmla="*/ 289 h 338"/>
                <a:gd name="T38" fmla="*/ 121 w 339"/>
                <a:gd name="T39" fmla="*/ 288 h 338"/>
                <a:gd name="T40" fmla="*/ 118 w 339"/>
                <a:gd name="T41" fmla="*/ 285 h 338"/>
                <a:gd name="T42" fmla="*/ 111 w 339"/>
                <a:gd name="T43" fmla="*/ 279 h 338"/>
                <a:gd name="T44" fmla="*/ 111 w 339"/>
                <a:gd name="T45" fmla="*/ 104 h 338"/>
                <a:gd name="T46" fmla="*/ 83 w 339"/>
                <a:gd name="T47" fmla="*/ 53 h 338"/>
                <a:gd name="T48" fmla="*/ 66 w 339"/>
                <a:gd name="T49" fmla="*/ 31 h 338"/>
                <a:gd name="T50" fmla="*/ 125 w 339"/>
                <a:gd name="T51" fmla="*/ 81 h 338"/>
                <a:gd name="T52" fmla="*/ 130 w 339"/>
                <a:gd name="T53" fmla="*/ 87 h 338"/>
                <a:gd name="T54" fmla="*/ 137 w 339"/>
                <a:gd name="T55" fmla="*/ 98 h 338"/>
                <a:gd name="T56" fmla="*/ 150 w 339"/>
                <a:gd name="T57" fmla="*/ 93 h 338"/>
                <a:gd name="T58" fmla="*/ 191 w 339"/>
                <a:gd name="T59" fmla="*/ 85 h 338"/>
                <a:gd name="T60" fmla="*/ 283 w 339"/>
                <a:gd name="T61" fmla="*/ 132 h 338"/>
                <a:gd name="T62" fmla="*/ 258 w 339"/>
                <a:gd name="T63" fmla="*/ 29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9" h="338">
                  <a:moveTo>
                    <a:pt x="296" y="122"/>
                  </a:moveTo>
                  <a:cubicBezTo>
                    <a:pt x="261" y="73"/>
                    <a:pt x="197" y="56"/>
                    <a:pt x="143" y="78"/>
                  </a:cubicBezTo>
                  <a:cubicBezTo>
                    <a:pt x="142" y="76"/>
                    <a:pt x="140" y="73"/>
                    <a:pt x="139" y="71"/>
                  </a:cubicBezTo>
                  <a:cubicBezTo>
                    <a:pt x="105" y="25"/>
                    <a:pt x="53" y="0"/>
                    <a:pt x="0" y="0"/>
                  </a:cubicBezTo>
                  <a:cubicBezTo>
                    <a:pt x="26" y="15"/>
                    <a:pt x="50" y="36"/>
                    <a:pt x="70" y="62"/>
                  </a:cubicBezTo>
                  <a:cubicBezTo>
                    <a:pt x="81" y="78"/>
                    <a:pt x="89" y="94"/>
                    <a:pt x="96" y="110"/>
                  </a:cubicBezTo>
                  <a:cubicBezTo>
                    <a:pt x="118" y="166"/>
                    <a:pt x="116" y="229"/>
                    <a:pt x="92" y="282"/>
                  </a:cubicBezTo>
                  <a:cubicBezTo>
                    <a:pt x="97" y="288"/>
                    <a:pt x="102" y="293"/>
                    <a:pt x="107" y="298"/>
                  </a:cubicBezTo>
                  <a:cubicBezTo>
                    <a:pt x="107" y="298"/>
                    <a:pt x="107" y="298"/>
                    <a:pt x="107" y="298"/>
                  </a:cubicBezTo>
                  <a:cubicBezTo>
                    <a:pt x="107" y="298"/>
                    <a:pt x="107" y="298"/>
                    <a:pt x="107" y="298"/>
                  </a:cubicBezTo>
                  <a:cubicBezTo>
                    <a:pt x="108" y="299"/>
                    <a:pt x="110" y="300"/>
                    <a:pt x="111" y="301"/>
                  </a:cubicBezTo>
                  <a:cubicBezTo>
                    <a:pt x="111" y="301"/>
                    <a:pt x="111" y="301"/>
                    <a:pt x="111" y="301"/>
                  </a:cubicBezTo>
                  <a:cubicBezTo>
                    <a:pt x="112" y="302"/>
                    <a:pt x="112" y="302"/>
                    <a:pt x="112" y="302"/>
                  </a:cubicBezTo>
                  <a:cubicBezTo>
                    <a:pt x="112" y="302"/>
                    <a:pt x="112" y="302"/>
                    <a:pt x="112" y="302"/>
                  </a:cubicBezTo>
                  <a:cubicBezTo>
                    <a:pt x="157" y="336"/>
                    <a:pt x="220" y="338"/>
                    <a:pt x="268" y="304"/>
                  </a:cubicBezTo>
                  <a:cubicBezTo>
                    <a:pt x="326" y="262"/>
                    <a:pt x="339" y="180"/>
                    <a:pt x="296" y="122"/>
                  </a:cubicBezTo>
                  <a:close/>
                  <a:moveTo>
                    <a:pt x="258" y="290"/>
                  </a:moveTo>
                  <a:cubicBezTo>
                    <a:pt x="238" y="305"/>
                    <a:pt x="215" y="312"/>
                    <a:pt x="191" y="312"/>
                  </a:cubicBezTo>
                  <a:cubicBezTo>
                    <a:pt x="167" y="312"/>
                    <a:pt x="142" y="304"/>
                    <a:pt x="122" y="289"/>
                  </a:cubicBezTo>
                  <a:cubicBezTo>
                    <a:pt x="121" y="288"/>
                    <a:pt x="121" y="288"/>
                    <a:pt x="121" y="288"/>
                  </a:cubicBezTo>
                  <a:cubicBezTo>
                    <a:pt x="120" y="287"/>
                    <a:pt x="119" y="286"/>
                    <a:pt x="118" y="285"/>
                  </a:cubicBezTo>
                  <a:cubicBezTo>
                    <a:pt x="111" y="279"/>
                    <a:pt x="111" y="279"/>
                    <a:pt x="111" y="279"/>
                  </a:cubicBezTo>
                  <a:cubicBezTo>
                    <a:pt x="134" y="223"/>
                    <a:pt x="134" y="160"/>
                    <a:pt x="111" y="104"/>
                  </a:cubicBezTo>
                  <a:cubicBezTo>
                    <a:pt x="104" y="86"/>
                    <a:pt x="95" y="69"/>
                    <a:pt x="83" y="53"/>
                  </a:cubicBezTo>
                  <a:cubicBezTo>
                    <a:pt x="78" y="45"/>
                    <a:pt x="72" y="38"/>
                    <a:pt x="66" y="31"/>
                  </a:cubicBezTo>
                  <a:cubicBezTo>
                    <a:pt x="89" y="42"/>
                    <a:pt x="110" y="59"/>
                    <a:pt x="125" y="81"/>
                  </a:cubicBezTo>
                  <a:cubicBezTo>
                    <a:pt x="127" y="83"/>
                    <a:pt x="128" y="85"/>
                    <a:pt x="130" y="87"/>
                  </a:cubicBezTo>
                  <a:cubicBezTo>
                    <a:pt x="137" y="98"/>
                    <a:pt x="137" y="98"/>
                    <a:pt x="137" y="98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63" y="88"/>
                    <a:pt x="177" y="85"/>
                    <a:pt x="191" y="85"/>
                  </a:cubicBezTo>
                  <a:cubicBezTo>
                    <a:pt x="227" y="85"/>
                    <a:pt x="262" y="103"/>
                    <a:pt x="283" y="132"/>
                  </a:cubicBezTo>
                  <a:cubicBezTo>
                    <a:pt x="320" y="183"/>
                    <a:pt x="309" y="254"/>
                    <a:pt x="258" y="2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95" name="Freeform 213"/>
            <p:cNvSpPr>
              <a:spLocks noEditPoints="1"/>
            </p:cNvSpPr>
            <p:nvPr/>
          </p:nvSpPr>
          <p:spPr>
            <a:xfrm>
              <a:off x="5138739" y="-153988"/>
              <a:ext cx="3741738" cy="2568575"/>
            </a:xfrm>
            <a:custGeom>
              <a:avLst/>
              <a:gdLst/>
              <a:ahLst/>
              <a:cxnLst>
                <a:cxn ang="0">
                  <a:pos x="3568598" y="1019734"/>
                </a:cxn>
                <a:cxn ang="0">
                  <a:pos x="1991105" y="211643"/>
                </a:cxn>
                <a:cxn ang="0">
                  <a:pos x="1135026" y="1481500"/>
                </a:cxn>
                <a:cxn ang="0">
                  <a:pos x="1058075" y="1500740"/>
                </a:cxn>
                <a:cxn ang="0">
                  <a:pos x="0" y="2568575"/>
                </a:cxn>
                <a:cxn ang="0">
                  <a:pos x="769509" y="2106809"/>
                </a:cxn>
                <a:cxn ang="0">
                  <a:pos x="1288928" y="2010607"/>
                </a:cxn>
                <a:cxn ang="0">
                  <a:pos x="2856803" y="2558955"/>
                </a:cxn>
                <a:cxn ang="0">
                  <a:pos x="3039561" y="2462754"/>
                </a:cxn>
                <a:cxn ang="0">
                  <a:pos x="3039561" y="2462754"/>
                </a:cxn>
                <a:cxn ang="0">
                  <a:pos x="3039561" y="2462754"/>
                </a:cxn>
                <a:cxn ang="0">
                  <a:pos x="3078036" y="2443513"/>
                </a:cxn>
                <a:cxn ang="0">
                  <a:pos x="3087655" y="2433893"/>
                </a:cxn>
                <a:cxn ang="0">
                  <a:pos x="3087655" y="2433893"/>
                </a:cxn>
                <a:cxn ang="0">
                  <a:pos x="3087655" y="2433893"/>
                </a:cxn>
                <a:cxn ang="0">
                  <a:pos x="3568598" y="1019734"/>
                </a:cxn>
                <a:cxn ang="0">
                  <a:pos x="3001085" y="2299211"/>
                </a:cxn>
                <a:cxn ang="0">
                  <a:pos x="2991467" y="2308831"/>
                </a:cxn>
                <a:cxn ang="0">
                  <a:pos x="2962610" y="2328072"/>
                </a:cxn>
                <a:cxn ang="0">
                  <a:pos x="2943372" y="2337692"/>
                </a:cxn>
                <a:cxn ang="0">
                  <a:pos x="2943372" y="2337692"/>
                </a:cxn>
                <a:cxn ang="0">
                  <a:pos x="2876040" y="2376172"/>
                </a:cxn>
                <a:cxn ang="0">
                  <a:pos x="1423592" y="1847065"/>
                </a:cxn>
                <a:cxn ang="0">
                  <a:pos x="1279309" y="1847065"/>
                </a:cxn>
                <a:cxn ang="0">
                  <a:pos x="721415" y="1952887"/>
                </a:cxn>
                <a:cxn ang="0">
                  <a:pos x="480943" y="2058708"/>
                </a:cxn>
                <a:cxn ang="0">
                  <a:pos x="1106169" y="1654663"/>
                </a:cxn>
                <a:cxn ang="0">
                  <a:pos x="1173501" y="1635422"/>
                </a:cxn>
                <a:cxn ang="0">
                  <a:pos x="1298547" y="1596942"/>
                </a:cxn>
                <a:cxn ang="0">
                  <a:pos x="1288928" y="1471880"/>
                </a:cxn>
                <a:cxn ang="0">
                  <a:pos x="2048818" y="365565"/>
                </a:cxn>
                <a:cxn ang="0">
                  <a:pos x="2385478" y="307844"/>
                </a:cxn>
                <a:cxn ang="0">
                  <a:pos x="3424315" y="1067835"/>
                </a:cxn>
                <a:cxn ang="0">
                  <a:pos x="3001085" y="2299211"/>
                </a:cxn>
              </a:cxnLst>
              <a:rect l="0" t="0" r="0" b="0"/>
              <a:pathLst>
                <a:path w="389" h="267">
                  <a:moveTo>
                    <a:pt x="371" y="106"/>
                  </a:moveTo>
                  <a:cubicBezTo>
                    <a:pt x="349" y="37"/>
                    <a:pt x="276" y="0"/>
                    <a:pt x="207" y="22"/>
                  </a:cubicBezTo>
                  <a:cubicBezTo>
                    <a:pt x="150" y="41"/>
                    <a:pt x="114" y="96"/>
                    <a:pt x="118" y="154"/>
                  </a:cubicBezTo>
                  <a:cubicBezTo>
                    <a:pt x="115" y="155"/>
                    <a:pt x="113" y="155"/>
                    <a:pt x="110" y="156"/>
                  </a:cubicBezTo>
                  <a:cubicBezTo>
                    <a:pt x="56" y="174"/>
                    <a:pt x="16" y="216"/>
                    <a:pt x="0" y="267"/>
                  </a:cubicBezTo>
                  <a:cubicBezTo>
                    <a:pt x="22" y="246"/>
                    <a:pt x="49" y="229"/>
                    <a:pt x="80" y="219"/>
                  </a:cubicBezTo>
                  <a:cubicBezTo>
                    <a:pt x="98" y="213"/>
                    <a:pt x="116" y="210"/>
                    <a:pt x="134" y="209"/>
                  </a:cubicBezTo>
                  <a:cubicBezTo>
                    <a:pt x="194" y="205"/>
                    <a:pt x="253" y="226"/>
                    <a:pt x="297" y="266"/>
                  </a:cubicBezTo>
                  <a:cubicBezTo>
                    <a:pt x="303" y="263"/>
                    <a:pt x="310" y="260"/>
                    <a:pt x="316" y="256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16" y="256"/>
                    <a:pt x="316" y="256"/>
                    <a:pt x="316" y="256"/>
                  </a:cubicBezTo>
                  <a:cubicBezTo>
                    <a:pt x="317" y="256"/>
                    <a:pt x="319" y="255"/>
                    <a:pt x="320" y="254"/>
                  </a:cubicBezTo>
                  <a:cubicBezTo>
                    <a:pt x="320" y="254"/>
                    <a:pt x="320" y="253"/>
                    <a:pt x="321" y="253"/>
                  </a:cubicBezTo>
                  <a:cubicBezTo>
                    <a:pt x="321" y="253"/>
                    <a:pt x="321" y="253"/>
                    <a:pt x="321" y="253"/>
                  </a:cubicBezTo>
                  <a:cubicBezTo>
                    <a:pt x="321" y="253"/>
                    <a:pt x="321" y="253"/>
                    <a:pt x="321" y="253"/>
                  </a:cubicBezTo>
                  <a:cubicBezTo>
                    <a:pt x="368" y="221"/>
                    <a:pt x="389" y="162"/>
                    <a:pt x="371" y="106"/>
                  </a:cubicBezTo>
                  <a:close/>
                  <a:moveTo>
                    <a:pt x="312" y="239"/>
                  </a:moveTo>
                  <a:cubicBezTo>
                    <a:pt x="311" y="240"/>
                    <a:pt x="311" y="240"/>
                    <a:pt x="311" y="240"/>
                  </a:cubicBezTo>
                  <a:cubicBezTo>
                    <a:pt x="310" y="241"/>
                    <a:pt x="309" y="241"/>
                    <a:pt x="308" y="242"/>
                  </a:cubicBezTo>
                  <a:cubicBezTo>
                    <a:pt x="306" y="243"/>
                    <a:pt x="306" y="243"/>
                    <a:pt x="306" y="243"/>
                  </a:cubicBezTo>
                  <a:cubicBezTo>
                    <a:pt x="306" y="243"/>
                    <a:pt x="306" y="243"/>
                    <a:pt x="306" y="243"/>
                  </a:cubicBezTo>
                  <a:cubicBezTo>
                    <a:pt x="304" y="244"/>
                    <a:pt x="301" y="246"/>
                    <a:pt x="299" y="247"/>
                  </a:cubicBezTo>
                  <a:cubicBezTo>
                    <a:pt x="257" y="211"/>
                    <a:pt x="204" y="192"/>
                    <a:pt x="148" y="192"/>
                  </a:cubicBezTo>
                  <a:cubicBezTo>
                    <a:pt x="143" y="192"/>
                    <a:pt x="138" y="192"/>
                    <a:pt x="133" y="192"/>
                  </a:cubicBezTo>
                  <a:cubicBezTo>
                    <a:pt x="113" y="194"/>
                    <a:pt x="94" y="197"/>
                    <a:pt x="75" y="203"/>
                  </a:cubicBezTo>
                  <a:cubicBezTo>
                    <a:pt x="67" y="206"/>
                    <a:pt x="58" y="210"/>
                    <a:pt x="50" y="214"/>
                  </a:cubicBezTo>
                  <a:cubicBezTo>
                    <a:pt x="67" y="195"/>
                    <a:pt x="90" y="180"/>
                    <a:pt x="115" y="172"/>
                  </a:cubicBezTo>
                  <a:cubicBezTo>
                    <a:pt x="117" y="171"/>
                    <a:pt x="120" y="170"/>
                    <a:pt x="122" y="170"/>
                  </a:cubicBezTo>
                  <a:cubicBezTo>
                    <a:pt x="135" y="166"/>
                    <a:pt x="135" y="166"/>
                    <a:pt x="135" y="166"/>
                  </a:cubicBezTo>
                  <a:cubicBezTo>
                    <a:pt x="134" y="153"/>
                    <a:pt x="134" y="153"/>
                    <a:pt x="134" y="153"/>
                  </a:cubicBezTo>
                  <a:cubicBezTo>
                    <a:pt x="131" y="101"/>
                    <a:pt x="163" y="54"/>
                    <a:pt x="213" y="38"/>
                  </a:cubicBezTo>
                  <a:cubicBezTo>
                    <a:pt x="224" y="34"/>
                    <a:pt x="236" y="32"/>
                    <a:pt x="248" y="32"/>
                  </a:cubicBezTo>
                  <a:cubicBezTo>
                    <a:pt x="297" y="32"/>
                    <a:pt x="340" y="64"/>
                    <a:pt x="356" y="111"/>
                  </a:cubicBezTo>
                  <a:cubicBezTo>
                    <a:pt x="371" y="158"/>
                    <a:pt x="353" y="211"/>
                    <a:pt x="312" y="239"/>
                  </a:cubicBezTo>
                  <a:close/>
                </a:path>
              </a:pathLst>
            </a:custGeom>
            <a:solidFill>
              <a:schemeClr val="accent2">
                <a:alpha val="100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30006" y="588577"/>
            <a:ext cx="6057919" cy="1323440"/>
            <a:chOff x="2194602" y="1961165"/>
            <a:chExt cx="3684735" cy="924704"/>
          </a:xfrm>
        </p:grpSpPr>
        <p:sp>
          <p:nvSpPr>
            <p:cNvPr id="36887" name="Rectangle 10"/>
            <p:cNvSpPr/>
            <p:nvPr/>
          </p:nvSpPr>
          <p:spPr>
            <a:xfrm>
              <a:off x="2523064" y="1961165"/>
              <a:ext cx="3356273" cy="92470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ky-KG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Кесиптик квалификациясын жогорулатуу-мамлекеттик жана муниципалдык балдар бакчаларынын 4000 ашык кызматкерлери</a:t>
              </a:r>
            </a:p>
          </p:txBody>
        </p:sp>
        <p:sp>
          <p:nvSpPr>
            <p:cNvPr id="12" name="Shape 2778"/>
            <p:cNvSpPr/>
            <p:nvPr/>
          </p:nvSpPr>
          <p:spPr>
            <a:xfrm>
              <a:off x="2194602" y="216516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481" y="12956"/>
                  </a:moveTo>
                  <a:cubicBezTo>
                    <a:pt x="17070" y="12258"/>
                    <a:pt x="16576" y="11533"/>
                    <a:pt x="16011" y="10795"/>
                  </a:cubicBezTo>
                  <a:cubicBezTo>
                    <a:pt x="16573" y="10063"/>
                    <a:pt x="17072" y="9339"/>
                    <a:pt x="17481" y="8644"/>
                  </a:cubicBezTo>
                  <a:cubicBezTo>
                    <a:pt x="19410" y="9181"/>
                    <a:pt x="20618" y="9948"/>
                    <a:pt x="20618" y="10800"/>
                  </a:cubicBezTo>
                  <a:cubicBezTo>
                    <a:pt x="20618" y="11652"/>
                    <a:pt x="19410" y="12419"/>
                    <a:pt x="17481" y="12956"/>
                  </a:cubicBezTo>
                  <a:moveTo>
                    <a:pt x="17742" y="17743"/>
                  </a:moveTo>
                  <a:cubicBezTo>
                    <a:pt x="17140" y="18345"/>
                    <a:pt x="15740" y="18028"/>
                    <a:pt x="13996" y="17045"/>
                  </a:cubicBezTo>
                  <a:cubicBezTo>
                    <a:pt x="14198" y="16261"/>
                    <a:pt x="14365" y="15406"/>
                    <a:pt x="14487" y="14488"/>
                  </a:cubicBezTo>
                  <a:cubicBezTo>
                    <a:pt x="15405" y="14366"/>
                    <a:pt x="16261" y="14198"/>
                    <a:pt x="17044" y="13996"/>
                  </a:cubicBezTo>
                  <a:cubicBezTo>
                    <a:pt x="18028" y="15740"/>
                    <a:pt x="18345" y="17140"/>
                    <a:pt x="17742" y="17743"/>
                  </a:cubicBezTo>
                  <a:moveTo>
                    <a:pt x="15404" y="11561"/>
                  </a:moveTo>
                  <a:cubicBezTo>
                    <a:pt x="15837" y="12119"/>
                    <a:pt x="16219" y="12662"/>
                    <a:pt x="16554" y="13185"/>
                  </a:cubicBezTo>
                  <a:cubicBezTo>
                    <a:pt x="15950" y="13317"/>
                    <a:pt x="15295" y="13429"/>
                    <a:pt x="14597" y="13517"/>
                  </a:cubicBezTo>
                  <a:cubicBezTo>
                    <a:pt x="14631" y="13155"/>
                    <a:pt x="14655" y="12784"/>
                    <a:pt x="14677" y="12409"/>
                  </a:cubicBezTo>
                  <a:cubicBezTo>
                    <a:pt x="14930" y="12127"/>
                    <a:pt x="15170" y="11844"/>
                    <a:pt x="15404" y="11561"/>
                  </a:cubicBezTo>
                  <a:moveTo>
                    <a:pt x="15402" y="10032"/>
                  </a:moveTo>
                  <a:cubicBezTo>
                    <a:pt x="15170" y="9752"/>
                    <a:pt x="14928" y="9471"/>
                    <a:pt x="14677" y="9191"/>
                  </a:cubicBezTo>
                  <a:cubicBezTo>
                    <a:pt x="14655" y="8817"/>
                    <a:pt x="14631" y="8445"/>
                    <a:pt x="14597" y="8084"/>
                  </a:cubicBezTo>
                  <a:cubicBezTo>
                    <a:pt x="15295" y="8171"/>
                    <a:pt x="15950" y="8283"/>
                    <a:pt x="16554" y="8415"/>
                  </a:cubicBezTo>
                  <a:cubicBezTo>
                    <a:pt x="16221" y="8935"/>
                    <a:pt x="15832" y="9478"/>
                    <a:pt x="15402" y="10032"/>
                  </a:cubicBezTo>
                  <a:moveTo>
                    <a:pt x="17742" y="3857"/>
                  </a:moveTo>
                  <a:cubicBezTo>
                    <a:pt x="18345" y="4460"/>
                    <a:pt x="18028" y="5860"/>
                    <a:pt x="17044" y="7604"/>
                  </a:cubicBezTo>
                  <a:cubicBezTo>
                    <a:pt x="16261" y="7402"/>
                    <a:pt x="15405" y="7234"/>
                    <a:pt x="14487" y="7112"/>
                  </a:cubicBezTo>
                  <a:cubicBezTo>
                    <a:pt x="14365" y="6194"/>
                    <a:pt x="14198" y="5339"/>
                    <a:pt x="13996" y="4555"/>
                  </a:cubicBezTo>
                  <a:cubicBezTo>
                    <a:pt x="15740" y="3572"/>
                    <a:pt x="17140" y="3255"/>
                    <a:pt x="17742" y="3857"/>
                  </a:cubicBezTo>
                  <a:moveTo>
                    <a:pt x="13718" y="12012"/>
                  </a:moveTo>
                  <a:cubicBezTo>
                    <a:pt x="13448" y="12303"/>
                    <a:pt x="13172" y="12593"/>
                    <a:pt x="12882" y="12883"/>
                  </a:cubicBezTo>
                  <a:cubicBezTo>
                    <a:pt x="12593" y="13172"/>
                    <a:pt x="12303" y="13449"/>
                    <a:pt x="12012" y="13719"/>
                  </a:cubicBezTo>
                  <a:cubicBezTo>
                    <a:pt x="11614" y="13733"/>
                    <a:pt x="11212" y="13745"/>
                    <a:pt x="10800" y="13745"/>
                  </a:cubicBezTo>
                  <a:cubicBezTo>
                    <a:pt x="10387" y="13745"/>
                    <a:pt x="9985" y="13733"/>
                    <a:pt x="9587" y="13719"/>
                  </a:cubicBezTo>
                  <a:cubicBezTo>
                    <a:pt x="9297" y="13449"/>
                    <a:pt x="9006" y="13172"/>
                    <a:pt x="8717" y="12883"/>
                  </a:cubicBezTo>
                  <a:cubicBezTo>
                    <a:pt x="8428" y="12593"/>
                    <a:pt x="8152" y="12303"/>
                    <a:pt x="7881" y="12012"/>
                  </a:cubicBezTo>
                  <a:cubicBezTo>
                    <a:pt x="7866" y="11614"/>
                    <a:pt x="7855" y="11212"/>
                    <a:pt x="7855" y="10800"/>
                  </a:cubicBezTo>
                  <a:cubicBezTo>
                    <a:pt x="7855" y="10388"/>
                    <a:pt x="7866" y="9986"/>
                    <a:pt x="7881" y="9587"/>
                  </a:cubicBezTo>
                  <a:cubicBezTo>
                    <a:pt x="8152" y="9297"/>
                    <a:pt x="8428" y="9007"/>
                    <a:pt x="8717" y="8717"/>
                  </a:cubicBezTo>
                  <a:cubicBezTo>
                    <a:pt x="9006" y="8428"/>
                    <a:pt x="9297" y="8151"/>
                    <a:pt x="9587" y="7881"/>
                  </a:cubicBezTo>
                  <a:cubicBezTo>
                    <a:pt x="9985" y="7867"/>
                    <a:pt x="10387" y="7855"/>
                    <a:pt x="10800" y="7855"/>
                  </a:cubicBezTo>
                  <a:cubicBezTo>
                    <a:pt x="11212" y="7855"/>
                    <a:pt x="11614" y="7867"/>
                    <a:pt x="12012" y="7881"/>
                  </a:cubicBezTo>
                  <a:cubicBezTo>
                    <a:pt x="12303" y="8151"/>
                    <a:pt x="12593" y="8428"/>
                    <a:pt x="12882" y="8717"/>
                  </a:cubicBezTo>
                  <a:cubicBezTo>
                    <a:pt x="13172" y="9007"/>
                    <a:pt x="13448" y="9297"/>
                    <a:pt x="13718" y="9587"/>
                  </a:cubicBezTo>
                  <a:cubicBezTo>
                    <a:pt x="13733" y="9986"/>
                    <a:pt x="13745" y="10388"/>
                    <a:pt x="13745" y="10800"/>
                  </a:cubicBezTo>
                  <a:cubicBezTo>
                    <a:pt x="13745" y="11212"/>
                    <a:pt x="13733" y="11614"/>
                    <a:pt x="13718" y="12012"/>
                  </a:cubicBezTo>
                  <a:moveTo>
                    <a:pt x="13185" y="16555"/>
                  </a:moveTo>
                  <a:cubicBezTo>
                    <a:pt x="12662" y="16219"/>
                    <a:pt x="12120" y="15837"/>
                    <a:pt x="11561" y="15404"/>
                  </a:cubicBezTo>
                  <a:cubicBezTo>
                    <a:pt x="11844" y="15170"/>
                    <a:pt x="12127" y="14931"/>
                    <a:pt x="12409" y="14677"/>
                  </a:cubicBezTo>
                  <a:cubicBezTo>
                    <a:pt x="12783" y="14655"/>
                    <a:pt x="13155" y="14631"/>
                    <a:pt x="13517" y="14597"/>
                  </a:cubicBezTo>
                  <a:cubicBezTo>
                    <a:pt x="13429" y="15295"/>
                    <a:pt x="13316" y="15950"/>
                    <a:pt x="13185" y="16555"/>
                  </a:cubicBezTo>
                  <a:moveTo>
                    <a:pt x="10800" y="20618"/>
                  </a:moveTo>
                  <a:cubicBezTo>
                    <a:pt x="9948" y="20618"/>
                    <a:pt x="9181" y="19410"/>
                    <a:pt x="8643" y="17481"/>
                  </a:cubicBezTo>
                  <a:cubicBezTo>
                    <a:pt x="9339" y="17072"/>
                    <a:pt x="10062" y="16573"/>
                    <a:pt x="10795" y="16011"/>
                  </a:cubicBezTo>
                  <a:cubicBezTo>
                    <a:pt x="11532" y="16576"/>
                    <a:pt x="12258" y="17070"/>
                    <a:pt x="12957" y="17481"/>
                  </a:cubicBezTo>
                  <a:cubicBezTo>
                    <a:pt x="12419" y="19410"/>
                    <a:pt x="11652" y="20618"/>
                    <a:pt x="10800" y="20618"/>
                  </a:cubicBezTo>
                  <a:moveTo>
                    <a:pt x="8083" y="14597"/>
                  </a:moveTo>
                  <a:cubicBezTo>
                    <a:pt x="8445" y="14631"/>
                    <a:pt x="8816" y="14655"/>
                    <a:pt x="9190" y="14677"/>
                  </a:cubicBezTo>
                  <a:cubicBezTo>
                    <a:pt x="9471" y="14929"/>
                    <a:pt x="9751" y="15170"/>
                    <a:pt x="10032" y="15403"/>
                  </a:cubicBezTo>
                  <a:cubicBezTo>
                    <a:pt x="9478" y="15832"/>
                    <a:pt x="8935" y="16221"/>
                    <a:pt x="8415" y="16555"/>
                  </a:cubicBezTo>
                  <a:cubicBezTo>
                    <a:pt x="8283" y="15950"/>
                    <a:pt x="8171" y="15295"/>
                    <a:pt x="8083" y="14597"/>
                  </a:cubicBezTo>
                  <a:moveTo>
                    <a:pt x="8415" y="5045"/>
                  </a:moveTo>
                  <a:cubicBezTo>
                    <a:pt x="8938" y="5381"/>
                    <a:pt x="9480" y="5762"/>
                    <a:pt x="10038" y="6196"/>
                  </a:cubicBezTo>
                  <a:cubicBezTo>
                    <a:pt x="9756" y="6430"/>
                    <a:pt x="9473" y="6670"/>
                    <a:pt x="9190" y="6924"/>
                  </a:cubicBezTo>
                  <a:cubicBezTo>
                    <a:pt x="8816" y="6945"/>
                    <a:pt x="8445" y="6969"/>
                    <a:pt x="8083" y="7003"/>
                  </a:cubicBezTo>
                  <a:cubicBezTo>
                    <a:pt x="8171" y="6305"/>
                    <a:pt x="8283" y="5650"/>
                    <a:pt x="8415" y="5045"/>
                  </a:cubicBezTo>
                  <a:moveTo>
                    <a:pt x="10800" y="982"/>
                  </a:moveTo>
                  <a:cubicBezTo>
                    <a:pt x="11652" y="982"/>
                    <a:pt x="12419" y="2191"/>
                    <a:pt x="12957" y="4119"/>
                  </a:cubicBezTo>
                  <a:cubicBezTo>
                    <a:pt x="12261" y="4528"/>
                    <a:pt x="11537" y="5027"/>
                    <a:pt x="10804" y="5589"/>
                  </a:cubicBezTo>
                  <a:cubicBezTo>
                    <a:pt x="10067" y="5024"/>
                    <a:pt x="9341" y="4530"/>
                    <a:pt x="8643" y="4119"/>
                  </a:cubicBezTo>
                  <a:cubicBezTo>
                    <a:pt x="9181" y="2191"/>
                    <a:pt x="9948" y="982"/>
                    <a:pt x="10800" y="982"/>
                  </a:cubicBezTo>
                  <a:moveTo>
                    <a:pt x="13517" y="7003"/>
                  </a:moveTo>
                  <a:cubicBezTo>
                    <a:pt x="13155" y="6969"/>
                    <a:pt x="12783" y="6945"/>
                    <a:pt x="12409" y="6924"/>
                  </a:cubicBezTo>
                  <a:cubicBezTo>
                    <a:pt x="12129" y="6671"/>
                    <a:pt x="11848" y="6430"/>
                    <a:pt x="11568" y="6198"/>
                  </a:cubicBezTo>
                  <a:cubicBezTo>
                    <a:pt x="12122" y="5768"/>
                    <a:pt x="12665" y="5379"/>
                    <a:pt x="13185" y="5045"/>
                  </a:cubicBezTo>
                  <a:cubicBezTo>
                    <a:pt x="13316" y="5650"/>
                    <a:pt x="13429" y="6305"/>
                    <a:pt x="13517" y="7003"/>
                  </a:cubicBezTo>
                  <a:moveTo>
                    <a:pt x="7112" y="7112"/>
                  </a:moveTo>
                  <a:cubicBezTo>
                    <a:pt x="6194" y="7234"/>
                    <a:pt x="5339" y="7402"/>
                    <a:pt x="4555" y="7604"/>
                  </a:cubicBezTo>
                  <a:cubicBezTo>
                    <a:pt x="3572" y="5860"/>
                    <a:pt x="3255" y="4460"/>
                    <a:pt x="3858" y="3857"/>
                  </a:cubicBezTo>
                  <a:cubicBezTo>
                    <a:pt x="4460" y="3255"/>
                    <a:pt x="5860" y="3572"/>
                    <a:pt x="7604" y="4555"/>
                  </a:cubicBezTo>
                  <a:cubicBezTo>
                    <a:pt x="7402" y="5339"/>
                    <a:pt x="7234" y="6194"/>
                    <a:pt x="7112" y="7112"/>
                  </a:cubicBezTo>
                  <a:moveTo>
                    <a:pt x="3858" y="17743"/>
                  </a:moveTo>
                  <a:cubicBezTo>
                    <a:pt x="3255" y="17140"/>
                    <a:pt x="3572" y="15740"/>
                    <a:pt x="4555" y="13996"/>
                  </a:cubicBezTo>
                  <a:cubicBezTo>
                    <a:pt x="5339" y="14198"/>
                    <a:pt x="6194" y="14366"/>
                    <a:pt x="7112" y="14488"/>
                  </a:cubicBezTo>
                  <a:cubicBezTo>
                    <a:pt x="7234" y="15406"/>
                    <a:pt x="7402" y="16261"/>
                    <a:pt x="7604" y="17045"/>
                  </a:cubicBezTo>
                  <a:cubicBezTo>
                    <a:pt x="5860" y="18028"/>
                    <a:pt x="4460" y="18345"/>
                    <a:pt x="3858" y="17743"/>
                  </a:cubicBezTo>
                  <a:moveTo>
                    <a:pt x="7003" y="13517"/>
                  </a:moveTo>
                  <a:cubicBezTo>
                    <a:pt x="6305" y="13429"/>
                    <a:pt x="5650" y="13317"/>
                    <a:pt x="5045" y="13185"/>
                  </a:cubicBezTo>
                  <a:cubicBezTo>
                    <a:pt x="5379" y="12665"/>
                    <a:pt x="5768" y="12122"/>
                    <a:pt x="6197" y="11568"/>
                  </a:cubicBezTo>
                  <a:cubicBezTo>
                    <a:pt x="6429" y="11848"/>
                    <a:pt x="6671" y="12129"/>
                    <a:pt x="6923" y="12409"/>
                  </a:cubicBezTo>
                  <a:cubicBezTo>
                    <a:pt x="6944" y="12784"/>
                    <a:pt x="6968" y="13155"/>
                    <a:pt x="7003" y="13517"/>
                  </a:cubicBezTo>
                  <a:moveTo>
                    <a:pt x="6923" y="9191"/>
                  </a:moveTo>
                  <a:cubicBezTo>
                    <a:pt x="6669" y="9473"/>
                    <a:pt x="6429" y="9756"/>
                    <a:pt x="6196" y="10039"/>
                  </a:cubicBezTo>
                  <a:cubicBezTo>
                    <a:pt x="5763" y="9481"/>
                    <a:pt x="5381" y="8938"/>
                    <a:pt x="5045" y="8415"/>
                  </a:cubicBezTo>
                  <a:cubicBezTo>
                    <a:pt x="5650" y="8283"/>
                    <a:pt x="6305" y="8171"/>
                    <a:pt x="7003" y="8084"/>
                  </a:cubicBezTo>
                  <a:cubicBezTo>
                    <a:pt x="6968" y="8445"/>
                    <a:pt x="6944" y="8816"/>
                    <a:pt x="6923" y="9191"/>
                  </a:cubicBezTo>
                  <a:moveTo>
                    <a:pt x="982" y="10800"/>
                  </a:moveTo>
                  <a:cubicBezTo>
                    <a:pt x="982" y="9948"/>
                    <a:pt x="2190" y="9181"/>
                    <a:pt x="4119" y="8644"/>
                  </a:cubicBezTo>
                  <a:cubicBezTo>
                    <a:pt x="4530" y="9342"/>
                    <a:pt x="5023" y="10067"/>
                    <a:pt x="5588" y="10805"/>
                  </a:cubicBezTo>
                  <a:cubicBezTo>
                    <a:pt x="5027" y="11537"/>
                    <a:pt x="4528" y="12262"/>
                    <a:pt x="4119" y="12956"/>
                  </a:cubicBezTo>
                  <a:cubicBezTo>
                    <a:pt x="2190" y="12419"/>
                    <a:pt x="982" y="11652"/>
                    <a:pt x="982" y="10800"/>
                  </a:cubicBezTo>
                  <a:moveTo>
                    <a:pt x="21600" y="10800"/>
                  </a:moveTo>
                  <a:cubicBezTo>
                    <a:pt x="21600" y="9624"/>
                    <a:pt x="20173" y="8571"/>
                    <a:pt x="17918" y="7853"/>
                  </a:cubicBezTo>
                  <a:cubicBezTo>
                    <a:pt x="19002" y="5750"/>
                    <a:pt x="19269" y="3995"/>
                    <a:pt x="18437" y="3163"/>
                  </a:cubicBezTo>
                  <a:cubicBezTo>
                    <a:pt x="17605" y="2332"/>
                    <a:pt x="15850" y="2598"/>
                    <a:pt x="13748" y="3682"/>
                  </a:cubicBezTo>
                  <a:cubicBezTo>
                    <a:pt x="13029" y="1427"/>
                    <a:pt x="11976" y="0"/>
                    <a:pt x="10800" y="0"/>
                  </a:cubicBezTo>
                  <a:cubicBezTo>
                    <a:pt x="9623" y="0"/>
                    <a:pt x="8571" y="1427"/>
                    <a:pt x="7852" y="3682"/>
                  </a:cubicBezTo>
                  <a:cubicBezTo>
                    <a:pt x="5750" y="2598"/>
                    <a:pt x="3995" y="2332"/>
                    <a:pt x="3163" y="3163"/>
                  </a:cubicBezTo>
                  <a:cubicBezTo>
                    <a:pt x="2331" y="3995"/>
                    <a:pt x="2598" y="5750"/>
                    <a:pt x="3682" y="7853"/>
                  </a:cubicBezTo>
                  <a:cubicBezTo>
                    <a:pt x="1426" y="8571"/>
                    <a:pt x="0" y="9624"/>
                    <a:pt x="0" y="10800"/>
                  </a:cubicBezTo>
                  <a:cubicBezTo>
                    <a:pt x="0" y="11976"/>
                    <a:pt x="1426" y="13029"/>
                    <a:pt x="3682" y="13748"/>
                  </a:cubicBezTo>
                  <a:cubicBezTo>
                    <a:pt x="2598" y="15851"/>
                    <a:pt x="2331" y="17605"/>
                    <a:pt x="3163" y="18437"/>
                  </a:cubicBezTo>
                  <a:cubicBezTo>
                    <a:pt x="3995" y="19268"/>
                    <a:pt x="5750" y="19002"/>
                    <a:pt x="7852" y="17918"/>
                  </a:cubicBezTo>
                  <a:cubicBezTo>
                    <a:pt x="8571" y="20173"/>
                    <a:pt x="9623" y="21600"/>
                    <a:pt x="10800" y="21600"/>
                  </a:cubicBezTo>
                  <a:cubicBezTo>
                    <a:pt x="11976" y="21600"/>
                    <a:pt x="13029" y="20173"/>
                    <a:pt x="13748" y="17918"/>
                  </a:cubicBezTo>
                  <a:cubicBezTo>
                    <a:pt x="15850" y="19002"/>
                    <a:pt x="17605" y="19268"/>
                    <a:pt x="18437" y="18437"/>
                  </a:cubicBezTo>
                  <a:cubicBezTo>
                    <a:pt x="19269" y="17605"/>
                    <a:pt x="19002" y="15851"/>
                    <a:pt x="17918" y="13748"/>
                  </a:cubicBezTo>
                  <a:cubicBezTo>
                    <a:pt x="20173" y="13029"/>
                    <a:pt x="21600" y="11976"/>
                    <a:pt x="21600" y="10800"/>
                  </a:cubicBezTo>
                  <a:moveTo>
                    <a:pt x="10800" y="9818"/>
                  </a:moveTo>
                  <a:cubicBezTo>
                    <a:pt x="10258" y="9818"/>
                    <a:pt x="9818" y="10258"/>
                    <a:pt x="9818" y="10800"/>
                  </a:cubicBezTo>
                  <a:cubicBezTo>
                    <a:pt x="9818" y="11342"/>
                    <a:pt x="10258" y="11782"/>
                    <a:pt x="10800" y="11782"/>
                  </a:cubicBezTo>
                  <a:cubicBezTo>
                    <a:pt x="11342" y="11782"/>
                    <a:pt x="11782" y="11342"/>
                    <a:pt x="11782" y="10800"/>
                  </a:cubicBezTo>
                  <a:cubicBezTo>
                    <a:pt x="11782" y="10258"/>
                    <a:pt x="11342" y="9818"/>
                    <a:pt x="10800" y="9818"/>
                  </a:cubicBezTo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17766" y="4869282"/>
            <a:ext cx="5967977" cy="1631216"/>
            <a:chOff x="4129724" y="2015877"/>
            <a:chExt cx="4132326" cy="1629439"/>
          </a:xfrm>
        </p:grpSpPr>
        <p:sp>
          <p:nvSpPr>
            <p:cNvPr id="36883" name="Rectangle 13"/>
            <p:cNvSpPr/>
            <p:nvPr/>
          </p:nvSpPr>
          <p:spPr>
            <a:xfrm>
              <a:off x="4477136" y="2015877"/>
              <a:ext cx="3784914" cy="162943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ky-KG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“Мамлекеттик жана муниципалдык мектепке чейинки билим берүү уюмдарынын жетекчилерин конкурстук тандоону өткөрүүнүн тартиби жөнүндө Жобо</a:t>
              </a:r>
              <a:endParaRPr lang="ru-RU" sz="2000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Shape 2748"/>
            <p:cNvSpPr/>
            <p:nvPr/>
          </p:nvSpPr>
          <p:spPr>
            <a:xfrm>
              <a:off x="4129724" y="2143124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Source Sans Pro Light" charset="0"/>
                <a:cs typeface="Segoe UI" panose="020B0502040204020203" pitchFamily="34" charset="0"/>
                <a:sym typeface="Gill Sans" panose="020B0502020104020203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5640" y="2484846"/>
            <a:ext cx="3079289" cy="2246769"/>
            <a:chOff x="6064846" y="2015877"/>
            <a:chExt cx="2126143" cy="2601543"/>
          </a:xfrm>
        </p:grpSpPr>
        <p:sp>
          <p:nvSpPr>
            <p:cNvPr id="36879" name="Rectangle 16"/>
            <p:cNvSpPr/>
            <p:nvPr/>
          </p:nvSpPr>
          <p:spPr>
            <a:xfrm>
              <a:off x="6413532" y="2015877"/>
              <a:ext cx="1777457" cy="26015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ky-KG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Балдардын эрте өнүгүүсүн баалоонун улуттук инструменти (368 бала бакчанын базасында адаптация)</a:t>
              </a:r>
            </a:p>
          </p:txBody>
        </p:sp>
        <p:sp>
          <p:nvSpPr>
            <p:cNvPr id="18" name="Shape 2774"/>
            <p:cNvSpPr/>
            <p:nvPr/>
          </p:nvSpPr>
          <p:spPr>
            <a:xfrm>
              <a:off x="6064846" y="2162856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2945"/>
                  </a:moveTo>
                  <a:lnTo>
                    <a:pt x="982" y="2945"/>
                  </a:lnTo>
                  <a:lnTo>
                    <a:pt x="982" y="1964"/>
                  </a:lnTo>
                  <a:lnTo>
                    <a:pt x="20618" y="1964"/>
                  </a:lnTo>
                  <a:cubicBezTo>
                    <a:pt x="20618" y="1964"/>
                    <a:pt x="20618" y="2945"/>
                    <a:pt x="20618" y="2945"/>
                  </a:cubicBezTo>
                  <a:close/>
                  <a:moveTo>
                    <a:pt x="19636" y="15709"/>
                  </a:moveTo>
                  <a:lnTo>
                    <a:pt x="1964" y="15709"/>
                  </a:lnTo>
                  <a:lnTo>
                    <a:pt x="1964" y="3927"/>
                  </a:lnTo>
                  <a:lnTo>
                    <a:pt x="19636" y="3927"/>
                  </a:lnTo>
                  <a:cubicBezTo>
                    <a:pt x="19636" y="3927"/>
                    <a:pt x="19636" y="15709"/>
                    <a:pt x="19636" y="15709"/>
                  </a:cubicBezTo>
                  <a:close/>
                  <a:moveTo>
                    <a:pt x="20618" y="982"/>
                  </a:moveTo>
                  <a:lnTo>
                    <a:pt x="11782" y="982"/>
                  </a:lnTo>
                  <a:cubicBezTo>
                    <a:pt x="11782" y="440"/>
                    <a:pt x="11342" y="0"/>
                    <a:pt x="10800" y="0"/>
                  </a:cubicBezTo>
                  <a:cubicBezTo>
                    <a:pt x="10257" y="0"/>
                    <a:pt x="9818" y="440"/>
                    <a:pt x="9818" y="982"/>
                  </a:cubicBezTo>
                  <a:lnTo>
                    <a:pt x="982" y="982"/>
                  </a:lnTo>
                  <a:cubicBezTo>
                    <a:pt x="439" y="982"/>
                    <a:pt x="0" y="1422"/>
                    <a:pt x="0" y="1964"/>
                  </a:cubicBezTo>
                  <a:lnTo>
                    <a:pt x="0" y="2945"/>
                  </a:lnTo>
                  <a:cubicBezTo>
                    <a:pt x="0" y="3488"/>
                    <a:pt x="439" y="3927"/>
                    <a:pt x="982" y="3927"/>
                  </a:cubicBezTo>
                  <a:lnTo>
                    <a:pt x="982" y="15709"/>
                  </a:lnTo>
                  <a:cubicBezTo>
                    <a:pt x="982" y="16252"/>
                    <a:pt x="1421" y="16691"/>
                    <a:pt x="1964" y="16691"/>
                  </a:cubicBezTo>
                  <a:lnTo>
                    <a:pt x="10309" y="16691"/>
                  </a:lnTo>
                  <a:lnTo>
                    <a:pt x="10309" y="17960"/>
                  </a:lnTo>
                  <a:lnTo>
                    <a:pt x="7507" y="20762"/>
                  </a:lnTo>
                  <a:cubicBezTo>
                    <a:pt x="7419" y="20851"/>
                    <a:pt x="7364" y="20974"/>
                    <a:pt x="7364" y="21109"/>
                  </a:cubicBezTo>
                  <a:cubicBezTo>
                    <a:pt x="7364" y="21380"/>
                    <a:pt x="7583" y="21600"/>
                    <a:pt x="7855" y="21600"/>
                  </a:cubicBezTo>
                  <a:cubicBezTo>
                    <a:pt x="7990" y="21600"/>
                    <a:pt x="8113" y="21545"/>
                    <a:pt x="8202" y="21456"/>
                  </a:cubicBezTo>
                  <a:lnTo>
                    <a:pt x="10800" y="18858"/>
                  </a:lnTo>
                  <a:lnTo>
                    <a:pt x="13398" y="21456"/>
                  </a:lnTo>
                  <a:cubicBezTo>
                    <a:pt x="13488" y="21545"/>
                    <a:pt x="13610" y="21600"/>
                    <a:pt x="13745" y="21600"/>
                  </a:cubicBezTo>
                  <a:cubicBezTo>
                    <a:pt x="14017" y="21600"/>
                    <a:pt x="14236" y="21380"/>
                    <a:pt x="14236" y="21109"/>
                  </a:cubicBezTo>
                  <a:cubicBezTo>
                    <a:pt x="14236" y="20974"/>
                    <a:pt x="14182" y="20851"/>
                    <a:pt x="14093" y="20762"/>
                  </a:cubicBezTo>
                  <a:lnTo>
                    <a:pt x="11291" y="17960"/>
                  </a:lnTo>
                  <a:lnTo>
                    <a:pt x="11291" y="16691"/>
                  </a:lnTo>
                  <a:lnTo>
                    <a:pt x="19636" y="16691"/>
                  </a:lnTo>
                  <a:cubicBezTo>
                    <a:pt x="20178" y="16691"/>
                    <a:pt x="20618" y="16252"/>
                    <a:pt x="20618" y="15709"/>
                  </a:cubicBezTo>
                  <a:lnTo>
                    <a:pt x="20618" y="3927"/>
                  </a:lnTo>
                  <a:cubicBezTo>
                    <a:pt x="21160" y="3927"/>
                    <a:pt x="21600" y="3488"/>
                    <a:pt x="21600" y="2945"/>
                  </a:cubicBezTo>
                  <a:lnTo>
                    <a:pt x="21600" y="1964"/>
                  </a:lnTo>
                  <a:cubicBezTo>
                    <a:pt x="21600" y="1422"/>
                    <a:pt x="21160" y="982"/>
                    <a:pt x="20618" y="982"/>
                  </a:cubicBezTo>
                  <a:moveTo>
                    <a:pt x="16200" y="5891"/>
                  </a:moveTo>
                  <a:cubicBezTo>
                    <a:pt x="16471" y="5891"/>
                    <a:pt x="16691" y="6111"/>
                    <a:pt x="16691" y="6382"/>
                  </a:cubicBezTo>
                  <a:cubicBezTo>
                    <a:pt x="16691" y="6653"/>
                    <a:pt x="16471" y="6873"/>
                    <a:pt x="16200" y="6873"/>
                  </a:cubicBezTo>
                  <a:cubicBezTo>
                    <a:pt x="15929" y="6873"/>
                    <a:pt x="15709" y="6653"/>
                    <a:pt x="15709" y="6382"/>
                  </a:cubicBezTo>
                  <a:cubicBezTo>
                    <a:pt x="15709" y="6111"/>
                    <a:pt x="15929" y="5891"/>
                    <a:pt x="16200" y="5891"/>
                  </a:cubicBezTo>
                  <a:moveTo>
                    <a:pt x="16200" y="7855"/>
                  </a:moveTo>
                  <a:cubicBezTo>
                    <a:pt x="17013" y="7855"/>
                    <a:pt x="17673" y="7196"/>
                    <a:pt x="17673" y="6382"/>
                  </a:cubicBezTo>
                  <a:cubicBezTo>
                    <a:pt x="17673" y="5569"/>
                    <a:pt x="17013" y="4909"/>
                    <a:pt x="16200" y="4909"/>
                  </a:cubicBezTo>
                  <a:cubicBezTo>
                    <a:pt x="15387" y="4909"/>
                    <a:pt x="14727" y="5569"/>
                    <a:pt x="14727" y="6382"/>
                  </a:cubicBezTo>
                  <a:cubicBezTo>
                    <a:pt x="14727" y="7196"/>
                    <a:pt x="15387" y="7855"/>
                    <a:pt x="16200" y="7855"/>
                  </a:cubicBezTo>
                  <a:moveTo>
                    <a:pt x="8422" y="8135"/>
                  </a:moveTo>
                  <a:lnTo>
                    <a:pt x="11926" y="11638"/>
                  </a:lnTo>
                  <a:cubicBezTo>
                    <a:pt x="12015" y="11727"/>
                    <a:pt x="12138" y="11782"/>
                    <a:pt x="12273" y="11782"/>
                  </a:cubicBezTo>
                  <a:cubicBezTo>
                    <a:pt x="12408" y="11782"/>
                    <a:pt x="12531" y="11727"/>
                    <a:pt x="12620" y="11638"/>
                  </a:cubicBezTo>
                  <a:lnTo>
                    <a:pt x="14183" y="10075"/>
                  </a:lnTo>
                  <a:lnTo>
                    <a:pt x="16200" y="12764"/>
                  </a:lnTo>
                  <a:lnTo>
                    <a:pt x="5336" y="12764"/>
                  </a:lnTo>
                  <a:cubicBezTo>
                    <a:pt x="5336" y="12764"/>
                    <a:pt x="8422" y="8135"/>
                    <a:pt x="8422" y="8135"/>
                  </a:cubicBezTo>
                  <a:close/>
                  <a:moveTo>
                    <a:pt x="4418" y="13745"/>
                  </a:moveTo>
                  <a:lnTo>
                    <a:pt x="17182" y="13745"/>
                  </a:lnTo>
                  <a:cubicBezTo>
                    <a:pt x="17453" y="13745"/>
                    <a:pt x="17673" y="13526"/>
                    <a:pt x="17673" y="13255"/>
                  </a:cubicBezTo>
                  <a:cubicBezTo>
                    <a:pt x="17673" y="13144"/>
                    <a:pt x="17630" y="13047"/>
                    <a:pt x="17568" y="12965"/>
                  </a:cubicBezTo>
                  <a:lnTo>
                    <a:pt x="17575" y="12960"/>
                  </a:lnTo>
                  <a:lnTo>
                    <a:pt x="14629" y="9033"/>
                  </a:lnTo>
                  <a:lnTo>
                    <a:pt x="14622" y="9038"/>
                  </a:lnTo>
                  <a:cubicBezTo>
                    <a:pt x="14533" y="8919"/>
                    <a:pt x="14397" y="8836"/>
                    <a:pt x="14236" y="8836"/>
                  </a:cubicBezTo>
                  <a:cubicBezTo>
                    <a:pt x="14101" y="8836"/>
                    <a:pt x="13978" y="8891"/>
                    <a:pt x="13889" y="8980"/>
                  </a:cubicBezTo>
                  <a:lnTo>
                    <a:pt x="12273" y="10597"/>
                  </a:lnTo>
                  <a:lnTo>
                    <a:pt x="8693" y="7017"/>
                  </a:lnTo>
                  <a:cubicBezTo>
                    <a:pt x="8604" y="6928"/>
                    <a:pt x="8481" y="6873"/>
                    <a:pt x="8345" y="6873"/>
                  </a:cubicBezTo>
                  <a:cubicBezTo>
                    <a:pt x="8175" y="6873"/>
                    <a:pt x="8033" y="6965"/>
                    <a:pt x="7945" y="7097"/>
                  </a:cubicBezTo>
                  <a:lnTo>
                    <a:pt x="7937" y="7091"/>
                  </a:lnTo>
                  <a:lnTo>
                    <a:pt x="4010" y="12982"/>
                  </a:lnTo>
                  <a:lnTo>
                    <a:pt x="4017" y="12988"/>
                  </a:lnTo>
                  <a:cubicBezTo>
                    <a:pt x="3965" y="13066"/>
                    <a:pt x="3927" y="13154"/>
                    <a:pt x="3927" y="13255"/>
                  </a:cubicBezTo>
                  <a:cubicBezTo>
                    <a:pt x="3927" y="13526"/>
                    <a:pt x="4147" y="13745"/>
                    <a:pt x="4418" y="13745"/>
                  </a:cubicBezTo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93609" y="2593967"/>
            <a:ext cx="3185389" cy="1323439"/>
            <a:chOff x="8002514" y="2015877"/>
            <a:chExt cx="3916406" cy="815609"/>
          </a:xfrm>
        </p:grpSpPr>
        <p:sp>
          <p:nvSpPr>
            <p:cNvPr id="36875" name="Rectangle 19"/>
            <p:cNvSpPr/>
            <p:nvPr/>
          </p:nvSpPr>
          <p:spPr>
            <a:xfrm>
              <a:off x="8349927" y="2015877"/>
              <a:ext cx="3568993" cy="8156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ky-KG" sz="20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Эрматов атындагы Бишкек музыкалык-педагогикалык институту</a:t>
              </a:r>
            </a:p>
          </p:txBody>
        </p:sp>
        <p:sp>
          <p:nvSpPr>
            <p:cNvPr id="21" name="Shape 2784"/>
            <p:cNvSpPr/>
            <p:nvPr/>
          </p:nvSpPr>
          <p:spPr>
            <a:xfrm>
              <a:off x="8002514" y="2168250"/>
              <a:ext cx="279328" cy="279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53" y="11229"/>
                  </a:moveTo>
                  <a:lnTo>
                    <a:pt x="20356" y="11234"/>
                  </a:lnTo>
                  <a:lnTo>
                    <a:pt x="11029" y="16143"/>
                  </a:lnTo>
                  <a:lnTo>
                    <a:pt x="11026" y="16138"/>
                  </a:lnTo>
                  <a:cubicBezTo>
                    <a:pt x="10957" y="16174"/>
                    <a:pt x="10883" y="16200"/>
                    <a:pt x="10800" y="16200"/>
                  </a:cubicBezTo>
                  <a:cubicBezTo>
                    <a:pt x="10717" y="16200"/>
                    <a:pt x="10643" y="16174"/>
                    <a:pt x="10574" y="16138"/>
                  </a:cubicBezTo>
                  <a:lnTo>
                    <a:pt x="10571" y="16143"/>
                  </a:lnTo>
                  <a:lnTo>
                    <a:pt x="1244" y="11234"/>
                  </a:lnTo>
                  <a:lnTo>
                    <a:pt x="1247" y="11229"/>
                  </a:lnTo>
                  <a:cubicBezTo>
                    <a:pt x="1091" y="11147"/>
                    <a:pt x="982" y="10988"/>
                    <a:pt x="982" y="10800"/>
                  </a:cubicBezTo>
                  <a:cubicBezTo>
                    <a:pt x="982" y="10612"/>
                    <a:pt x="1091" y="10453"/>
                    <a:pt x="1247" y="10371"/>
                  </a:cubicBezTo>
                  <a:lnTo>
                    <a:pt x="1244" y="10366"/>
                  </a:lnTo>
                  <a:lnTo>
                    <a:pt x="3562" y="9146"/>
                  </a:lnTo>
                  <a:lnTo>
                    <a:pt x="10113" y="12594"/>
                  </a:lnTo>
                  <a:lnTo>
                    <a:pt x="10117" y="12588"/>
                  </a:lnTo>
                  <a:cubicBezTo>
                    <a:pt x="10322" y="12697"/>
                    <a:pt x="10552" y="12764"/>
                    <a:pt x="10800" y="12764"/>
                  </a:cubicBezTo>
                  <a:cubicBezTo>
                    <a:pt x="11048" y="12764"/>
                    <a:pt x="11278" y="12697"/>
                    <a:pt x="11483" y="12588"/>
                  </a:cubicBezTo>
                  <a:lnTo>
                    <a:pt x="11486" y="12594"/>
                  </a:lnTo>
                  <a:lnTo>
                    <a:pt x="18038" y="9146"/>
                  </a:lnTo>
                  <a:lnTo>
                    <a:pt x="20356" y="10366"/>
                  </a:lnTo>
                  <a:lnTo>
                    <a:pt x="20353" y="10371"/>
                  </a:lnTo>
                  <a:cubicBezTo>
                    <a:pt x="20509" y="10453"/>
                    <a:pt x="20618" y="10612"/>
                    <a:pt x="20618" y="10800"/>
                  </a:cubicBezTo>
                  <a:cubicBezTo>
                    <a:pt x="20618" y="10988"/>
                    <a:pt x="20509" y="11147"/>
                    <a:pt x="20353" y="11229"/>
                  </a:cubicBezTo>
                  <a:moveTo>
                    <a:pt x="20356" y="14784"/>
                  </a:moveTo>
                  <a:lnTo>
                    <a:pt x="20353" y="14790"/>
                  </a:lnTo>
                  <a:cubicBezTo>
                    <a:pt x="20509" y="14872"/>
                    <a:pt x="20618" y="15030"/>
                    <a:pt x="20618" y="15218"/>
                  </a:cubicBezTo>
                  <a:cubicBezTo>
                    <a:pt x="20618" y="15407"/>
                    <a:pt x="20509" y="15565"/>
                    <a:pt x="20353" y="15647"/>
                  </a:cubicBezTo>
                  <a:lnTo>
                    <a:pt x="20356" y="15653"/>
                  </a:lnTo>
                  <a:lnTo>
                    <a:pt x="11029" y="20562"/>
                  </a:lnTo>
                  <a:lnTo>
                    <a:pt x="11026" y="20556"/>
                  </a:lnTo>
                  <a:cubicBezTo>
                    <a:pt x="10957" y="20592"/>
                    <a:pt x="10883" y="20618"/>
                    <a:pt x="10800" y="20618"/>
                  </a:cubicBezTo>
                  <a:cubicBezTo>
                    <a:pt x="10717" y="20618"/>
                    <a:pt x="10643" y="20592"/>
                    <a:pt x="10574" y="20556"/>
                  </a:cubicBezTo>
                  <a:lnTo>
                    <a:pt x="10571" y="20562"/>
                  </a:lnTo>
                  <a:lnTo>
                    <a:pt x="1244" y="15653"/>
                  </a:lnTo>
                  <a:lnTo>
                    <a:pt x="1247" y="15647"/>
                  </a:lnTo>
                  <a:cubicBezTo>
                    <a:pt x="1091" y="15565"/>
                    <a:pt x="982" y="15407"/>
                    <a:pt x="982" y="15218"/>
                  </a:cubicBezTo>
                  <a:cubicBezTo>
                    <a:pt x="982" y="15030"/>
                    <a:pt x="1091" y="14872"/>
                    <a:pt x="1247" y="14790"/>
                  </a:cubicBezTo>
                  <a:lnTo>
                    <a:pt x="1244" y="14784"/>
                  </a:lnTo>
                  <a:lnTo>
                    <a:pt x="3562" y="13564"/>
                  </a:lnTo>
                  <a:lnTo>
                    <a:pt x="10113" y="17012"/>
                  </a:lnTo>
                  <a:lnTo>
                    <a:pt x="10117" y="17006"/>
                  </a:lnTo>
                  <a:cubicBezTo>
                    <a:pt x="10322" y="17115"/>
                    <a:pt x="10552" y="17182"/>
                    <a:pt x="10800" y="17182"/>
                  </a:cubicBezTo>
                  <a:cubicBezTo>
                    <a:pt x="11048" y="17182"/>
                    <a:pt x="11278" y="17115"/>
                    <a:pt x="11483" y="17006"/>
                  </a:cubicBezTo>
                  <a:lnTo>
                    <a:pt x="11486" y="17012"/>
                  </a:lnTo>
                  <a:lnTo>
                    <a:pt x="18038" y="13564"/>
                  </a:lnTo>
                  <a:cubicBezTo>
                    <a:pt x="18038" y="13564"/>
                    <a:pt x="20356" y="14784"/>
                    <a:pt x="20356" y="14784"/>
                  </a:cubicBezTo>
                  <a:close/>
                  <a:moveTo>
                    <a:pt x="1244" y="6816"/>
                  </a:moveTo>
                  <a:lnTo>
                    <a:pt x="1247" y="6811"/>
                  </a:lnTo>
                  <a:cubicBezTo>
                    <a:pt x="1091" y="6728"/>
                    <a:pt x="982" y="6570"/>
                    <a:pt x="982" y="6382"/>
                  </a:cubicBezTo>
                  <a:cubicBezTo>
                    <a:pt x="982" y="6194"/>
                    <a:pt x="1091" y="6035"/>
                    <a:pt x="1247" y="5953"/>
                  </a:cubicBezTo>
                  <a:lnTo>
                    <a:pt x="1244" y="5947"/>
                  </a:lnTo>
                  <a:lnTo>
                    <a:pt x="10571" y="1038"/>
                  </a:lnTo>
                  <a:lnTo>
                    <a:pt x="10574" y="1044"/>
                  </a:lnTo>
                  <a:cubicBezTo>
                    <a:pt x="10643" y="1008"/>
                    <a:pt x="10717" y="982"/>
                    <a:pt x="10800" y="982"/>
                  </a:cubicBezTo>
                  <a:cubicBezTo>
                    <a:pt x="10883" y="982"/>
                    <a:pt x="10957" y="1008"/>
                    <a:pt x="11026" y="1044"/>
                  </a:cubicBezTo>
                  <a:lnTo>
                    <a:pt x="11029" y="1038"/>
                  </a:lnTo>
                  <a:lnTo>
                    <a:pt x="20356" y="5947"/>
                  </a:lnTo>
                  <a:lnTo>
                    <a:pt x="20353" y="5953"/>
                  </a:lnTo>
                  <a:cubicBezTo>
                    <a:pt x="20509" y="6035"/>
                    <a:pt x="20618" y="6194"/>
                    <a:pt x="20618" y="6382"/>
                  </a:cubicBezTo>
                  <a:cubicBezTo>
                    <a:pt x="20618" y="6570"/>
                    <a:pt x="20509" y="6728"/>
                    <a:pt x="20353" y="6811"/>
                  </a:cubicBezTo>
                  <a:lnTo>
                    <a:pt x="20356" y="6816"/>
                  </a:lnTo>
                  <a:lnTo>
                    <a:pt x="11029" y="11725"/>
                  </a:lnTo>
                  <a:lnTo>
                    <a:pt x="11026" y="11720"/>
                  </a:lnTo>
                  <a:cubicBezTo>
                    <a:pt x="10957" y="11756"/>
                    <a:pt x="10883" y="11782"/>
                    <a:pt x="10800" y="11782"/>
                  </a:cubicBezTo>
                  <a:cubicBezTo>
                    <a:pt x="10717" y="11782"/>
                    <a:pt x="10643" y="11756"/>
                    <a:pt x="10574" y="11720"/>
                  </a:cubicBezTo>
                  <a:lnTo>
                    <a:pt x="10571" y="11725"/>
                  </a:lnTo>
                  <a:cubicBezTo>
                    <a:pt x="10571" y="11725"/>
                    <a:pt x="1244" y="6816"/>
                    <a:pt x="1244" y="6816"/>
                  </a:cubicBezTo>
                  <a:close/>
                  <a:moveTo>
                    <a:pt x="21600" y="10800"/>
                  </a:moveTo>
                  <a:cubicBezTo>
                    <a:pt x="21600" y="10234"/>
                    <a:pt x="21278" y="9749"/>
                    <a:pt x="20810" y="9503"/>
                  </a:cubicBezTo>
                  <a:lnTo>
                    <a:pt x="20813" y="9497"/>
                  </a:lnTo>
                  <a:lnTo>
                    <a:pt x="19092" y="8591"/>
                  </a:lnTo>
                  <a:lnTo>
                    <a:pt x="20813" y="7685"/>
                  </a:lnTo>
                  <a:lnTo>
                    <a:pt x="20810" y="7679"/>
                  </a:lnTo>
                  <a:cubicBezTo>
                    <a:pt x="21278" y="7433"/>
                    <a:pt x="21600" y="6948"/>
                    <a:pt x="21600" y="6382"/>
                  </a:cubicBezTo>
                  <a:cubicBezTo>
                    <a:pt x="21600" y="5816"/>
                    <a:pt x="21278" y="5331"/>
                    <a:pt x="20810" y="5085"/>
                  </a:cubicBezTo>
                  <a:lnTo>
                    <a:pt x="20813" y="5079"/>
                  </a:lnTo>
                  <a:lnTo>
                    <a:pt x="11486" y="170"/>
                  </a:lnTo>
                  <a:lnTo>
                    <a:pt x="11483" y="175"/>
                  </a:lnTo>
                  <a:cubicBezTo>
                    <a:pt x="11278" y="67"/>
                    <a:pt x="11048" y="0"/>
                    <a:pt x="10800" y="0"/>
                  </a:cubicBezTo>
                  <a:cubicBezTo>
                    <a:pt x="10552" y="0"/>
                    <a:pt x="10322" y="67"/>
                    <a:pt x="10117" y="175"/>
                  </a:cubicBezTo>
                  <a:lnTo>
                    <a:pt x="10113" y="170"/>
                  </a:lnTo>
                  <a:lnTo>
                    <a:pt x="786" y="5079"/>
                  </a:lnTo>
                  <a:lnTo>
                    <a:pt x="790" y="5085"/>
                  </a:lnTo>
                  <a:cubicBezTo>
                    <a:pt x="322" y="5331"/>
                    <a:pt x="0" y="5816"/>
                    <a:pt x="0" y="6382"/>
                  </a:cubicBezTo>
                  <a:cubicBezTo>
                    <a:pt x="0" y="6948"/>
                    <a:pt x="322" y="7433"/>
                    <a:pt x="790" y="7679"/>
                  </a:cubicBezTo>
                  <a:lnTo>
                    <a:pt x="786" y="7685"/>
                  </a:lnTo>
                  <a:lnTo>
                    <a:pt x="2508" y="8591"/>
                  </a:lnTo>
                  <a:lnTo>
                    <a:pt x="786" y="9497"/>
                  </a:lnTo>
                  <a:lnTo>
                    <a:pt x="790" y="9503"/>
                  </a:lnTo>
                  <a:cubicBezTo>
                    <a:pt x="322" y="9749"/>
                    <a:pt x="0" y="10234"/>
                    <a:pt x="0" y="10800"/>
                  </a:cubicBezTo>
                  <a:cubicBezTo>
                    <a:pt x="0" y="11366"/>
                    <a:pt x="322" y="11851"/>
                    <a:pt x="790" y="12097"/>
                  </a:cubicBezTo>
                  <a:lnTo>
                    <a:pt x="786" y="12103"/>
                  </a:lnTo>
                  <a:lnTo>
                    <a:pt x="2508" y="13009"/>
                  </a:lnTo>
                  <a:lnTo>
                    <a:pt x="786" y="13915"/>
                  </a:lnTo>
                  <a:lnTo>
                    <a:pt x="790" y="13921"/>
                  </a:lnTo>
                  <a:cubicBezTo>
                    <a:pt x="322" y="14167"/>
                    <a:pt x="0" y="14652"/>
                    <a:pt x="0" y="15218"/>
                  </a:cubicBezTo>
                  <a:cubicBezTo>
                    <a:pt x="0" y="15784"/>
                    <a:pt x="322" y="16269"/>
                    <a:pt x="790" y="16515"/>
                  </a:cubicBezTo>
                  <a:lnTo>
                    <a:pt x="786" y="16521"/>
                  </a:lnTo>
                  <a:lnTo>
                    <a:pt x="10113" y="21430"/>
                  </a:lnTo>
                  <a:lnTo>
                    <a:pt x="10117" y="21425"/>
                  </a:lnTo>
                  <a:cubicBezTo>
                    <a:pt x="10322" y="21533"/>
                    <a:pt x="10552" y="21600"/>
                    <a:pt x="10800" y="21600"/>
                  </a:cubicBezTo>
                  <a:cubicBezTo>
                    <a:pt x="11048" y="21600"/>
                    <a:pt x="11278" y="21533"/>
                    <a:pt x="11483" y="21425"/>
                  </a:cubicBezTo>
                  <a:lnTo>
                    <a:pt x="11486" y="21430"/>
                  </a:lnTo>
                  <a:lnTo>
                    <a:pt x="20813" y="16521"/>
                  </a:lnTo>
                  <a:lnTo>
                    <a:pt x="20810" y="16515"/>
                  </a:lnTo>
                  <a:cubicBezTo>
                    <a:pt x="21278" y="16269"/>
                    <a:pt x="21600" y="15784"/>
                    <a:pt x="21600" y="15218"/>
                  </a:cubicBezTo>
                  <a:cubicBezTo>
                    <a:pt x="21600" y="14652"/>
                    <a:pt x="21278" y="14167"/>
                    <a:pt x="20810" y="13921"/>
                  </a:cubicBezTo>
                  <a:lnTo>
                    <a:pt x="20813" y="13915"/>
                  </a:lnTo>
                  <a:lnTo>
                    <a:pt x="19092" y="13009"/>
                  </a:lnTo>
                  <a:lnTo>
                    <a:pt x="20813" y="12103"/>
                  </a:lnTo>
                  <a:lnTo>
                    <a:pt x="20810" y="12097"/>
                  </a:lnTo>
                  <a:cubicBezTo>
                    <a:pt x="21278" y="11851"/>
                    <a:pt x="21600" y="11366"/>
                    <a:pt x="21600" y="10800"/>
                  </a:cubicBezTo>
                </a:path>
              </a:pathLst>
            </a:custGeom>
            <a:gradFill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3"/>
                </a:gs>
                <a:gs pos="100000">
                  <a:schemeClr val="accent6"/>
                </a:gs>
              </a:gsLst>
              <a:path path="circle">
                <a:fillToRect l="100000" t="100000"/>
              </a:path>
            </a:gradFill>
            <a:ln w="12700">
              <a:miter lim="400000"/>
            </a:ln>
          </p:spPr>
          <p:txBody>
            <a:bodyPr lIns="19045" tIns="19045" rIns="19045" bIns="19045" anchor="ctr"/>
            <a:lstStyle/>
            <a:p>
              <a:pPr marL="0" marR="0" lvl="0" indent="0" algn="l" defTabSz="2279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 panose="020B0502020104020203"/>
                  <a:ea typeface="Gill Sans" panose="020B0502020104020203"/>
                  <a:cs typeface="Gill Sans" panose="020B0502020104020203"/>
                  <a:sym typeface="Gill Sans" panose="020B0502020104020203"/>
                </a:defRPr>
              </a:pPr>
              <a:endParaRPr kumimoji="0" sz="1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Source Sans Pro Light" charset="0"/>
                <a:ea typeface="Source Sans Pro Light" charset="0"/>
                <a:cs typeface="Source Sans Pro Light" charset="0"/>
                <a:sym typeface="Gill Sans" panose="020B0502020104020203"/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61" y="249919"/>
            <a:ext cx="4544580" cy="702344"/>
          </a:xfrm>
          <a:prstGeom prst="rect">
            <a:avLst/>
          </a:prstGeom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6255" y="1307687"/>
            <a:ext cx="92414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y-KG" sz="2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2024-жылга максат – мектепке чейинки билим берүү менен камтууну 40% чейин көбөйтүү </a:t>
            </a:r>
            <a:r>
              <a:rPr lang="ky-KG" sz="2200" dirty="0">
                <a:latin typeface="Segoe UI" panose="020B0502040204020203" pitchFamily="34" charset="0"/>
                <a:cs typeface="Segoe UI" panose="020B0502040204020203" pitchFamily="34" charset="0"/>
              </a:rPr>
              <a:t>(кошумча дагы 113 миң баланы камтуу):</a:t>
            </a:r>
          </a:p>
          <a:p>
            <a:pPr marL="285750" indent="-285750">
              <a:buFontTx/>
              <a:buChar char="-"/>
            </a:pPr>
            <a:r>
              <a:rPr lang="ky-KG" sz="2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кыска мөөнөттүү бала бакчаларды </a:t>
            </a:r>
            <a:r>
              <a:rPr lang="ky-KG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ачуу, </a:t>
            </a:r>
          </a:p>
          <a:p>
            <a:pPr marL="285750" indent="-285750">
              <a:buFontTx/>
              <a:buChar char="-"/>
            </a:pPr>
            <a:r>
              <a:rPr lang="ky-KG" sz="2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ваучерди </a:t>
            </a:r>
            <a:r>
              <a:rPr lang="ky-KG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киргизүү, </a:t>
            </a:r>
            <a:r>
              <a:rPr lang="ky-KG" sz="2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үй-бүлөлүк типтеги бала бакчаларды </a:t>
            </a:r>
            <a:r>
              <a:rPr lang="ky-KG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ачуу, </a:t>
            </a:r>
          </a:p>
          <a:p>
            <a:pPr marL="285750" indent="-285750">
              <a:buFontTx/>
              <a:buChar char="-"/>
            </a:pPr>
            <a:r>
              <a:rPr lang="ky-KG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бала бакчалардагы </a:t>
            </a:r>
            <a:r>
              <a:rPr lang="ky-KG" sz="22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уктоочу жайларды окуу мейкиндигине </a:t>
            </a:r>
            <a:r>
              <a:rPr lang="ky-KG" sz="2200" b="1" dirty="0">
                <a:latin typeface="Segoe UI" panose="020B0502040204020203" pitchFamily="34" charset="0"/>
                <a:cs typeface="Segoe UI" panose="020B0502040204020203" pitchFamily="34" charset="0"/>
              </a:rPr>
              <a:t>кайра форматтоо.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9" y="174719"/>
            <a:ext cx="4205443" cy="649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02F597-8C53-B381-0AC9-C57D230598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083" y="4029093"/>
            <a:ext cx="3538917" cy="26541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BB0F2D4-1D2B-E4C7-0C61-C4922C41C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929" y="4029093"/>
            <a:ext cx="4722754" cy="26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68076"/>
      </p:ext>
    </p:extLst>
  </p:cSld>
  <p:clrMapOvr>
    <a:masterClrMapping/>
  </p:clrMapOvr>
  <p:transition spd="slow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A78A22A-C667-1372-CEBE-6C5569D4E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8" y="234641"/>
            <a:ext cx="4980413" cy="769700"/>
          </a:xfrm>
          <a:prstGeom prst="rect">
            <a:avLst/>
          </a:prstGeom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C338ADF2-7A6B-FAC2-3300-EBE74D9D9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692871"/>
              </p:ext>
            </p:extLst>
          </p:nvPr>
        </p:nvGraphicFramePr>
        <p:xfrm>
          <a:off x="2308484" y="1217949"/>
          <a:ext cx="9413823" cy="5405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73D201C9-5711-BA48-6263-6A296E2B5B20}"/>
              </a:ext>
            </a:extLst>
          </p:cNvPr>
          <p:cNvSpPr/>
          <p:nvPr/>
        </p:nvSpPr>
        <p:spPr>
          <a:xfrm>
            <a:off x="7238915" y="2668249"/>
            <a:ext cx="2804495" cy="7607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млн. 491 миң окуучу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59221F50-69A4-D6C7-CC9D-F11897388124}"/>
              </a:ext>
            </a:extLst>
          </p:cNvPr>
          <p:cNvSpPr/>
          <p:nvPr/>
        </p:nvSpPr>
        <p:spPr>
          <a:xfrm>
            <a:off x="4200904" y="3540278"/>
            <a:ext cx="2814491" cy="7607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млн. 447 миң окуучу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6CEAE447-B3F9-96E7-9675-7EF8B311A284}"/>
              </a:ext>
            </a:extLst>
          </p:cNvPr>
          <p:cNvSpPr/>
          <p:nvPr/>
        </p:nvSpPr>
        <p:spPr>
          <a:xfrm>
            <a:off x="1491698" y="4398767"/>
            <a:ext cx="2814491" cy="7607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млн. 407 миң окуучу</a:t>
            </a:r>
          </a:p>
        </p:txBody>
      </p:sp>
    </p:spTree>
    <p:extLst>
      <p:ext uri="{BB962C8B-B14F-4D97-AF65-F5344CB8AC3E}">
        <p14:creationId xmlns:p14="http://schemas.microsoft.com/office/powerpoint/2010/main" val="2330934676"/>
      </p:ext>
    </p:extLst>
  </p:cSld>
  <p:clrMapOvr>
    <a:masterClrMapping/>
  </p:clrMapOvr>
  <p:transition spd="slow" advTm="2000">
    <p:fade/>
  </p:transition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3614</TotalTime>
  <Words>1775</Words>
  <Application>Microsoft Office PowerPoint</Application>
  <PresentationFormat>Широкоэкранный</PresentationFormat>
  <Paragraphs>257</Paragraphs>
  <Slides>32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7" baseType="lpstr">
      <vt:lpstr>Arial</vt:lpstr>
      <vt:lpstr>Calibri</vt:lpstr>
      <vt:lpstr>Century Gothic</vt:lpstr>
      <vt:lpstr>Fira Sans Extra Condensed</vt:lpstr>
      <vt:lpstr>Gill Sans</vt:lpstr>
      <vt:lpstr>Open Sans</vt:lpstr>
      <vt:lpstr>Roboto Black</vt:lpstr>
      <vt:lpstr>Segoe UI</vt:lpstr>
      <vt:lpstr>Source Sans Pro</vt:lpstr>
      <vt:lpstr>Source Sans Pro Light</vt:lpstr>
      <vt:lpstr>Times New Roman</vt:lpstr>
      <vt:lpstr>Wingdings</vt:lpstr>
      <vt:lpstr>Wingdings 3</vt:lpstr>
      <vt:lpstr>幼圆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МУГАЛИМДЕР ТРАНСФОРМАЦИЯНЫН ОРТОСУНДА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</dc:creator>
  <cp:lastModifiedBy>User</cp:lastModifiedBy>
  <cp:revision>525</cp:revision>
  <dcterms:created xsi:type="dcterms:W3CDTF">2019-08-06T08:33:49Z</dcterms:created>
  <dcterms:modified xsi:type="dcterms:W3CDTF">2024-07-24T08:18:46Z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2052-1.3.1.1688</vt:lpwstr>
  </property>
</Properties>
</file>