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handoutMasterIdLst>
    <p:handoutMasterId r:id="rId34"/>
  </p:handoutMasterIdLst>
  <p:sldIdLst>
    <p:sldId id="282" r:id="rId3"/>
    <p:sldId id="283" r:id="rId4"/>
    <p:sldId id="259" r:id="rId5"/>
    <p:sldId id="257" r:id="rId6"/>
    <p:sldId id="267" r:id="rId7"/>
    <p:sldId id="266" r:id="rId8"/>
    <p:sldId id="265" r:id="rId9"/>
    <p:sldId id="268" r:id="rId10"/>
    <p:sldId id="269" r:id="rId11"/>
    <p:sldId id="270" r:id="rId12"/>
    <p:sldId id="272" r:id="rId13"/>
    <p:sldId id="271" r:id="rId14"/>
    <p:sldId id="286" r:id="rId15"/>
    <p:sldId id="275" r:id="rId16"/>
    <p:sldId id="287" r:id="rId17"/>
    <p:sldId id="288" r:id="rId18"/>
    <p:sldId id="277" r:id="rId19"/>
    <p:sldId id="276" r:id="rId20"/>
    <p:sldId id="278" r:id="rId21"/>
    <p:sldId id="279" r:id="rId22"/>
    <p:sldId id="273" r:id="rId23"/>
    <p:sldId id="281" r:id="rId24"/>
    <p:sldId id="284" r:id="rId25"/>
    <p:sldId id="289" r:id="rId26"/>
    <p:sldId id="290" r:id="rId27"/>
    <p:sldId id="291" r:id="rId28"/>
    <p:sldId id="292" r:id="rId29"/>
    <p:sldId id="293" r:id="rId30"/>
    <p:sldId id="294" r:id="rId31"/>
    <p:sldId id="285" r:id="rId32"/>
  </p:sldIdLst>
  <p:sldSz cx="12192000" cy="6858000"/>
  <p:notesSz cx="9144000" cy="6858000"/>
  <p:defaultTextStyle>
    <a:defPPr>
      <a:defRPr lang="ky-K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4" autoAdjust="0"/>
    <p:restoredTop sz="88000" autoAdjust="0"/>
  </p:normalViewPr>
  <p:slideViewPr>
    <p:cSldViewPr snapToGrid="0">
      <p:cViewPr varScale="1">
        <p:scale>
          <a:sx n="102" d="100"/>
          <a:sy n="102" d="100"/>
        </p:scale>
        <p:origin x="7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5F5B7FC7-9556-4DD8-B9AD-726010467E3C}" type="datetimeFigureOut">
              <a:rPr lang="ru-RU" smtClean="0"/>
              <a:t>11.05.2024</a:t>
            </a:fld>
            <a:endParaRPr lang="ru-RU"/>
          </a:p>
        </p:txBody>
      </p:sp>
      <p:sp>
        <p:nvSpPr>
          <p:cNvPr id="4" name="Нижний колонтитул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36054EC-8469-4835-9EB1-10AC9B7BAB04}" type="slidenum">
              <a:rPr lang="ru-RU" smtClean="0"/>
              <a:t>‹#›</a:t>
            </a:fld>
            <a:endParaRPr lang="ru-RU"/>
          </a:p>
        </p:txBody>
      </p:sp>
    </p:spTree>
    <p:extLst>
      <p:ext uri="{BB962C8B-B14F-4D97-AF65-F5344CB8AC3E}">
        <p14:creationId xmlns:p14="http://schemas.microsoft.com/office/powerpoint/2010/main" val="3061746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ky-KG"/>
          </a:p>
        </p:txBody>
      </p:sp>
      <p:sp>
        <p:nvSpPr>
          <p:cNvPr id="3" name="Дата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4E46AF8-F266-43D5-909A-C78B48724254}" type="datetimeFigureOut">
              <a:rPr lang="ky-KG" smtClean="0"/>
              <a:t>11-май 24</a:t>
            </a:fld>
            <a:endParaRPr lang="ky-KG"/>
          </a:p>
        </p:txBody>
      </p:sp>
      <p:sp>
        <p:nvSpPr>
          <p:cNvPr id="4" name="Образ слайда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ky-KG"/>
          </a:p>
        </p:txBody>
      </p:sp>
      <p:sp>
        <p:nvSpPr>
          <p:cNvPr id="5" name="Заметки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6" name="Нижний колонтитул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ky-KG"/>
          </a:p>
        </p:txBody>
      </p:sp>
      <p:sp>
        <p:nvSpPr>
          <p:cNvPr id="7" name="Номер слайда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178EE45-CB55-4FF8-A30B-8EC7193E4820}" type="slidenum">
              <a:rPr lang="ky-KG" smtClean="0"/>
              <a:t>‹#›</a:t>
            </a:fld>
            <a:endParaRPr lang="ky-KG"/>
          </a:p>
        </p:txBody>
      </p:sp>
    </p:spTree>
    <p:extLst>
      <p:ext uri="{BB962C8B-B14F-4D97-AF65-F5344CB8AC3E}">
        <p14:creationId xmlns:p14="http://schemas.microsoft.com/office/powerpoint/2010/main" val="1523361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ln>
        </p:spPr>
      </p:sp>
      <p:sp>
        <p:nvSpPr>
          <p:cNvPr id="14338" name="Rectangle 3"/>
          <p:cNvSpPr>
            <a:spLocks noGrp="1"/>
          </p:cNvSpPr>
          <p:nvPr>
            <p:ph type="body" idx="1"/>
          </p:nvPr>
        </p:nvSpPr>
        <p:spPr bwMode="auto">
          <a:noFill/>
        </p:spPr>
        <p:txBody>
          <a:bodyPr wrap="square" numCol="1" anchor="t" anchorCtr="0" compatLnSpc="1"/>
          <a:lstStyle/>
          <a:p>
            <a:endParaRPr lang="zh-CN" altLang="en-US"/>
          </a:p>
        </p:txBody>
      </p:sp>
    </p:spTree>
    <p:extLst>
      <p:ext uri="{BB962C8B-B14F-4D97-AF65-F5344CB8AC3E}">
        <p14:creationId xmlns:p14="http://schemas.microsoft.com/office/powerpoint/2010/main" val="3338028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ky-KG" dirty="0"/>
          </a:p>
        </p:txBody>
      </p:sp>
      <p:sp>
        <p:nvSpPr>
          <p:cNvPr id="4" name="Номер слайда 3"/>
          <p:cNvSpPr>
            <a:spLocks noGrp="1"/>
          </p:cNvSpPr>
          <p:nvPr>
            <p:ph type="sldNum" sz="quarter" idx="10"/>
          </p:nvPr>
        </p:nvSpPr>
        <p:spPr/>
        <p:txBody>
          <a:bodyPr/>
          <a:lstStyle/>
          <a:p>
            <a:fld id="{0178EE45-CB55-4FF8-A30B-8EC7193E4820}" type="slidenum">
              <a:rPr lang="ky-KG" smtClean="0"/>
              <a:t>15</a:t>
            </a:fld>
            <a:endParaRPr lang="ky-KG"/>
          </a:p>
        </p:txBody>
      </p:sp>
    </p:spTree>
    <p:extLst>
      <p:ext uri="{BB962C8B-B14F-4D97-AF65-F5344CB8AC3E}">
        <p14:creationId xmlns:p14="http://schemas.microsoft.com/office/powerpoint/2010/main" val="38449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5EBA4C2-4608-46E5-8119-C46A8D1CD8FD}" type="slidenum">
              <a:rPr lang="ru-RU" smtClean="0"/>
              <a:t>27</a:t>
            </a:fld>
            <a:endParaRPr lang="ru-RU"/>
          </a:p>
        </p:txBody>
      </p:sp>
    </p:spTree>
    <p:extLst>
      <p:ext uri="{BB962C8B-B14F-4D97-AF65-F5344CB8AC3E}">
        <p14:creationId xmlns:p14="http://schemas.microsoft.com/office/powerpoint/2010/main" val="2460242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ky-KG"/>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ky-KG"/>
          </a:p>
        </p:txBody>
      </p:sp>
      <p:sp>
        <p:nvSpPr>
          <p:cNvPr id="4" name="Дата 3"/>
          <p:cNvSpPr>
            <a:spLocks noGrp="1"/>
          </p:cNvSpPr>
          <p:nvPr>
            <p:ph type="dt" sz="half" idx="10"/>
          </p:nvPr>
        </p:nvSpPr>
        <p:spPr/>
        <p:txBody>
          <a:bodyPr/>
          <a:lstStyle/>
          <a:p>
            <a:fld id="{00759F62-5005-4E77-B7C7-F601A2C99A5C}" type="datetimeFigureOut">
              <a:rPr lang="ky-KG" smtClean="0"/>
              <a:t>11-май 24</a:t>
            </a:fld>
            <a:endParaRPr lang="ky-KG"/>
          </a:p>
        </p:txBody>
      </p:sp>
      <p:sp>
        <p:nvSpPr>
          <p:cNvPr id="5" name="Нижний колонтитул 4"/>
          <p:cNvSpPr>
            <a:spLocks noGrp="1"/>
          </p:cNvSpPr>
          <p:nvPr>
            <p:ph type="ftr" sz="quarter" idx="11"/>
          </p:nvPr>
        </p:nvSpPr>
        <p:spPr/>
        <p:txBody>
          <a:bodyPr/>
          <a:lstStyle/>
          <a:p>
            <a:endParaRPr lang="ky-KG"/>
          </a:p>
        </p:txBody>
      </p:sp>
      <p:sp>
        <p:nvSpPr>
          <p:cNvPr id="6" name="Номер слайда 5"/>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3221525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ky-KG"/>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4" name="Дата 3"/>
          <p:cNvSpPr>
            <a:spLocks noGrp="1"/>
          </p:cNvSpPr>
          <p:nvPr>
            <p:ph type="dt" sz="half" idx="10"/>
          </p:nvPr>
        </p:nvSpPr>
        <p:spPr/>
        <p:txBody>
          <a:bodyPr/>
          <a:lstStyle/>
          <a:p>
            <a:fld id="{00759F62-5005-4E77-B7C7-F601A2C99A5C}" type="datetimeFigureOut">
              <a:rPr lang="ky-KG" smtClean="0"/>
              <a:t>11-май 24</a:t>
            </a:fld>
            <a:endParaRPr lang="ky-KG"/>
          </a:p>
        </p:txBody>
      </p:sp>
      <p:sp>
        <p:nvSpPr>
          <p:cNvPr id="5" name="Нижний колонтитул 4"/>
          <p:cNvSpPr>
            <a:spLocks noGrp="1"/>
          </p:cNvSpPr>
          <p:nvPr>
            <p:ph type="ftr" sz="quarter" idx="11"/>
          </p:nvPr>
        </p:nvSpPr>
        <p:spPr/>
        <p:txBody>
          <a:bodyPr/>
          <a:lstStyle/>
          <a:p>
            <a:endParaRPr lang="ky-KG"/>
          </a:p>
        </p:txBody>
      </p:sp>
      <p:sp>
        <p:nvSpPr>
          <p:cNvPr id="6" name="Номер слайда 5"/>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203590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ky-KG"/>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4" name="Дата 3"/>
          <p:cNvSpPr>
            <a:spLocks noGrp="1"/>
          </p:cNvSpPr>
          <p:nvPr>
            <p:ph type="dt" sz="half" idx="10"/>
          </p:nvPr>
        </p:nvSpPr>
        <p:spPr/>
        <p:txBody>
          <a:bodyPr/>
          <a:lstStyle/>
          <a:p>
            <a:fld id="{00759F62-5005-4E77-B7C7-F601A2C99A5C}" type="datetimeFigureOut">
              <a:rPr lang="ky-KG" smtClean="0"/>
              <a:t>11-май 24</a:t>
            </a:fld>
            <a:endParaRPr lang="ky-KG"/>
          </a:p>
        </p:txBody>
      </p:sp>
      <p:sp>
        <p:nvSpPr>
          <p:cNvPr id="5" name="Нижний колонтитул 4"/>
          <p:cNvSpPr>
            <a:spLocks noGrp="1"/>
          </p:cNvSpPr>
          <p:nvPr>
            <p:ph type="ftr" sz="quarter" idx="11"/>
          </p:nvPr>
        </p:nvSpPr>
        <p:spPr/>
        <p:txBody>
          <a:bodyPr/>
          <a:lstStyle/>
          <a:p>
            <a:endParaRPr lang="ky-KG"/>
          </a:p>
        </p:txBody>
      </p:sp>
      <p:sp>
        <p:nvSpPr>
          <p:cNvPr id="6" name="Номер слайда 5"/>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1562412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805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176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200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043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024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374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346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44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ky-KG"/>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4" name="Дата 3"/>
          <p:cNvSpPr>
            <a:spLocks noGrp="1"/>
          </p:cNvSpPr>
          <p:nvPr>
            <p:ph type="dt" sz="half" idx="10"/>
          </p:nvPr>
        </p:nvSpPr>
        <p:spPr/>
        <p:txBody>
          <a:bodyPr/>
          <a:lstStyle/>
          <a:p>
            <a:fld id="{00759F62-5005-4E77-B7C7-F601A2C99A5C}" type="datetimeFigureOut">
              <a:rPr lang="ky-KG" smtClean="0"/>
              <a:t>11-май 24</a:t>
            </a:fld>
            <a:endParaRPr lang="ky-KG"/>
          </a:p>
        </p:txBody>
      </p:sp>
      <p:sp>
        <p:nvSpPr>
          <p:cNvPr id="5" name="Нижний колонтитул 4"/>
          <p:cNvSpPr>
            <a:spLocks noGrp="1"/>
          </p:cNvSpPr>
          <p:nvPr>
            <p:ph type="ftr" sz="quarter" idx="11"/>
          </p:nvPr>
        </p:nvSpPr>
        <p:spPr/>
        <p:txBody>
          <a:bodyPr/>
          <a:lstStyle/>
          <a:p>
            <a:endParaRPr lang="ky-KG"/>
          </a:p>
        </p:txBody>
      </p:sp>
      <p:sp>
        <p:nvSpPr>
          <p:cNvPr id="6" name="Номер слайда 5"/>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3914465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560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585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01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ky-KG"/>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0759F62-5005-4E77-B7C7-F601A2C99A5C}" type="datetimeFigureOut">
              <a:rPr lang="ky-KG" smtClean="0"/>
              <a:t>11-май 24</a:t>
            </a:fld>
            <a:endParaRPr lang="ky-KG"/>
          </a:p>
        </p:txBody>
      </p:sp>
      <p:sp>
        <p:nvSpPr>
          <p:cNvPr id="5" name="Нижний колонтитул 4"/>
          <p:cNvSpPr>
            <a:spLocks noGrp="1"/>
          </p:cNvSpPr>
          <p:nvPr>
            <p:ph type="ftr" sz="quarter" idx="11"/>
          </p:nvPr>
        </p:nvSpPr>
        <p:spPr/>
        <p:txBody>
          <a:bodyPr/>
          <a:lstStyle/>
          <a:p>
            <a:endParaRPr lang="ky-KG"/>
          </a:p>
        </p:txBody>
      </p:sp>
      <p:sp>
        <p:nvSpPr>
          <p:cNvPr id="6" name="Номер слайда 5"/>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754302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ky-KG"/>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5" name="Дата 4"/>
          <p:cNvSpPr>
            <a:spLocks noGrp="1"/>
          </p:cNvSpPr>
          <p:nvPr>
            <p:ph type="dt" sz="half" idx="10"/>
          </p:nvPr>
        </p:nvSpPr>
        <p:spPr/>
        <p:txBody>
          <a:bodyPr/>
          <a:lstStyle/>
          <a:p>
            <a:fld id="{00759F62-5005-4E77-B7C7-F601A2C99A5C}" type="datetimeFigureOut">
              <a:rPr lang="ky-KG" smtClean="0"/>
              <a:t>11-май 24</a:t>
            </a:fld>
            <a:endParaRPr lang="ky-KG"/>
          </a:p>
        </p:txBody>
      </p:sp>
      <p:sp>
        <p:nvSpPr>
          <p:cNvPr id="6" name="Нижний колонтитул 5"/>
          <p:cNvSpPr>
            <a:spLocks noGrp="1"/>
          </p:cNvSpPr>
          <p:nvPr>
            <p:ph type="ftr" sz="quarter" idx="11"/>
          </p:nvPr>
        </p:nvSpPr>
        <p:spPr/>
        <p:txBody>
          <a:bodyPr/>
          <a:lstStyle/>
          <a:p>
            <a:endParaRPr lang="ky-KG"/>
          </a:p>
        </p:txBody>
      </p:sp>
      <p:sp>
        <p:nvSpPr>
          <p:cNvPr id="7" name="Номер слайда 6"/>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3421254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ky-KG"/>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7" name="Дата 6"/>
          <p:cNvSpPr>
            <a:spLocks noGrp="1"/>
          </p:cNvSpPr>
          <p:nvPr>
            <p:ph type="dt" sz="half" idx="10"/>
          </p:nvPr>
        </p:nvSpPr>
        <p:spPr/>
        <p:txBody>
          <a:bodyPr/>
          <a:lstStyle/>
          <a:p>
            <a:fld id="{00759F62-5005-4E77-B7C7-F601A2C99A5C}" type="datetimeFigureOut">
              <a:rPr lang="ky-KG" smtClean="0"/>
              <a:t>11-май 24</a:t>
            </a:fld>
            <a:endParaRPr lang="ky-KG"/>
          </a:p>
        </p:txBody>
      </p:sp>
      <p:sp>
        <p:nvSpPr>
          <p:cNvPr id="8" name="Нижний колонтитул 7"/>
          <p:cNvSpPr>
            <a:spLocks noGrp="1"/>
          </p:cNvSpPr>
          <p:nvPr>
            <p:ph type="ftr" sz="quarter" idx="11"/>
          </p:nvPr>
        </p:nvSpPr>
        <p:spPr/>
        <p:txBody>
          <a:bodyPr/>
          <a:lstStyle/>
          <a:p>
            <a:endParaRPr lang="ky-KG"/>
          </a:p>
        </p:txBody>
      </p:sp>
      <p:sp>
        <p:nvSpPr>
          <p:cNvPr id="9" name="Номер слайда 8"/>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13293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ky-KG"/>
          </a:p>
        </p:txBody>
      </p:sp>
      <p:sp>
        <p:nvSpPr>
          <p:cNvPr id="3" name="Дата 2"/>
          <p:cNvSpPr>
            <a:spLocks noGrp="1"/>
          </p:cNvSpPr>
          <p:nvPr>
            <p:ph type="dt" sz="half" idx="10"/>
          </p:nvPr>
        </p:nvSpPr>
        <p:spPr/>
        <p:txBody>
          <a:bodyPr/>
          <a:lstStyle/>
          <a:p>
            <a:fld id="{00759F62-5005-4E77-B7C7-F601A2C99A5C}" type="datetimeFigureOut">
              <a:rPr lang="ky-KG" smtClean="0"/>
              <a:t>11-май 24</a:t>
            </a:fld>
            <a:endParaRPr lang="ky-KG"/>
          </a:p>
        </p:txBody>
      </p:sp>
      <p:sp>
        <p:nvSpPr>
          <p:cNvPr id="4" name="Нижний колонтитул 3"/>
          <p:cNvSpPr>
            <a:spLocks noGrp="1"/>
          </p:cNvSpPr>
          <p:nvPr>
            <p:ph type="ftr" sz="quarter" idx="11"/>
          </p:nvPr>
        </p:nvSpPr>
        <p:spPr/>
        <p:txBody>
          <a:bodyPr/>
          <a:lstStyle/>
          <a:p>
            <a:endParaRPr lang="ky-KG"/>
          </a:p>
        </p:txBody>
      </p:sp>
      <p:sp>
        <p:nvSpPr>
          <p:cNvPr id="5" name="Номер слайда 4"/>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686757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0759F62-5005-4E77-B7C7-F601A2C99A5C}" type="datetimeFigureOut">
              <a:rPr lang="ky-KG" smtClean="0"/>
              <a:t>11-май 24</a:t>
            </a:fld>
            <a:endParaRPr lang="ky-KG"/>
          </a:p>
        </p:txBody>
      </p:sp>
      <p:sp>
        <p:nvSpPr>
          <p:cNvPr id="3" name="Нижний колонтитул 2"/>
          <p:cNvSpPr>
            <a:spLocks noGrp="1"/>
          </p:cNvSpPr>
          <p:nvPr>
            <p:ph type="ftr" sz="quarter" idx="11"/>
          </p:nvPr>
        </p:nvSpPr>
        <p:spPr/>
        <p:txBody>
          <a:bodyPr/>
          <a:lstStyle/>
          <a:p>
            <a:endParaRPr lang="ky-KG"/>
          </a:p>
        </p:txBody>
      </p:sp>
      <p:sp>
        <p:nvSpPr>
          <p:cNvPr id="4" name="Номер слайда 3"/>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343894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ky-KG"/>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0759F62-5005-4E77-B7C7-F601A2C99A5C}" type="datetimeFigureOut">
              <a:rPr lang="ky-KG" smtClean="0"/>
              <a:t>11-май 24</a:t>
            </a:fld>
            <a:endParaRPr lang="ky-KG"/>
          </a:p>
        </p:txBody>
      </p:sp>
      <p:sp>
        <p:nvSpPr>
          <p:cNvPr id="6" name="Нижний колонтитул 5"/>
          <p:cNvSpPr>
            <a:spLocks noGrp="1"/>
          </p:cNvSpPr>
          <p:nvPr>
            <p:ph type="ftr" sz="quarter" idx="11"/>
          </p:nvPr>
        </p:nvSpPr>
        <p:spPr/>
        <p:txBody>
          <a:bodyPr/>
          <a:lstStyle/>
          <a:p>
            <a:endParaRPr lang="ky-KG"/>
          </a:p>
        </p:txBody>
      </p:sp>
      <p:sp>
        <p:nvSpPr>
          <p:cNvPr id="7" name="Номер слайда 6"/>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1789042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ky-KG"/>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y-KG"/>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0759F62-5005-4E77-B7C7-F601A2C99A5C}" type="datetimeFigureOut">
              <a:rPr lang="ky-KG" smtClean="0"/>
              <a:t>11-май 24</a:t>
            </a:fld>
            <a:endParaRPr lang="ky-KG"/>
          </a:p>
        </p:txBody>
      </p:sp>
      <p:sp>
        <p:nvSpPr>
          <p:cNvPr id="6" name="Нижний колонтитул 5"/>
          <p:cNvSpPr>
            <a:spLocks noGrp="1"/>
          </p:cNvSpPr>
          <p:nvPr>
            <p:ph type="ftr" sz="quarter" idx="11"/>
          </p:nvPr>
        </p:nvSpPr>
        <p:spPr/>
        <p:txBody>
          <a:bodyPr/>
          <a:lstStyle/>
          <a:p>
            <a:endParaRPr lang="ky-KG"/>
          </a:p>
        </p:txBody>
      </p:sp>
      <p:sp>
        <p:nvSpPr>
          <p:cNvPr id="7" name="Номер слайда 6"/>
          <p:cNvSpPr>
            <a:spLocks noGrp="1"/>
          </p:cNvSpPr>
          <p:nvPr>
            <p:ph type="sldNum" sz="quarter" idx="12"/>
          </p:nvPr>
        </p:nvSpPr>
        <p:spPr/>
        <p:txBody>
          <a:bodyPr/>
          <a:lstStyle/>
          <a:p>
            <a:fld id="{394ACD45-54A4-47EB-8098-03EF2E8420AB}" type="slidenum">
              <a:rPr lang="ky-KG" smtClean="0"/>
              <a:t>‹#›</a:t>
            </a:fld>
            <a:endParaRPr lang="ky-KG"/>
          </a:p>
        </p:txBody>
      </p:sp>
    </p:spTree>
    <p:extLst>
      <p:ext uri="{BB962C8B-B14F-4D97-AF65-F5344CB8AC3E}">
        <p14:creationId xmlns:p14="http://schemas.microsoft.com/office/powerpoint/2010/main" val="139848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ky-KG"/>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59F62-5005-4E77-B7C7-F601A2C99A5C}" type="datetimeFigureOut">
              <a:rPr lang="ky-KG" smtClean="0"/>
              <a:t>11-май 24</a:t>
            </a:fld>
            <a:endParaRPr lang="ky-KG"/>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y-KG"/>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ACD45-54A4-47EB-8098-03EF2E8420AB}" type="slidenum">
              <a:rPr lang="ky-KG" smtClean="0"/>
              <a:t>‹#›</a:t>
            </a:fld>
            <a:endParaRPr lang="ky-KG"/>
          </a:p>
        </p:txBody>
      </p:sp>
    </p:spTree>
    <p:extLst>
      <p:ext uri="{BB962C8B-B14F-4D97-AF65-F5344CB8AC3E}">
        <p14:creationId xmlns:p14="http://schemas.microsoft.com/office/powerpoint/2010/main" val="3618297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y-K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307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oshsu.kg/kg/news/2437" TargetMode="External"/><Relationship Id="rId7" Type="http://schemas.openxmlformats.org/officeDocument/2006/relationships/image" Target="../media/image16.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tiff"/><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NUL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hyperlink" Target="https://www.oshsu.kg/kg/news/2449" TargetMode="External"/><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4.jp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tiff"/></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33069" y="-1967821"/>
            <a:ext cx="10845507" cy="10845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8F8"/>
            </a:solidFill>
          </p:spPr>
        </p:sp>
        <p:sp>
          <p:nvSpPr>
            <p:cNvPr id="4" name="TextBox 4"/>
            <p:cNvSpPr txBox="1"/>
            <p:nvPr/>
          </p:nvSpPr>
          <p:spPr>
            <a:xfrm>
              <a:off x="76200" y="19050"/>
              <a:ext cx="660400" cy="717550"/>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5" name="Group 5"/>
          <p:cNvGrpSpPr/>
          <p:nvPr/>
        </p:nvGrpSpPr>
        <p:grpSpPr>
          <a:xfrm>
            <a:off x="6479356" y="-1993754"/>
            <a:ext cx="10845507" cy="10845507"/>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71720"/>
            </a:solidFill>
          </p:spPr>
        </p:sp>
        <p:sp>
          <p:nvSpPr>
            <p:cNvPr id="7" name="TextBox 7"/>
            <p:cNvSpPr txBox="1"/>
            <p:nvPr/>
          </p:nvSpPr>
          <p:spPr>
            <a:xfrm>
              <a:off x="76200" y="19050"/>
              <a:ext cx="660400" cy="717550"/>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4" name="Group 14"/>
          <p:cNvGrpSpPr/>
          <p:nvPr/>
        </p:nvGrpSpPr>
        <p:grpSpPr>
          <a:xfrm>
            <a:off x="6735071" y="871414"/>
            <a:ext cx="5167038" cy="5167038"/>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71720"/>
            </a:solidFill>
          </p:spPr>
        </p:sp>
        <p:sp>
          <p:nvSpPr>
            <p:cNvPr id="16" name="TextBox 16"/>
            <p:cNvSpPr txBox="1"/>
            <p:nvPr/>
          </p:nvSpPr>
          <p:spPr>
            <a:xfrm>
              <a:off x="76200" y="19050"/>
              <a:ext cx="660400" cy="717550"/>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7" name="Group 17"/>
          <p:cNvGrpSpPr/>
          <p:nvPr/>
        </p:nvGrpSpPr>
        <p:grpSpPr>
          <a:xfrm>
            <a:off x="6902493" y="1038836"/>
            <a:ext cx="4832195" cy="4832195"/>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66675">
              <a:solidFill>
                <a:srgbClr val="FFE9DF"/>
              </a:solidFill>
            </a:ln>
          </p:spPr>
        </p:sp>
        <p:sp>
          <p:nvSpPr>
            <p:cNvPr id="19" name="TextBox 19"/>
            <p:cNvSpPr txBox="1"/>
            <p:nvPr/>
          </p:nvSpPr>
          <p:spPr>
            <a:xfrm>
              <a:off x="76200" y="19050"/>
              <a:ext cx="660400" cy="717550"/>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20" name="Group 20"/>
          <p:cNvGrpSpPr>
            <a:grpSpLocks noChangeAspect="1"/>
          </p:cNvGrpSpPr>
          <p:nvPr/>
        </p:nvGrpSpPr>
        <p:grpSpPr>
          <a:xfrm>
            <a:off x="7164299" y="1300650"/>
            <a:ext cx="4308582" cy="4308565"/>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7993" r="-67993"/>
              </a:stretch>
            </a:blipFill>
          </p:spPr>
        </p:sp>
      </p:grpSp>
      <p:sp>
        <p:nvSpPr>
          <p:cNvPr id="23" name="TextBox 23"/>
          <p:cNvSpPr txBox="1"/>
          <p:nvPr/>
        </p:nvSpPr>
        <p:spPr>
          <a:xfrm>
            <a:off x="1565275" y="1019265"/>
            <a:ext cx="5209113" cy="487313"/>
          </a:xfrm>
          <a:prstGeom prst="rect">
            <a:avLst/>
          </a:prstGeom>
        </p:spPr>
        <p:txBody>
          <a:bodyPr wrap="square" lIns="0" tIns="0" rIns="0" bIns="0" rtlCol="0" anchor="t">
            <a:spAutoFit/>
          </a:bodyPr>
          <a:lstStyle/>
          <a:p>
            <a:pPr defTabSz="609630">
              <a:lnSpc>
                <a:spcPts val="1867"/>
              </a:lnSpc>
              <a:defRPr/>
            </a:pPr>
            <a:r>
              <a:rPr lang="ky-KG" b="1" spc="228" dirty="0">
                <a:solidFill>
                  <a:srgbClr val="A50E07"/>
                </a:solidFill>
                <a:latin typeface="Poppins"/>
                <a:cs typeface="Adobe Naskh Medium" panose="01010101010101010101" pitchFamily="50" charset="-78"/>
              </a:rPr>
              <a:t>БИЗ МЕНЕН ДҮЙНӨНҮН ЭШИГИН АЧ</a:t>
            </a:r>
            <a:endParaRPr lang="en-US" b="1" spc="228" dirty="0">
              <a:solidFill>
                <a:srgbClr val="A50E07"/>
              </a:solidFill>
              <a:latin typeface="Adobe Naskh Medium" panose="01010101010101010101" pitchFamily="50" charset="-78"/>
              <a:cs typeface="Adobe Naskh Medium" panose="01010101010101010101" pitchFamily="50" charset="-78"/>
            </a:endParaRPr>
          </a:p>
          <a:p>
            <a:pPr defTabSz="609630">
              <a:lnSpc>
                <a:spcPts val="1867"/>
              </a:lnSpc>
              <a:defRPr/>
            </a:pPr>
            <a:endParaRPr lang="en-US" spc="228" dirty="0">
              <a:solidFill>
                <a:srgbClr val="000000"/>
              </a:solidFill>
              <a:latin typeface="Poppins"/>
            </a:endParaRPr>
          </a:p>
        </p:txBody>
      </p:sp>
      <p:sp>
        <p:nvSpPr>
          <p:cNvPr id="25" name="TextBox 25"/>
          <p:cNvSpPr txBox="1"/>
          <p:nvPr/>
        </p:nvSpPr>
        <p:spPr>
          <a:xfrm>
            <a:off x="1756437" y="512341"/>
            <a:ext cx="5391095" cy="359073"/>
          </a:xfrm>
          <a:prstGeom prst="rect">
            <a:avLst/>
          </a:prstGeom>
        </p:spPr>
        <p:txBody>
          <a:bodyPr lIns="0" tIns="0" rIns="0" bIns="0" rtlCol="0" anchor="t">
            <a:spAutoFit/>
          </a:bodyPr>
          <a:lstStyle/>
          <a:p>
            <a:pPr defTabSz="609630">
              <a:lnSpc>
                <a:spcPts val="2800"/>
              </a:lnSpc>
              <a:spcBef>
                <a:spcPct val="0"/>
              </a:spcBef>
              <a:defRPr/>
            </a:pPr>
            <a:r>
              <a:rPr lang="en-US" sz="2000" spc="-59" dirty="0">
                <a:solidFill>
                  <a:srgbClr val="A00E07"/>
                </a:solidFill>
                <a:latin typeface="Poppins Medium Bold"/>
              </a:rPr>
              <a:t>ОШ МАМЛЕКЕТТИК УНИВЕРСИТЕТИ</a:t>
            </a:r>
          </a:p>
        </p:txBody>
      </p:sp>
      <p:pic>
        <p:nvPicPr>
          <p:cNvPr id="26" name="Рисунок 25">
            <a:extLst>
              <a:ext uri="{FF2B5EF4-FFF2-40B4-BE49-F238E27FC236}">
                <a16:creationId xmlns:a16="http://schemas.microsoft.com/office/drawing/2014/main" id="{4EA8CE20-9A59-7DBA-1935-10F832005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10" y="412805"/>
            <a:ext cx="640061" cy="888247"/>
          </a:xfrm>
          <a:prstGeom prst="rect">
            <a:avLst/>
          </a:prstGeom>
        </p:spPr>
      </p:pic>
      <p:sp>
        <p:nvSpPr>
          <p:cNvPr id="28" name="TextBox 23">
            <a:extLst>
              <a:ext uri="{FF2B5EF4-FFF2-40B4-BE49-F238E27FC236}">
                <a16:creationId xmlns:a16="http://schemas.microsoft.com/office/drawing/2014/main" id="{882DF25B-1D3E-4E73-90E9-7A6A94DA7EE2}"/>
              </a:ext>
            </a:extLst>
          </p:cNvPr>
          <p:cNvSpPr txBox="1"/>
          <p:nvPr/>
        </p:nvSpPr>
        <p:spPr>
          <a:xfrm>
            <a:off x="1007622" y="2300295"/>
            <a:ext cx="4663835" cy="1969514"/>
          </a:xfrm>
          <a:prstGeom prst="rect">
            <a:avLst/>
          </a:prstGeom>
        </p:spPr>
        <p:txBody>
          <a:bodyPr wrap="square" lIns="0" tIns="0" rIns="0" bIns="0" rtlCol="0" anchor="t">
            <a:spAutoFit/>
          </a:bodyPr>
          <a:lstStyle/>
          <a:p>
            <a:pPr defTabSz="609630">
              <a:lnSpc>
                <a:spcPct val="150000"/>
              </a:lnSpc>
              <a:defRPr/>
            </a:pPr>
            <a:r>
              <a:rPr lang="ky-KG" sz="2133" spc="228" dirty="0">
                <a:solidFill>
                  <a:srgbClr val="A50E07"/>
                </a:solidFill>
                <a:latin typeface="Poppins"/>
                <a:cs typeface="Adobe Naskh Medium" panose="01010101010101010101" pitchFamily="50" charset="-78"/>
              </a:rPr>
              <a:t>ӨЗГӨЧӨ МАКАМ: </a:t>
            </a:r>
            <a:r>
              <a:rPr lang="ky-KG" sz="2133" spc="228" dirty="0" smtClean="0">
                <a:solidFill>
                  <a:srgbClr val="A50E07"/>
                </a:solidFill>
                <a:latin typeface="Poppins"/>
                <a:cs typeface="Adobe Naskh Medium" panose="01010101010101010101" pitchFamily="50" charset="-78"/>
              </a:rPr>
              <a:t/>
            </a:r>
            <a:br>
              <a:rPr lang="ky-KG" sz="2133" spc="228" dirty="0" smtClean="0">
                <a:solidFill>
                  <a:srgbClr val="A50E07"/>
                </a:solidFill>
                <a:latin typeface="Poppins"/>
                <a:cs typeface="Adobe Naskh Medium" panose="01010101010101010101" pitchFamily="50" charset="-78"/>
              </a:rPr>
            </a:br>
            <a:r>
              <a:rPr lang="ru-RU" sz="2133" spc="228" dirty="0" smtClean="0">
                <a:solidFill>
                  <a:srgbClr val="A50E07"/>
                </a:solidFill>
                <a:latin typeface="Poppins"/>
                <a:cs typeface="Adobe Naskh Medium" panose="01010101010101010101" pitchFamily="50" charset="-78"/>
              </a:rPr>
              <a:t>ОКУУ </a:t>
            </a:r>
            <a:r>
              <a:rPr lang="ru-RU" sz="2133" spc="228" dirty="0">
                <a:solidFill>
                  <a:srgbClr val="A50E07"/>
                </a:solidFill>
                <a:latin typeface="Poppins"/>
                <a:cs typeface="Adobe Naskh Medium" panose="01010101010101010101" pitchFamily="50" charset="-78"/>
              </a:rPr>
              <a:t>ЖАЙДЫ 4-МУУНДАГЫ УНИВЕРСИТЕТКЕ ТРАНСФОРМАЦИЯЛОО </a:t>
            </a:r>
            <a:endParaRPr lang="en-US" sz="2133" spc="228" dirty="0">
              <a:solidFill>
                <a:srgbClr val="000000"/>
              </a:solidFill>
              <a:latin typeface="Poppins"/>
            </a:endParaRPr>
          </a:p>
        </p:txBody>
      </p:sp>
      <p:sp>
        <p:nvSpPr>
          <p:cNvPr id="29" name="TextBox 23">
            <a:extLst>
              <a:ext uri="{FF2B5EF4-FFF2-40B4-BE49-F238E27FC236}">
                <a16:creationId xmlns:a16="http://schemas.microsoft.com/office/drawing/2014/main" id="{655493B3-5D2B-46E7-A384-4EA8757D6577}"/>
              </a:ext>
            </a:extLst>
          </p:cNvPr>
          <p:cNvSpPr txBox="1"/>
          <p:nvPr/>
        </p:nvSpPr>
        <p:spPr>
          <a:xfrm>
            <a:off x="2117548" y="5052528"/>
            <a:ext cx="4776761" cy="730969"/>
          </a:xfrm>
          <a:prstGeom prst="rect">
            <a:avLst/>
          </a:prstGeom>
        </p:spPr>
        <p:txBody>
          <a:bodyPr wrap="square" lIns="0" tIns="0" rIns="0" bIns="0" rtlCol="0" anchor="t">
            <a:spAutoFit/>
          </a:bodyPr>
          <a:lstStyle/>
          <a:p>
            <a:pPr defTabSz="609630">
              <a:lnSpc>
                <a:spcPts val="1867"/>
              </a:lnSpc>
              <a:defRPr/>
            </a:pPr>
            <a:r>
              <a:rPr lang="ky-KG" sz="1600" i="1" spc="228" dirty="0">
                <a:solidFill>
                  <a:srgbClr val="A50E07"/>
                </a:solidFill>
                <a:cs typeface="Adobe Naskh Medium" panose="01010101010101010101" pitchFamily="50" charset="-78"/>
              </a:rPr>
              <a:t>Баяндамачы: ОшМУнун ректору, </a:t>
            </a:r>
          </a:p>
          <a:p>
            <a:pPr defTabSz="609630">
              <a:lnSpc>
                <a:spcPts val="1867"/>
              </a:lnSpc>
              <a:defRPr/>
            </a:pPr>
            <a:r>
              <a:rPr lang="ky-KG" sz="1600" i="1" spc="228" dirty="0">
                <a:solidFill>
                  <a:srgbClr val="A50E07"/>
                </a:solidFill>
                <a:cs typeface="Adobe Naskh Medium" panose="01010101010101010101" pitchFamily="50" charset="-78"/>
              </a:rPr>
              <a:t>профессор К.Г. Кожобеков</a:t>
            </a:r>
            <a:endParaRPr lang="en-US" sz="1600" i="1" spc="228" dirty="0">
              <a:solidFill>
                <a:srgbClr val="A50E07"/>
              </a:solidFill>
              <a:cs typeface="Adobe Naskh Medium" panose="01010101010101010101" pitchFamily="50" charset="-78"/>
            </a:endParaRPr>
          </a:p>
          <a:p>
            <a:pPr defTabSz="609630">
              <a:lnSpc>
                <a:spcPts val="1867"/>
              </a:lnSpc>
              <a:defRPr/>
            </a:pPr>
            <a:endParaRPr lang="en-US" sz="1600" spc="228" dirty="0">
              <a:solidFill>
                <a:srgbClr val="000000"/>
              </a:solidFill>
            </a:endParaRPr>
          </a:p>
        </p:txBody>
      </p:sp>
    </p:spTree>
    <p:extLst>
      <p:ext uri="{BB962C8B-B14F-4D97-AF65-F5344CB8AC3E}">
        <p14:creationId xmlns:p14="http://schemas.microsoft.com/office/powerpoint/2010/main" val="2355068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2916" y="188420"/>
            <a:ext cx="640061" cy="888247"/>
          </a:xfrm>
          <a:prstGeom prst="rect">
            <a:avLst/>
          </a:prstGeom>
        </p:spPr>
      </p:pic>
      <p:sp>
        <p:nvSpPr>
          <p:cNvPr id="6" name="TextBox 5"/>
          <p:cNvSpPr txBox="1"/>
          <p:nvPr/>
        </p:nvSpPr>
        <p:spPr>
          <a:xfrm>
            <a:off x="233803" y="1210673"/>
            <a:ext cx="4150560" cy="1200329"/>
          </a:xfrm>
          <a:prstGeom prst="rect">
            <a:avLst/>
          </a:prstGeom>
          <a:noFill/>
        </p:spPr>
        <p:txBody>
          <a:bodyPr wrap="none" rtlCol="0">
            <a:spAutoFit/>
          </a:bodyPr>
          <a:lstStyle/>
          <a:p>
            <a:pPr algn="ctr"/>
            <a:r>
              <a:rPr lang="ky-KG" b="1" dirty="0">
                <a:solidFill>
                  <a:srgbClr val="002060"/>
                </a:solidFill>
                <a:latin typeface="Arial" panose="020B0604020202020204" pitchFamily="34" charset="0"/>
                <a:cs typeface="Arial" panose="020B0604020202020204" pitchFamily="34" charset="0"/>
              </a:rPr>
              <a:t>ОшМУнун абройлуу эл аралык, </a:t>
            </a:r>
            <a:endParaRPr lang="ky-KG" b="1" dirty="0" smtClean="0">
              <a:solidFill>
                <a:srgbClr val="002060"/>
              </a:solidFill>
              <a:latin typeface="Arial" panose="020B0604020202020204" pitchFamily="34" charset="0"/>
              <a:cs typeface="Arial" panose="020B0604020202020204" pitchFamily="34" charset="0"/>
            </a:endParaRPr>
          </a:p>
          <a:p>
            <a:r>
              <a:rPr lang="ky-KG" b="1" dirty="0" smtClean="0">
                <a:solidFill>
                  <a:srgbClr val="002060"/>
                </a:solidFill>
                <a:latin typeface="Arial" panose="020B0604020202020204" pitchFamily="34" charset="0"/>
                <a:cs typeface="Arial" panose="020B0604020202020204" pitchFamily="34" charset="0"/>
              </a:rPr>
              <a:t>улуттук </a:t>
            </a:r>
            <a:r>
              <a:rPr lang="ky-KG" b="1" dirty="0">
                <a:solidFill>
                  <a:srgbClr val="002060"/>
                </a:solidFill>
                <a:latin typeface="Arial" panose="020B0604020202020204" pitchFamily="34" charset="0"/>
                <a:cs typeface="Arial" panose="020B0604020202020204" pitchFamily="34" charset="0"/>
              </a:rPr>
              <a:t>жана адистештирилген </a:t>
            </a:r>
            <a:endParaRPr lang="ky-KG" b="1" dirty="0" smtClean="0">
              <a:solidFill>
                <a:srgbClr val="002060"/>
              </a:solidFill>
              <a:latin typeface="Arial" panose="020B0604020202020204" pitchFamily="34" charset="0"/>
              <a:cs typeface="Arial" panose="020B0604020202020204" pitchFamily="34" charset="0"/>
            </a:endParaRPr>
          </a:p>
          <a:p>
            <a:r>
              <a:rPr lang="ky-KG" b="1" dirty="0" smtClean="0">
                <a:solidFill>
                  <a:srgbClr val="002060"/>
                </a:solidFill>
                <a:latin typeface="Arial" panose="020B0604020202020204" pitchFamily="34" charset="0"/>
                <a:cs typeface="Arial" panose="020B0604020202020204" pitchFamily="34" charset="0"/>
              </a:rPr>
              <a:t>рейтингдеринде </a:t>
            </a:r>
            <a:r>
              <a:rPr lang="ky-KG" b="1" dirty="0">
                <a:solidFill>
                  <a:srgbClr val="002060"/>
                </a:solidFill>
                <a:latin typeface="Arial" panose="020B0604020202020204" pitchFamily="34" charset="0"/>
                <a:cs typeface="Arial" panose="020B0604020202020204" pitchFamily="34" charset="0"/>
              </a:rPr>
              <a:t>позицияны ээлөө</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sp>
        <p:nvSpPr>
          <p:cNvPr id="7" name="Скругленный прямоугольник 6"/>
          <p:cNvSpPr/>
          <p:nvPr/>
        </p:nvSpPr>
        <p:spPr>
          <a:xfrm>
            <a:off x="363150" y="2427513"/>
            <a:ext cx="3742267" cy="66324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ky-KG" sz="2000" b="1" dirty="0" smtClean="0"/>
              <a:t>Улуттук рейтингге катышуу</a:t>
            </a:r>
            <a:endParaRPr lang="ru-RU" sz="2000" b="1" dirty="0"/>
          </a:p>
        </p:txBody>
      </p:sp>
      <p:sp>
        <p:nvSpPr>
          <p:cNvPr id="8" name="Скругленный прямоугольник 7"/>
          <p:cNvSpPr/>
          <p:nvPr/>
        </p:nvSpPr>
        <p:spPr>
          <a:xfrm>
            <a:off x="437949" y="3382878"/>
            <a:ext cx="3742267" cy="66324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t>QS </a:t>
            </a:r>
            <a:r>
              <a:rPr lang="ky-KG" sz="2000" b="1" dirty="0" smtClean="0"/>
              <a:t>рейтингине катышуу</a:t>
            </a:r>
            <a:endParaRPr lang="ru-RU" sz="2000" b="1" dirty="0"/>
          </a:p>
        </p:txBody>
      </p:sp>
      <p:sp>
        <p:nvSpPr>
          <p:cNvPr id="9" name="Скругленный прямоугольник 8"/>
          <p:cNvSpPr/>
          <p:nvPr/>
        </p:nvSpPr>
        <p:spPr>
          <a:xfrm>
            <a:off x="399532" y="4338243"/>
            <a:ext cx="3860800" cy="168010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t>QS STARRS  </a:t>
            </a:r>
            <a:r>
              <a:rPr lang="ky-KG" sz="2000" b="1" dirty="0" smtClean="0"/>
              <a:t>университетти комплекстүү баалоо системасы </a:t>
            </a:r>
            <a:r>
              <a:rPr lang="ky-KG" sz="2000" dirty="0" smtClean="0"/>
              <a:t>түзүлгөн келишимге ылайык изилдөөгө катышуу</a:t>
            </a:r>
            <a:r>
              <a:rPr lang="ky-KG" sz="2000" b="1" dirty="0" smtClean="0"/>
              <a:t> </a:t>
            </a:r>
          </a:p>
          <a:p>
            <a:pPr algn="ctr"/>
            <a:r>
              <a:rPr lang="ky-KG" sz="2000" dirty="0" smtClean="0"/>
              <a:t>(январь-май) </a:t>
            </a:r>
            <a:endParaRPr lang="ru-RU" sz="2000" dirty="0"/>
          </a:p>
        </p:txBody>
      </p:sp>
      <p:sp>
        <p:nvSpPr>
          <p:cNvPr id="10" name="Стрелка вправо 9"/>
          <p:cNvSpPr/>
          <p:nvPr/>
        </p:nvSpPr>
        <p:spPr>
          <a:xfrm>
            <a:off x="4619596" y="2612169"/>
            <a:ext cx="448731" cy="211565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cxnSp>
        <p:nvCxnSpPr>
          <p:cNvPr id="12" name="Прямая соединительная линия 11"/>
          <p:cNvCxnSpPr/>
          <p:nvPr/>
        </p:nvCxnSpPr>
        <p:spPr>
          <a:xfrm>
            <a:off x="4501979" y="567661"/>
            <a:ext cx="0" cy="6014685"/>
          </a:xfrm>
          <a:prstGeom prst="line">
            <a:avLst/>
          </a:prstGeom>
          <a:ln w="28575"/>
        </p:spPr>
        <p:style>
          <a:lnRef idx="1">
            <a:schemeClr val="accent1"/>
          </a:lnRef>
          <a:fillRef idx="2">
            <a:schemeClr val="accent1"/>
          </a:fillRef>
          <a:effectRef idx="1">
            <a:schemeClr val="accent1"/>
          </a:effectRef>
          <a:fontRef idx="minor">
            <a:schemeClr val="dk1"/>
          </a:fontRef>
        </p:style>
      </p:cxnSp>
      <p:sp>
        <p:nvSpPr>
          <p:cNvPr id="13" name="Скругленный прямоугольник 12"/>
          <p:cNvSpPr/>
          <p:nvPr/>
        </p:nvSpPr>
        <p:spPr>
          <a:xfrm>
            <a:off x="5296930" y="3608257"/>
            <a:ext cx="6104468" cy="6773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ky-KG" sz="2000" b="1" dirty="0" smtClean="0"/>
              <a:t>Университеттин ПО курамынын жылдык рейтинги </a:t>
            </a:r>
            <a:r>
              <a:rPr lang="ky-KG" sz="1600" b="1" dirty="0" smtClean="0">
                <a:solidFill>
                  <a:srgbClr val="FF0000"/>
                </a:solidFill>
              </a:rPr>
              <a:t>(ректордун буйругу № </a:t>
            </a:r>
            <a:r>
              <a:rPr lang="ky-KG" sz="1600" b="1" dirty="0">
                <a:solidFill>
                  <a:srgbClr val="FF0000"/>
                </a:solidFill>
              </a:rPr>
              <a:t>1070-ФХД/24 07.03.2024)</a:t>
            </a:r>
            <a:endParaRPr lang="ru-RU" sz="1600" b="1" dirty="0">
              <a:solidFill>
                <a:srgbClr val="FF0000"/>
              </a:solidFill>
            </a:endParaRPr>
          </a:p>
        </p:txBody>
      </p:sp>
      <p:sp>
        <p:nvSpPr>
          <p:cNvPr id="14" name="Скругленный прямоугольник 13"/>
          <p:cNvSpPr/>
          <p:nvPr/>
        </p:nvSpPr>
        <p:spPr>
          <a:xfrm>
            <a:off x="5296930" y="4493705"/>
            <a:ext cx="5528734" cy="7346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ky-KG" sz="2000" b="1" dirty="0" smtClean="0"/>
              <a:t>Структуралардагы ички рейтинг </a:t>
            </a:r>
            <a:br>
              <a:rPr lang="ky-KG" sz="2000" b="1" dirty="0" smtClean="0"/>
            </a:br>
            <a:r>
              <a:rPr lang="ky-KG" sz="1600" b="1" dirty="0" smtClean="0">
                <a:solidFill>
                  <a:srgbClr val="FF0000"/>
                </a:solidFill>
              </a:rPr>
              <a:t>(тиешелүү структуралардын атайын жоболору)</a:t>
            </a:r>
          </a:p>
        </p:txBody>
      </p:sp>
      <p:sp>
        <p:nvSpPr>
          <p:cNvPr id="15" name="Скругленный прямоугольник 14"/>
          <p:cNvSpPr/>
          <p:nvPr/>
        </p:nvSpPr>
        <p:spPr>
          <a:xfrm>
            <a:off x="5296930" y="5403590"/>
            <a:ext cx="5709965" cy="81673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ky-KG" sz="2000" b="1" dirty="0" smtClean="0"/>
              <a:t>Кызмат орундарга </a:t>
            </a:r>
            <a:r>
              <a:rPr lang="en-US" sz="2000" b="1" dirty="0" smtClean="0"/>
              <a:t>KPI</a:t>
            </a:r>
            <a:r>
              <a:rPr lang="ky-KG" sz="2000" b="1" dirty="0" smtClean="0"/>
              <a:t> көрсөткүчтөр</a:t>
            </a:r>
            <a:r>
              <a:rPr lang="en-US" sz="2000" b="1" dirty="0" smtClean="0"/>
              <a:t> </a:t>
            </a:r>
            <a:endParaRPr lang="ky-KG" sz="2000" b="1" dirty="0" smtClean="0"/>
          </a:p>
          <a:p>
            <a:pPr algn="ctr"/>
            <a:r>
              <a:rPr lang="ky-KG" sz="2000" b="1" dirty="0" smtClean="0"/>
              <a:t>(Жумушчу топ иштеп жатат)</a:t>
            </a:r>
            <a:br>
              <a:rPr lang="ky-KG" sz="2000" b="1" dirty="0" smtClean="0"/>
            </a:br>
            <a:r>
              <a:rPr lang="ky-KG" sz="2000" b="1" dirty="0" smtClean="0">
                <a:solidFill>
                  <a:srgbClr val="FF0000"/>
                </a:solidFill>
              </a:rPr>
              <a:t>(</a:t>
            </a:r>
            <a:r>
              <a:rPr lang="ky-KG" sz="1600" b="1" dirty="0" smtClean="0">
                <a:solidFill>
                  <a:srgbClr val="FF0000"/>
                </a:solidFill>
              </a:rPr>
              <a:t>ректордун буйругу № </a:t>
            </a:r>
            <a:r>
              <a:rPr lang="ky-KG" sz="1600" b="1" dirty="0">
                <a:solidFill>
                  <a:srgbClr val="FF0000"/>
                </a:solidFill>
              </a:rPr>
              <a:t>1287-ФХД/24 19.03.2024)</a:t>
            </a:r>
            <a:endParaRPr lang="ru-RU" b="1" dirty="0">
              <a:solidFill>
                <a:srgbClr val="FF0000"/>
              </a:solidFill>
            </a:endParaRPr>
          </a:p>
        </p:txBody>
      </p:sp>
      <p:sp>
        <p:nvSpPr>
          <p:cNvPr id="16" name="Скругленный прямоугольник 15"/>
          <p:cNvSpPr/>
          <p:nvPr/>
        </p:nvSpPr>
        <p:spPr>
          <a:xfrm>
            <a:off x="5263761" y="755196"/>
            <a:ext cx="6422539" cy="16558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ky-KG" sz="2000" b="1" dirty="0"/>
              <a:t>ОшМУнун профессордук-окутуучулук курамын академиялык шыктандыруу </a:t>
            </a:r>
            <a:endParaRPr lang="ky-KG" sz="2000" b="1" dirty="0" smtClean="0"/>
          </a:p>
          <a:p>
            <a:r>
              <a:rPr lang="ky-KG" dirty="0" smtClean="0"/>
              <a:t>-   437 окутуучуга 500 сомдон 10 000 сомго чейин ай сайын</a:t>
            </a:r>
          </a:p>
          <a:p>
            <a:r>
              <a:rPr lang="ky-KG" dirty="0" smtClean="0"/>
              <a:t>- 6 окутуучуга 25 000сомдон 100 000сомго чейин бир жолку</a:t>
            </a:r>
          </a:p>
          <a:p>
            <a:pPr algn="ctr"/>
            <a:r>
              <a:rPr lang="ky-KG" sz="1600" b="1" dirty="0" smtClean="0">
                <a:solidFill>
                  <a:srgbClr val="FF0000"/>
                </a:solidFill>
              </a:rPr>
              <a:t>(ректордун </a:t>
            </a:r>
            <a:r>
              <a:rPr lang="ky-KG" sz="1600" dirty="0">
                <a:solidFill>
                  <a:srgbClr val="FF0000"/>
                </a:solidFill>
              </a:rPr>
              <a:t>№</a:t>
            </a:r>
            <a:r>
              <a:rPr lang="ky-KG" sz="1600" dirty="0"/>
              <a:t> </a:t>
            </a:r>
            <a:r>
              <a:rPr lang="ky-KG" sz="1400" b="1" dirty="0">
                <a:solidFill>
                  <a:srgbClr val="FF0000"/>
                </a:solidFill>
              </a:rPr>
              <a:t>1240-ФХД/24 </a:t>
            </a:r>
            <a:r>
              <a:rPr lang="ky-KG" sz="1400" b="1" dirty="0" smtClean="0">
                <a:solidFill>
                  <a:srgbClr val="FF0000"/>
                </a:solidFill>
              </a:rPr>
              <a:t>16.03.2024 </a:t>
            </a:r>
            <a:r>
              <a:rPr lang="ky-KG" sz="1600" b="1" dirty="0" smtClean="0">
                <a:solidFill>
                  <a:srgbClr val="FF0000"/>
                </a:solidFill>
              </a:rPr>
              <a:t>буйругуна ылайык)</a:t>
            </a:r>
            <a:endParaRPr lang="ru-RU" sz="1600" b="1" dirty="0">
              <a:solidFill>
                <a:srgbClr val="FF0000"/>
              </a:solidFill>
            </a:endParaRPr>
          </a:p>
        </p:txBody>
      </p:sp>
      <p:sp>
        <p:nvSpPr>
          <p:cNvPr id="17" name="Скругленный прямоугольник 16"/>
          <p:cNvSpPr/>
          <p:nvPr/>
        </p:nvSpPr>
        <p:spPr>
          <a:xfrm>
            <a:off x="5320842" y="2655268"/>
            <a:ext cx="6482722" cy="7401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ky-KG" sz="2000" b="1" dirty="0" smtClean="0"/>
              <a:t>Илимий долбоорлорго ОшМУнун бюджетинен 17 млн. </a:t>
            </a:r>
            <a:r>
              <a:rPr lang="ky-KG" sz="1600" b="1" dirty="0" smtClean="0">
                <a:solidFill>
                  <a:srgbClr val="FF0000"/>
                </a:solidFill>
              </a:rPr>
              <a:t>(</a:t>
            </a:r>
            <a:r>
              <a:rPr lang="en-US" sz="1600" b="1" dirty="0" smtClean="0">
                <a:solidFill>
                  <a:srgbClr val="FF0000"/>
                </a:solidFill>
              </a:rPr>
              <a:t>grant.oshsu.kg </a:t>
            </a:r>
            <a:r>
              <a:rPr lang="ky-KG" sz="1600" b="1" dirty="0" smtClean="0">
                <a:solidFill>
                  <a:srgbClr val="FF0000"/>
                </a:solidFill>
              </a:rPr>
              <a:t>долбоорлордун өтүнмөлөрү, отчеттору)</a:t>
            </a:r>
            <a:endParaRPr lang="ru-RU" sz="1600" b="1" dirty="0">
              <a:solidFill>
                <a:srgbClr val="FF0000"/>
              </a:solidFill>
            </a:endParaRPr>
          </a:p>
        </p:txBody>
      </p:sp>
      <p:grpSp>
        <p:nvGrpSpPr>
          <p:cNvPr id="18"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19"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20"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Tree>
    <p:extLst>
      <p:ext uri="{BB962C8B-B14F-4D97-AF65-F5344CB8AC3E}">
        <p14:creationId xmlns:p14="http://schemas.microsoft.com/office/powerpoint/2010/main" val="224603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6264" y="2206604"/>
            <a:ext cx="184731" cy="369332"/>
          </a:xfrm>
          <a:prstGeom prst="rect">
            <a:avLst/>
          </a:prstGeom>
          <a:noFill/>
        </p:spPr>
        <p:txBody>
          <a:bodyPr wrap="none" rtlCol="0">
            <a:spAutoFit/>
          </a:bodyPr>
          <a:lstStyle/>
          <a:p>
            <a:endParaRPr lang="ky-KG" dirty="0"/>
          </a:p>
        </p:txBody>
      </p:sp>
      <p:pic>
        <p:nvPicPr>
          <p:cNvPr id="5" name="Рисунок 4">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1145" y="869982"/>
            <a:ext cx="640061" cy="888247"/>
          </a:xfrm>
          <a:prstGeom prst="rect">
            <a:avLst/>
          </a:prstGeom>
        </p:spPr>
      </p:pic>
      <p:sp>
        <p:nvSpPr>
          <p:cNvPr id="6" name="TextBox 5"/>
          <p:cNvSpPr txBox="1"/>
          <p:nvPr/>
        </p:nvSpPr>
        <p:spPr>
          <a:xfrm>
            <a:off x="1623018" y="1745087"/>
            <a:ext cx="2456313" cy="1200329"/>
          </a:xfrm>
          <a:prstGeom prst="rect">
            <a:avLst/>
          </a:prstGeom>
          <a:noFill/>
        </p:spPr>
        <p:txBody>
          <a:bodyPr wrap="none" rtlCol="0">
            <a:spAutoFit/>
          </a:bodyPr>
          <a:lstStyle/>
          <a:p>
            <a:pPr algn="ctr"/>
            <a:r>
              <a:rPr lang="ky-KG" b="1" dirty="0" smtClean="0">
                <a:solidFill>
                  <a:srgbClr val="002060"/>
                </a:solidFill>
                <a:latin typeface="Arial" panose="020B0604020202020204" pitchFamily="34" charset="0"/>
                <a:cs typeface="Arial" panose="020B0604020202020204" pitchFamily="34" charset="0"/>
              </a:rPr>
              <a:t>Коммерциализация</a:t>
            </a:r>
          </a:p>
          <a:p>
            <a:pPr algn="ctr"/>
            <a:r>
              <a:rPr lang="ky-KG" b="1" dirty="0" smtClean="0">
                <a:solidFill>
                  <a:srgbClr val="002060"/>
                </a:solidFill>
                <a:latin typeface="Arial" panose="020B0604020202020204" pitchFamily="34" charset="0"/>
                <a:cs typeface="Arial" panose="020B0604020202020204" pitchFamily="34" charset="0"/>
              </a:rPr>
              <a:t>Инновация</a:t>
            </a:r>
          </a:p>
          <a:p>
            <a:pPr algn="ctr"/>
            <a:r>
              <a:rPr lang="ky-KG" b="1" dirty="0" smtClean="0">
                <a:solidFill>
                  <a:srgbClr val="002060"/>
                </a:solidFill>
                <a:latin typeface="Arial" panose="020B0604020202020204" pitchFamily="34" charset="0"/>
                <a:cs typeface="Arial" panose="020B0604020202020204" pitchFamily="34" charset="0"/>
              </a:rPr>
              <a:t>Инвестиция</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pic>
        <p:nvPicPr>
          <p:cNvPr id="3" name="Рисунок 2"/>
          <p:cNvPicPr>
            <a:picLocks noChangeAspect="1"/>
          </p:cNvPicPr>
          <p:nvPr/>
        </p:nvPicPr>
        <p:blipFill>
          <a:blip r:embed="rId3"/>
          <a:stretch>
            <a:fillRect/>
          </a:stretch>
        </p:blipFill>
        <p:spPr>
          <a:xfrm>
            <a:off x="5095092" y="212375"/>
            <a:ext cx="5770882" cy="6433250"/>
          </a:xfrm>
          <a:prstGeom prst="rect">
            <a:avLst/>
          </a:prstGeom>
        </p:spPr>
      </p:pic>
      <p:sp>
        <p:nvSpPr>
          <p:cNvPr id="11" name="Скругленный прямоугольник 10"/>
          <p:cNvSpPr/>
          <p:nvPr/>
        </p:nvSpPr>
        <p:spPr>
          <a:xfrm>
            <a:off x="1207634" y="3805159"/>
            <a:ext cx="3162230" cy="102931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Студенттик долбоорлор</a:t>
            </a:r>
          </a:p>
          <a:p>
            <a:pPr algn="ctr"/>
            <a:r>
              <a:rPr lang="ky-KG" sz="1600" dirty="0" smtClean="0"/>
              <a:t>Бүгүнкү күнгө 36 долбоор иштеп жатат</a:t>
            </a:r>
            <a:endParaRPr lang="ky-KG" sz="1600" dirty="0"/>
          </a:p>
        </p:txBody>
      </p:sp>
      <p:sp>
        <p:nvSpPr>
          <p:cNvPr id="13" name="Скругленный прямоугольник 12"/>
          <p:cNvSpPr/>
          <p:nvPr/>
        </p:nvSpPr>
        <p:spPr>
          <a:xfrm>
            <a:off x="1251369" y="3037453"/>
            <a:ext cx="3018337" cy="53071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Жаштар бизнес паркы</a:t>
            </a:r>
            <a:endParaRPr lang="ky-KG" b="1" dirty="0"/>
          </a:p>
        </p:txBody>
      </p:sp>
      <p:sp>
        <p:nvSpPr>
          <p:cNvPr id="14" name="Скругленный прямоугольник 13"/>
          <p:cNvSpPr/>
          <p:nvPr/>
        </p:nvSpPr>
        <p:spPr>
          <a:xfrm>
            <a:off x="1271911" y="5041102"/>
            <a:ext cx="3018337" cy="5712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solidFill>
                  <a:srgbClr val="FF0000"/>
                </a:solidFill>
              </a:rPr>
              <a:t>Инновациялык агроборбор</a:t>
            </a:r>
            <a:endParaRPr lang="ky-KG" b="1" dirty="0">
              <a:solidFill>
                <a:srgbClr val="FF0000"/>
              </a:solidFill>
            </a:endParaRPr>
          </a:p>
        </p:txBody>
      </p:sp>
      <p:grpSp>
        <p:nvGrpSpPr>
          <p:cNvPr id="9"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10"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12"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Tree>
    <p:extLst>
      <p:ext uri="{BB962C8B-B14F-4D97-AF65-F5344CB8AC3E}">
        <p14:creationId xmlns:p14="http://schemas.microsoft.com/office/powerpoint/2010/main" val="1544768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1923" y="1512518"/>
            <a:ext cx="184731" cy="369332"/>
          </a:xfrm>
          <a:prstGeom prst="rect">
            <a:avLst/>
          </a:prstGeom>
          <a:noFill/>
        </p:spPr>
        <p:txBody>
          <a:bodyPr wrap="none" rtlCol="0">
            <a:spAutoFit/>
          </a:bodyPr>
          <a:lstStyle/>
          <a:p>
            <a:endParaRPr lang="ky-KG" dirty="0"/>
          </a:p>
        </p:txBody>
      </p:sp>
      <p:pic>
        <p:nvPicPr>
          <p:cNvPr id="5" name="Рисунок 4">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804" y="175896"/>
            <a:ext cx="640061" cy="888247"/>
          </a:xfrm>
          <a:prstGeom prst="rect">
            <a:avLst/>
          </a:prstGeom>
        </p:spPr>
      </p:pic>
      <p:sp>
        <p:nvSpPr>
          <p:cNvPr id="6" name="TextBox 5"/>
          <p:cNvSpPr txBox="1"/>
          <p:nvPr/>
        </p:nvSpPr>
        <p:spPr>
          <a:xfrm>
            <a:off x="588677" y="1051001"/>
            <a:ext cx="2456313" cy="1200329"/>
          </a:xfrm>
          <a:prstGeom prst="rect">
            <a:avLst/>
          </a:prstGeom>
          <a:noFill/>
        </p:spPr>
        <p:txBody>
          <a:bodyPr wrap="none" rtlCol="0">
            <a:spAutoFit/>
          </a:bodyPr>
          <a:lstStyle/>
          <a:p>
            <a:pPr algn="ctr"/>
            <a:r>
              <a:rPr lang="ky-KG" b="1" dirty="0" smtClean="0">
                <a:solidFill>
                  <a:srgbClr val="002060"/>
                </a:solidFill>
                <a:latin typeface="Arial" panose="020B0604020202020204" pitchFamily="34" charset="0"/>
                <a:cs typeface="Arial" panose="020B0604020202020204" pitchFamily="34" charset="0"/>
              </a:rPr>
              <a:t>Коммерциализация</a:t>
            </a:r>
          </a:p>
          <a:p>
            <a:pPr algn="ctr"/>
            <a:r>
              <a:rPr lang="ky-KG" b="1" dirty="0" smtClean="0">
                <a:solidFill>
                  <a:srgbClr val="002060"/>
                </a:solidFill>
                <a:latin typeface="Arial" panose="020B0604020202020204" pitchFamily="34" charset="0"/>
                <a:cs typeface="Arial" panose="020B0604020202020204" pitchFamily="34" charset="0"/>
              </a:rPr>
              <a:t>Инновация</a:t>
            </a:r>
          </a:p>
          <a:p>
            <a:pPr algn="ctr"/>
            <a:r>
              <a:rPr lang="ky-KG" b="1" dirty="0" smtClean="0">
                <a:solidFill>
                  <a:srgbClr val="002060"/>
                </a:solidFill>
                <a:latin typeface="Arial" panose="020B0604020202020204" pitchFamily="34" charset="0"/>
                <a:cs typeface="Arial" panose="020B0604020202020204" pitchFamily="34" charset="0"/>
              </a:rPr>
              <a:t>Инвестиция</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sp>
        <p:nvSpPr>
          <p:cNvPr id="11" name="Скругленный прямоугольник 10"/>
          <p:cNvSpPr/>
          <p:nvPr/>
        </p:nvSpPr>
        <p:spPr>
          <a:xfrm>
            <a:off x="173293" y="3111073"/>
            <a:ext cx="3105805" cy="551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Долбоорлор</a:t>
            </a:r>
            <a:endParaRPr lang="ky-KG" b="1" dirty="0"/>
          </a:p>
        </p:txBody>
      </p:sp>
      <p:sp>
        <p:nvSpPr>
          <p:cNvPr id="13" name="Скругленный прямоугольник 12"/>
          <p:cNvSpPr/>
          <p:nvPr/>
        </p:nvSpPr>
        <p:spPr>
          <a:xfrm>
            <a:off x="217028" y="2343367"/>
            <a:ext cx="3018337" cy="53071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Аймактарды өнүктүрүү</a:t>
            </a:r>
            <a:endParaRPr lang="ky-KG" b="1" dirty="0"/>
          </a:p>
        </p:txBody>
      </p:sp>
      <p:sp>
        <p:nvSpPr>
          <p:cNvPr id="14" name="Скругленный прямоугольник 13"/>
          <p:cNvSpPr/>
          <p:nvPr/>
        </p:nvSpPr>
        <p:spPr>
          <a:xfrm>
            <a:off x="217028" y="3879360"/>
            <a:ext cx="3018337" cy="5712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solidFill>
                  <a:srgbClr val="FF0000"/>
                </a:solidFill>
              </a:rPr>
              <a:t>Ош областы</a:t>
            </a:r>
            <a:endParaRPr lang="ky-KG" b="1" dirty="0">
              <a:solidFill>
                <a:srgbClr val="FF0000"/>
              </a:solidFill>
            </a:endParaRPr>
          </a:p>
        </p:txBody>
      </p:sp>
      <p:sp>
        <p:nvSpPr>
          <p:cNvPr id="16" name="Прямоугольник 15"/>
          <p:cNvSpPr/>
          <p:nvPr/>
        </p:nvSpPr>
        <p:spPr>
          <a:xfrm>
            <a:off x="4187225" y="175896"/>
            <a:ext cx="7058687" cy="3693319"/>
          </a:xfrm>
          <a:prstGeom prst="rect">
            <a:avLst/>
          </a:prstGeom>
        </p:spPr>
        <p:txBody>
          <a:bodyPr wrap="square">
            <a:spAutoFit/>
          </a:bodyPr>
          <a:lstStyle/>
          <a:p>
            <a:pPr algn="ctr"/>
            <a:r>
              <a:rPr lang="ky-KG" dirty="0">
                <a:solidFill>
                  <a:srgbClr val="002060"/>
                </a:solidFill>
              </a:rPr>
              <a:t>2024-жылдын 14-февралында КРнын Президентинин Ош областы боюнча </a:t>
            </a:r>
            <a:r>
              <a:rPr lang="ky-KG" dirty="0" smtClean="0">
                <a:solidFill>
                  <a:srgbClr val="002060"/>
                </a:solidFill>
              </a:rPr>
              <a:t>өкүлчүлүгү менен ОшМУнун биргелешкен иш планы кабыл алынды. Ага ылайык ОшМУ Ош областын өнүктүрүү максатында төмөнкү багыттарда иш алып барат:</a:t>
            </a:r>
          </a:p>
          <a:p>
            <a:endParaRPr lang="ky-KG" dirty="0" smtClean="0"/>
          </a:p>
          <a:p>
            <a:pPr marL="342900" indent="-342900">
              <a:buAutoNum type="arabicParenR"/>
            </a:pPr>
            <a:r>
              <a:rPr lang="ky-KG" dirty="0" smtClean="0"/>
              <a:t>Асыл </a:t>
            </a:r>
            <a:r>
              <a:rPr lang="ky-KG" dirty="0"/>
              <a:t>тукум малдын санын </a:t>
            </a:r>
            <a:r>
              <a:rPr lang="ky-KG" dirty="0" smtClean="0"/>
              <a:t>көбөйтүү </a:t>
            </a:r>
          </a:p>
          <a:p>
            <a:pPr marL="342900" indent="-342900">
              <a:buAutoNum type="arabicParenR"/>
            </a:pPr>
            <a:r>
              <a:rPr lang="ky-KG" dirty="0" smtClean="0"/>
              <a:t>Жибек </a:t>
            </a:r>
            <a:r>
              <a:rPr lang="ky-KG" dirty="0"/>
              <a:t>өндүрүшүн </a:t>
            </a:r>
            <a:r>
              <a:rPr lang="ky-KG" dirty="0" smtClean="0"/>
              <a:t>жандандыруу  </a:t>
            </a:r>
          </a:p>
          <a:p>
            <a:pPr marL="342900" indent="-342900">
              <a:buAutoNum type="arabicParenR"/>
            </a:pPr>
            <a:r>
              <a:rPr lang="ky-KG" dirty="0" smtClean="0"/>
              <a:t>Айыл </a:t>
            </a:r>
            <a:r>
              <a:rPr lang="ky-KG" dirty="0"/>
              <a:t>чарба кооперациясынын өнүктүрүү(адистерди </a:t>
            </a:r>
            <a:r>
              <a:rPr lang="ky-KG" dirty="0" smtClean="0"/>
              <a:t>даярдоо</a:t>
            </a:r>
          </a:p>
          <a:p>
            <a:pPr marL="342900" indent="-342900">
              <a:buAutoNum type="arabicParenR"/>
            </a:pPr>
            <a:r>
              <a:rPr lang="ky-KG" dirty="0" smtClean="0"/>
              <a:t>Жараксыз </a:t>
            </a:r>
            <a:r>
              <a:rPr lang="ky-KG" dirty="0"/>
              <a:t>жерлерди калыбына келтирүү жана </a:t>
            </a:r>
            <a:r>
              <a:rPr lang="ky-KG" dirty="0" smtClean="0"/>
              <a:t>иштетүү</a:t>
            </a:r>
          </a:p>
          <a:p>
            <a:pPr marL="342900" indent="-342900">
              <a:buAutoNum type="arabicParenR"/>
            </a:pPr>
            <a:r>
              <a:rPr lang="ky-KG" dirty="0" smtClean="0"/>
              <a:t>Логистикалык </a:t>
            </a:r>
            <a:r>
              <a:rPr lang="ky-KG" dirty="0"/>
              <a:t>борборлордун ишмердүүлүгүн экономикалык </a:t>
            </a:r>
            <a:r>
              <a:rPr lang="ky-KG" dirty="0" smtClean="0"/>
              <a:t>талдоо</a:t>
            </a:r>
          </a:p>
          <a:p>
            <a:pPr marL="342900" indent="-342900">
              <a:buAutoNum type="arabicParenR"/>
            </a:pPr>
            <a:r>
              <a:rPr lang="ky-KG" dirty="0" smtClean="0"/>
              <a:t>Туризм </a:t>
            </a:r>
            <a:r>
              <a:rPr lang="ky-KG" dirty="0"/>
              <a:t>багытындагы изилдөөлөр жана </a:t>
            </a:r>
            <a:r>
              <a:rPr lang="ky-KG" dirty="0" smtClean="0"/>
              <a:t>ишканалар</a:t>
            </a:r>
          </a:p>
          <a:p>
            <a:pPr marL="342900" indent="-342900">
              <a:buAutoNum type="arabicParenR"/>
            </a:pPr>
            <a:r>
              <a:rPr lang="ky-KG" dirty="0" smtClean="0"/>
              <a:t>Чакан </a:t>
            </a:r>
            <a:r>
              <a:rPr lang="ky-KG" dirty="0"/>
              <a:t>ГЭС жана башка энегия </a:t>
            </a:r>
            <a:r>
              <a:rPr lang="ky-KG" dirty="0" smtClean="0"/>
              <a:t>булактарын түзүү. </a:t>
            </a:r>
            <a:endParaRPr lang="ky-KG" dirty="0"/>
          </a:p>
        </p:txBody>
      </p:sp>
      <p:grpSp>
        <p:nvGrpSpPr>
          <p:cNvPr id="17"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18"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19"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pic>
        <p:nvPicPr>
          <p:cNvPr id="20" name="Рисунок 19"/>
          <p:cNvPicPr>
            <a:picLocks noChangeAspect="1"/>
          </p:cNvPicPr>
          <p:nvPr/>
        </p:nvPicPr>
        <p:blipFill>
          <a:blip r:embed="rId3"/>
          <a:stretch>
            <a:fillRect/>
          </a:stretch>
        </p:blipFill>
        <p:spPr>
          <a:xfrm>
            <a:off x="22933" y="4667615"/>
            <a:ext cx="3511216" cy="2179376"/>
          </a:xfrm>
          <a:prstGeom prst="rect">
            <a:avLst/>
          </a:prstGeom>
        </p:spPr>
      </p:pic>
      <p:pic>
        <p:nvPicPr>
          <p:cNvPr id="21" name="Рисунок 20"/>
          <p:cNvPicPr>
            <a:picLocks noChangeAspect="1"/>
          </p:cNvPicPr>
          <p:nvPr/>
        </p:nvPicPr>
        <p:blipFill>
          <a:blip r:embed="rId4"/>
          <a:stretch>
            <a:fillRect/>
          </a:stretch>
        </p:blipFill>
        <p:spPr>
          <a:xfrm>
            <a:off x="3534149" y="4325876"/>
            <a:ext cx="4419273" cy="2532124"/>
          </a:xfrm>
          <a:prstGeom prst="rect">
            <a:avLst/>
          </a:prstGeom>
        </p:spPr>
      </p:pic>
      <p:pic>
        <p:nvPicPr>
          <p:cNvPr id="22" name="Рисунок 21"/>
          <p:cNvPicPr>
            <a:picLocks noChangeAspect="1"/>
          </p:cNvPicPr>
          <p:nvPr/>
        </p:nvPicPr>
        <p:blipFill>
          <a:blip r:embed="rId5"/>
          <a:stretch>
            <a:fillRect/>
          </a:stretch>
        </p:blipFill>
        <p:spPr>
          <a:xfrm>
            <a:off x="7557563" y="4343400"/>
            <a:ext cx="4324172" cy="2514600"/>
          </a:xfrm>
          <a:prstGeom prst="rect">
            <a:avLst/>
          </a:prstGeom>
        </p:spPr>
      </p:pic>
    </p:spTree>
    <p:extLst>
      <p:ext uri="{BB962C8B-B14F-4D97-AF65-F5344CB8AC3E}">
        <p14:creationId xmlns:p14="http://schemas.microsoft.com/office/powerpoint/2010/main" val="2486800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9536" y="2818469"/>
            <a:ext cx="184731" cy="369332"/>
          </a:xfrm>
          <a:prstGeom prst="rect">
            <a:avLst/>
          </a:prstGeom>
          <a:noFill/>
        </p:spPr>
        <p:txBody>
          <a:bodyPr wrap="none" rtlCol="0">
            <a:spAutoFit/>
          </a:bodyPr>
          <a:lstStyle/>
          <a:p>
            <a:endParaRPr lang="ky-KG" dirty="0"/>
          </a:p>
        </p:txBody>
      </p:sp>
      <p:pic>
        <p:nvPicPr>
          <p:cNvPr id="5" name="Рисунок 4">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433" y="1514230"/>
            <a:ext cx="540935" cy="750685"/>
          </a:xfrm>
          <a:prstGeom prst="rect">
            <a:avLst/>
          </a:prstGeom>
        </p:spPr>
      </p:pic>
      <p:sp>
        <p:nvSpPr>
          <p:cNvPr id="6" name="TextBox 5"/>
          <p:cNvSpPr txBox="1"/>
          <p:nvPr/>
        </p:nvSpPr>
        <p:spPr>
          <a:xfrm>
            <a:off x="404642" y="2356952"/>
            <a:ext cx="2447551" cy="1200329"/>
          </a:xfrm>
          <a:prstGeom prst="rect">
            <a:avLst/>
          </a:prstGeom>
          <a:noFill/>
        </p:spPr>
        <p:txBody>
          <a:bodyPr wrap="square" rtlCol="0">
            <a:spAutoFit/>
          </a:bodyPr>
          <a:lstStyle/>
          <a:p>
            <a:pPr algn="ctr"/>
            <a:r>
              <a:rPr lang="ky-KG" b="1" dirty="0" smtClean="0">
                <a:solidFill>
                  <a:srgbClr val="002060"/>
                </a:solidFill>
                <a:latin typeface="Arial" panose="020B0604020202020204" pitchFamily="34" charset="0"/>
                <a:cs typeface="Arial" panose="020B0604020202020204" pitchFamily="34" charset="0"/>
              </a:rPr>
              <a:t>Коммерциализация</a:t>
            </a:r>
          </a:p>
          <a:p>
            <a:pPr algn="ctr"/>
            <a:r>
              <a:rPr lang="ky-KG" b="1" dirty="0" smtClean="0">
                <a:solidFill>
                  <a:srgbClr val="002060"/>
                </a:solidFill>
                <a:latin typeface="Arial" panose="020B0604020202020204" pitchFamily="34" charset="0"/>
                <a:cs typeface="Arial" panose="020B0604020202020204" pitchFamily="34" charset="0"/>
              </a:rPr>
              <a:t>Инновация</a:t>
            </a:r>
          </a:p>
          <a:p>
            <a:pPr algn="ctr"/>
            <a:r>
              <a:rPr lang="ky-KG" b="1" dirty="0" smtClean="0">
                <a:solidFill>
                  <a:srgbClr val="002060"/>
                </a:solidFill>
                <a:latin typeface="Arial" panose="020B0604020202020204" pitchFamily="34" charset="0"/>
                <a:cs typeface="Arial" panose="020B0604020202020204" pitchFamily="34" charset="0"/>
              </a:rPr>
              <a:t>Инвестиция</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sp>
        <p:nvSpPr>
          <p:cNvPr id="11" name="Скругленный прямоугольник 10"/>
          <p:cNvSpPr/>
          <p:nvPr/>
        </p:nvSpPr>
        <p:spPr>
          <a:xfrm>
            <a:off x="330720" y="4071821"/>
            <a:ext cx="2624808" cy="24708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Долбоорлор</a:t>
            </a:r>
            <a:endParaRPr lang="ky-KG" b="1" dirty="0"/>
          </a:p>
        </p:txBody>
      </p:sp>
      <p:sp>
        <p:nvSpPr>
          <p:cNvPr id="13" name="Скругленный прямоугольник 12"/>
          <p:cNvSpPr/>
          <p:nvPr/>
        </p:nvSpPr>
        <p:spPr>
          <a:xfrm>
            <a:off x="355530" y="3649318"/>
            <a:ext cx="2599998" cy="23787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Аймактарды өнүктүрүү</a:t>
            </a:r>
            <a:endParaRPr lang="ky-KG" b="1" dirty="0"/>
          </a:p>
        </p:txBody>
      </p:sp>
      <p:sp>
        <p:nvSpPr>
          <p:cNvPr id="16" name="Прямоугольник 15"/>
          <p:cNvSpPr/>
          <p:nvPr/>
        </p:nvSpPr>
        <p:spPr>
          <a:xfrm>
            <a:off x="3326962" y="498567"/>
            <a:ext cx="7489458" cy="1015663"/>
          </a:xfrm>
          <a:prstGeom prst="rect">
            <a:avLst/>
          </a:prstGeom>
        </p:spPr>
        <p:txBody>
          <a:bodyPr wrap="square">
            <a:spAutoFit/>
          </a:bodyPr>
          <a:lstStyle/>
          <a:p>
            <a:pPr algn="ctr"/>
            <a:r>
              <a:rPr lang="ru-RU" sz="2000" b="1" dirty="0">
                <a:solidFill>
                  <a:srgbClr val="002060"/>
                </a:solidFill>
              </a:rPr>
              <a:t>Ош </a:t>
            </a:r>
            <a:r>
              <a:rPr lang="ru-RU" sz="2000" b="1" dirty="0" err="1">
                <a:solidFill>
                  <a:srgbClr val="002060"/>
                </a:solidFill>
              </a:rPr>
              <a:t>мамлекеттик</a:t>
            </a:r>
            <a:r>
              <a:rPr lang="ru-RU" sz="2000" b="1" dirty="0">
                <a:solidFill>
                  <a:srgbClr val="002060"/>
                </a:solidFill>
              </a:rPr>
              <a:t> </a:t>
            </a:r>
            <a:r>
              <a:rPr lang="ru-RU" sz="2000" b="1" dirty="0" err="1">
                <a:solidFill>
                  <a:srgbClr val="002060"/>
                </a:solidFill>
              </a:rPr>
              <a:t>университети</a:t>
            </a:r>
            <a:r>
              <a:rPr lang="ru-RU" sz="2000" b="1" dirty="0">
                <a:solidFill>
                  <a:srgbClr val="002060"/>
                </a:solidFill>
              </a:rPr>
              <a:t> 2024-2025-жылдарга </a:t>
            </a:r>
            <a:r>
              <a:rPr lang="ru-RU" sz="2000" b="1" dirty="0" err="1">
                <a:solidFill>
                  <a:srgbClr val="002060"/>
                </a:solidFill>
              </a:rPr>
              <a:t>аймактардын</a:t>
            </a:r>
            <a:r>
              <a:rPr lang="ru-RU" sz="2000" b="1" dirty="0">
                <a:solidFill>
                  <a:srgbClr val="002060"/>
                </a:solidFill>
              </a:rPr>
              <a:t> </a:t>
            </a:r>
            <a:r>
              <a:rPr lang="ru-RU" sz="2000" b="1" dirty="0" err="1">
                <a:solidFill>
                  <a:srgbClr val="002060"/>
                </a:solidFill>
              </a:rPr>
              <a:t>маселелерин</a:t>
            </a:r>
            <a:r>
              <a:rPr lang="ru-RU" sz="2000" b="1" dirty="0">
                <a:solidFill>
                  <a:srgbClr val="002060"/>
                </a:solidFill>
              </a:rPr>
              <a:t> </a:t>
            </a:r>
            <a:r>
              <a:rPr lang="ru-RU" sz="2000" b="1" dirty="0" err="1">
                <a:solidFill>
                  <a:srgbClr val="002060"/>
                </a:solidFill>
              </a:rPr>
              <a:t>изилдөөгө</a:t>
            </a:r>
            <a:r>
              <a:rPr lang="ru-RU" sz="2000" b="1" dirty="0">
                <a:solidFill>
                  <a:srgbClr val="002060"/>
                </a:solidFill>
              </a:rPr>
              <a:t> </a:t>
            </a:r>
            <a:r>
              <a:rPr lang="ru-RU" sz="2000" b="1" dirty="0" err="1">
                <a:solidFill>
                  <a:srgbClr val="002060"/>
                </a:solidFill>
              </a:rPr>
              <a:t>багытталган</a:t>
            </a:r>
            <a:r>
              <a:rPr lang="ru-RU" sz="2000" b="1" dirty="0">
                <a:solidFill>
                  <a:srgbClr val="002060"/>
                </a:solidFill>
              </a:rPr>
              <a:t> </a:t>
            </a:r>
            <a:r>
              <a:rPr lang="ru-RU" sz="2000" b="1" dirty="0" err="1">
                <a:solidFill>
                  <a:srgbClr val="002060"/>
                </a:solidFill>
              </a:rPr>
              <a:t>төмөнкү</a:t>
            </a:r>
            <a:r>
              <a:rPr lang="ru-RU" sz="2000" b="1" dirty="0">
                <a:solidFill>
                  <a:srgbClr val="002060"/>
                </a:solidFill>
              </a:rPr>
              <a:t> </a:t>
            </a:r>
            <a:r>
              <a:rPr lang="ru-RU" sz="2000" b="1" dirty="0" err="1">
                <a:solidFill>
                  <a:srgbClr val="002060"/>
                </a:solidFill>
              </a:rPr>
              <a:t>илимий</a:t>
            </a:r>
            <a:r>
              <a:rPr lang="ru-RU" sz="2000" b="1" dirty="0">
                <a:solidFill>
                  <a:srgbClr val="002060"/>
                </a:solidFill>
              </a:rPr>
              <a:t> </a:t>
            </a:r>
            <a:r>
              <a:rPr lang="ru-RU" sz="2000" b="1" dirty="0" err="1">
                <a:solidFill>
                  <a:srgbClr val="002060"/>
                </a:solidFill>
              </a:rPr>
              <a:t>долбоорлорду</a:t>
            </a:r>
            <a:r>
              <a:rPr lang="ru-RU" sz="2000" b="1" dirty="0">
                <a:solidFill>
                  <a:srgbClr val="002060"/>
                </a:solidFill>
              </a:rPr>
              <a:t> </a:t>
            </a:r>
            <a:r>
              <a:rPr lang="ru-RU" sz="2000" b="1" dirty="0" err="1">
                <a:solidFill>
                  <a:srgbClr val="002060"/>
                </a:solidFill>
              </a:rPr>
              <a:t>өз</a:t>
            </a:r>
            <a:r>
              <a:rPr lang="ru-RU" sz="2000" b="1" dirty="0">
                <a:solidFill>
                  <a:srgbClr val="002060"/>
                </a:solidFill>
              </a:rPr>
              <a:t> </a:t>
            </a:r>
            <a:r>
              <a:rPr lang="ru-RU" sz="2000" b="1" dirty="0" err="1">
                <a:solidFill>
                  <a:srgbClr val="002060"/>
                </a:solidFill>
              </a:rPr>
              <a:t>бюджетинен</a:t>
            </a:r>
            <a:r>
              <a:rPr lang="ru-RU" sz="2000" b="1" dirty="0">
                <a:solidFill>
                  <a:srgbClr val="002060"/>
                </a:solidFill>
              </a:rPr>
              <a:t> </a:t>
            </a:r>
            <a:r>
              <a:rPr lang="ru-RU" sz="2000" b="1" dirty="0" err="1">
                <a:solidFill>
                  <a:srgbClr val="002060"/>
                </a:solidFill>
              </a:rPr>
              <a:t>колдоого</a:t>
            </a:r>
            <a:r>
              <a:rPr lang="ru-RU" sz="2000" b="1" dirty="0">
                <a:solidFill>
                  <a:srgbClr val="002060"/>
                </a:solidFill>
              </a:rPr>
              <a:t> </a:t>
            </a:r>
            <a:r>
              <a:rPr lang="ru-RU" sz="2000" b="1" dirty="0" err="1">
                <a:solidFill>
                  <a:srgbClr val="002060"/>
                </a:solidFill>
              </a:rPr>
              <a:t>алды</a:t>
            </a:r>
            <a:r>
              <a:rPr lang="ru-RU" sz="2000" b="1" dirty="0" smtClean="0">
                <a:solidFill>
                  <a:srgbClr val="002060"/>
                </a:solidFill>
              </a:rPr>
              <a:t>:</a:t>
            </a:r>
            <a:endParaRPr lang="ru-RU" sz="2000" b="1" dirty="0">
              <a:solidFill>
                <a:srgbClr val="002060"/>
              </a:solidFill>
            </a:endParaRPr>
          </a:p>
        </p:txBody>
      </p:sp>
      <p:grpSp>
        <p:nvGrpSpPr>
          <p:cNvPr id="17"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18"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19"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
        <p:nvSpPr>
          <p:cNvPr id="3" name="Прямоугольник 2"/>
          <p:cNvSpPr/>
          <p:nvPr/>
        </p:nvSpPr>
        <p:spPr>
          <a:xfrm>
            <a:off x="3128952" y="1852492"/>
            <a:ext cx="8495079" cy="4247317"/>
          </a:xfrm>
          <a:prstGeom prst="rect">
            <a:avLst/>
          </a:prstGeom>
        </p:spPr>
        <p:txBody>
          <a:bodyPr wrap="square">
            <a:spAutoFit/>
          </a:bodyPr>
          <a:lstStyle/>
          <a:p>
            <a:pPr marL="342900" indent="-342900">
              <a:buAutoNum type="arabicPeriod"/>
            </a:pPr>
            <a:r>
              <a:rPr lang="ru-RU" dirty="0" smtClean="0">
                <a:solidFill>
                  <a:srgbClr val="002060"/>
                </a:solidFill>
              </a:rPr>
              <a:t>“Совершенствование </a:t>
            </a:r>
            <a:r>
              <a:rPr lang="ru-RU" dirty="0">
                <a:solidFill>
                  <a:srgbClr val="002060"/>
                </a:solidFill>
              </a:rPr>
              <a:t>генофонда сельскохозяйственных животных и </a:t>
            </a:r>
            <a:r>
              <a:rPr lang="ru-RU" dirty="0" smtClean="0">
                <a:solidFill>
                  <a:srgbClr val="002060"/>
                </a:solidFill>
              </a:rPr>
              <a:t>мониторинг эпизоотического </a:t>
            </a:r>
            <a:r>
              <a:rPr lang="ru-RU" dirty="0">
                <a:solidFill>
                  <a:srgbClr val="002060"/>
                </a:solidFill>
              </a:rPr>
              <a:t>процесса в условиях </a:t>
            </a:r>
            <a:r>
              <a:rPr lang="ru-RU" dirty="0" smtClean="0">
                <a:solidFill>
                  <a:srgbClr val="002060"/>
                </a:solidFill>
              </a:rPr>
              <a:t>высокогорья”.</a:t>
            </a:r>
          </a:p>
          <a:p>
            <a:pPr marL="342900" indent="-342900">
              <a:buAutoNum type="arabicPeriod"/>
            </a:pPr>
            <a:r>
              <a:rPr lang="ru-RU" dirty="0" err="1" smtClean="0">
                <a:solidFill>
                  <a:srgbClr val="002060"/>
                </a:solidFill>
              </a:rPr>
              <a:t>Кыргызстандын</a:t>
            </a:r>
            <a:r>
              <a:rPr lang="ru-RU" dirty="0" smtClean="0">
                <a:solidFill>
                  <a:srgbClr val="002060"/>
                </a:solidFill>
              </a:rPr>
              <a:t> </a:t>
            </a:r>
            <a:r>
              <a:rPr lang="ru-RU" dirty="0" err="1">
                <a:solidFill>
                  <a:srgbClr val="002060"/>
                </a:solidFill>
              </a:rPr>
              <a:t>түштүк</a:t>
            </a:r>
            <a:r>
              <a:rPr lang="ru-RU" dirty="0">
                <a:solidFill>
                  <a:srgbClr val="002060"/>
                </a:solidFill>
              </a:rPr>
              <a:t> </a:t>
            </a:r>
            <a:r>
              <a:rPr lang="ru-RU" dirty="0" err="1">
                <a:solidFill>
                  <a:srgbClr val="002060"/>
                </a:solidFill>
              </a:rPr>
              <a:t>аймактарындагы</a:t>
            </a:r>
            <a:r>
              <a:rPr lang="ru-RU" dirty="0">
                <a:solidFill>
                  <a:srgbClr val="002060"/>
                </a:solidFill>
              </a:rPr>
              <a:t> </a:t>
            </a:r>
            <a:r>
              <a:rPr lang="ru-RU" dirty="0" err="1">
                <a:solidFill>
                  <a:srgbClr val="002060"/>
                </a:solidFill>
              </a:rPr>
              <a:t>этнографиялык</a:t>
            </a:r>
            <a:r>
              <a:rPr lang="ru-RU" dirty="0">
                <a:solidFill>
                  <a:srgbClr val="002060"/>
                </a:solidFill>
              </a:rPr>
              <a:t> </a:t>
            </a:r>
            <a:r>
              <a:rPr lang="ru-RU" dirty="0" err="1" smtClean="0">
                <a:solidFill>
                  <a:srgbClr val="002060"/>
                </a:solidFill>
              </a:rPr>
              <a:t>изилдөөлөр</a:t>
            </a:r>
            <a:r>
              <a:rPr lang="ru-RU" dirty="0" smtClean="0">
                <a:solidFill>
                  <a:srgbClr val="002060"/>
                </a:solidFill>
              </a:rPr>
              <a:t>.</a:t>
            </a:r>
          </a:p>
          <a:p>
            <a:pPr marL="342900" indent="-342900">
              <a:buAutoNum type="arabicPeriod"/>
            </a:pPr>
            <a:r>
              <a:rPr lang="ru-RU" dirty="0" smtClean="0">
                <a:solidFill>
                  <a:srgbClr val="002060"/>
                </a:solidFill>
              </a:rPr>
              <a:t>Мониторинг </a:t>
            </a:r>
            <a:r>
              <a:rPr lang="ru-RU" dirty="0">
                <a:solidFill>
                  <a:srgbClr val="002060"/>
                </a:solidFill>
              </a:rPr>
              <a:t>водного режима и комплексное географо-гидрологическое районирование бассейна реки </a:t>
            </a:r>
            <a:r>
              <a:rPr lang="ru-RU" dirty="0" smtClean="0">
                <a:solidFill>
                  <a:srgbClr val="002060"/>
                </a:solidFill>
              </a:rPr>
              <a:t>Ак-</a:t>
            </a:r>
            <a:r>
              <a:rPr lang="ru-RU" dirty="0" err="1" smtClean="0">
                <a:solidFill>
                  <a:srgbClr val="002060"/>
                </a:solidFill>
              </a:rPr>
              <a:t>Буура</a:t>
            </a:r>
            <a:r>
              <a:rPr lang="ru-RU" dirty="0" smtClean="0">
                <a:solidFill>
                  <a:srgbClr val="002060"/>
                </a:solidFill>
              </a:rPr>
              <a:t>.</a:t>
            </a:r>
          </a:p>
          <a:p>
            <a:pPr marL="342900" indent="-342900">
              <a:buAutoNum type="arabicPeriod"/>
            </a:pPr>
            <a:r>
              <a:rPr lang="ru-RU" dirty="0" smtClean="0">
                <a:solidFill>
                  <a:srgbClr val="002060"/>
                </a:solidFill>
              </a:rPr>
              <a:t>Организация </a:t>
            </a:r>
            <a:r>
              <a:rPr lang="ru-RU" dirty="0">
                <a:solidFill>
                  <a:srgbClr val="002060"/>
                </a:solidFill>
              </a:rPr>
              <a:t>производства тепло и </a:t>
            </a:r>
            <a:r>
              <a:rPr lang="ru-RU" dirty="0" err="1">
                <a:solidFill>
                  <a:srgbClr val="002060"/>
                </a:solidFill>
              </a:rPr>
              <a:t>хладоносителей</a:t>
            </a:r>
            <a:r>
              <a:rPr lang="ru-RU" dirty="0">
                <a:solidFill>
                  <a:srgbClr val="002060"/>
                </a:solidFill>
              </a:rPr>
              <a:t> по экологически чистой </a:t>
            </a:r>
            <a:r>
              <a:rPr lang="ru-RU" dirty="0" smtClean="0">
                <a:solidFill>
                  <a:srgbClr val="002060"/>
                </a:solidFill>
              </a:rPr>
              <a:t>технологии.</a:t>
            </a:r>
          </a:p>
          <a:p>
            <a:pPr marL="342900" indent="-342900">
              <a:buAutoNum type="arabicPeriod"/>
            </a:pPr>
            <a:r>
              <a:rPr lang="ru-RU" dirty="0" smtClean="0">
                <a:solidFill>
                  <a:srgbClr val="002060"/>
                </a:solidFill>
              </a:rPr>
              <a:t>Исследование </a:t>
            </a:r>
            <a:r>
              <a:rPr lang="ru-RU" dirty="0">
                <a:solidFill>
                  <a:srgbClr val="002060"/>
                </a:solidFill>
              </a:rPr>
              <a:t>математических методов </a:t>
            </a:r>
            <a:r>
              <a:rPr lang="ru-RU" dirty="0" err="1">
                <a:solidFill>
                  <a:srgbClr val="002060"/>
                </a:solidFill>
              </a:rPr>
              <a:t>сейсмотомографии</a:t>
            </a:r>
            <a:r>
              <a:rPr lang="ru-RU" dirty="0">
                <a:solidFill>
                  <a:srgbClr val="002060"/>
                </a:solidFill>
              </a:rPr>
              <a:t> и сейсмоопасных </a:t>
            </a:r>
            <a:r>
              <a:rPr lang="ru-RU" dirty="0" smtClean="0">
                <a:solidFill>
                  <a:srgbClr val="002060"/>
                </a:solidFill>
              </a:rPr>
              <a:t>зон.</a:t>
            </a:r>
          </a:p>
          <a:p>
            <a:pPr marL="342900" indent="-342900">
              <a:buAutoNum type="arabicPeriod"/>
            </a:pPr>
            <a:r>
              <a:rPr lang="ru-RU" dirty="0" smtClean="0">
                <a:solidFill>
                  <a:srgbClr val="002060"/>
                </a:solidFill>
              </a:rPr>
              <a:t>Создание </a:t>
            </a:r>
            <a:r>
              <a:rPr lang="ru-RU" dirty="0">
                <a:solidFill>
                  <a:srgbClr val="002060"/>
                </a:solidFill>
              </a:rPr>
              <a:t>композиционных </a:t>
            </a:r>
            <a:r>
              <a:rPr lang="ru-RU" dirty="0" err="1">
                <a:solidFill>
                  <a:srgbClr val="002060"/>
                </a:solidFill>
              </a:rPr>
              <a:t>наноструктурных</a:t>
            </a:r>
            <a:r>
              <a:rPr lang="ru-RU" dirty="0">
                <a:solidFill>
                  <a:srgbClr val="002060"/>
                </a:solidFill>
              </a:rPr>
              <a:t> материалов на основе базальтовых горных пород для теплоэнергетики и строительной </a:t>
            </a:r>
            <a:r>
              <a:rPr lang="ru-RU" dirty="0" smtClean="0">
                <a:solidFill>
                  <a:srgbClr val="002060"/>
                </a:solidFill>
              </a:rPr>
              <a:t>индустрии.</a:t>
            </a:r>
          </a:p>
          <a:p>
            <a:pPr marL="342900" indent="-342900">
              <a:buAutoNum type="arabicPeriod"/>
            </a:pPr>
            <a:r>
              <a:rPr lang="ru-RU" dirty="0" smtClean="0">
                <a:solidFill>
                  <a:srgbClr val="002060"/>
                </a:solidFill>
              </a:rPr>
              <a:t>Интродукция </a:t>
            </a:r>
            <a:r>
              <a:rPr lang="ru-RU" dirty="0">
                <a:solidFill>
                  <a:srgbClr val="002060"/>
                </a:solidFill>
              </a:rPr>
              <a:t>сортов </a:t>
            </a:r>
            <a:r>
              <a:rPr lang="ru-RU" dirty="0" err="1">
                <a:solidFill>
                  <a:srgbClr val="002060"/>
                </a:solidFill>
              </a:rPr>
              <a:t>Павловнии</a:t>
            </a:r>
            <a:r>
              <a:rPr lang="ru-RU" dirty="0">
                <a:solidFill>
                  <a:srgbClr val="002060"/>
                </a:solidFill>
              </a:rPr>
              <a:t> в ботаническом саду </a:t>
            </a:r>
            <a:r>
              <a:rPr lang="ru-RU" dirty="0" err="1">
                <a:solidFill>
                  <a:srgbClr val="002060"/>
                </a:solidFill>
              </a:rPr>
              <a:t>ОшГУ</a:t>
            </a:r>
            <a:r>
              <a:rPr lang="ru-RU" dirty="0">
                <a:solidFill>
                  <a:srgbClr val="002060"/>
                </a:solidFill>
              </a:rPr>
              <a:t>, изучение ее биологических и эколого-экономических </a:t>
            </a:r>
            <a:r>
              <a:rPr lang="ru-RU" dirty="0" smtClean="0">
                <a:solidFill>
                  <a:srgbClr val="002060"/>
                </a:solidFill>
              </a:rPr>
              <a:t>особенностей.</a:t>
            </a:r>
          </a:p>
          <a:p>
            <a:pPr marL="342900" indent="-342900">
              <a:buAutoNum type="arabicPeriod"/>
            </a:pPr>
            <a:r>
              <a:rPr lang="ru-RU" dirty="0" err="1" smtClean="0">
                <a:solidFill>
                  <a:srgbClr val="002060"/>
                </a:solidFill>
              </a:rPr>
              <a:t>Майыптуулукту</a:t>
            </a:r>
            <a:r>
              <a:rPr lang="ru-RU" dirty="0" smtClean="0">
                <a:solidFill>
                  <a:srgbClr val="002060"/>
                </a:solidFill>
              </a:rPr>
              <a:t> </a:t>
            </a:r>
            <a:r>
              <a:rPr lang="ru-RU" dirty="0" err="1">
                <a:solidFill>
                  <a:srgbClr val="002060"/>
                </a:solidFill>
              </a:rPr>
              <a:t>изилдөө</a:t>
            </a:r>
            <a:r>
              <a:rPr lang="ru-RU" dirty="0">
                <a:solidFill>
                  <a:srgbClr val="002060"/>
                </a:solidFill>
              </a:rPr>
              <a:t> </a:t>
            </a:r>
            <a:r>
              <a:rPr lang="ru-RU" dirty="0" err="1">
                <a:solidFill>
                  <a:srgbClr val="002060"/>
                </a:solidFill>
              </a:rPr>
              <a:t>жана</a:t>
            </a:r>
            <a:r>
              <a:rPr lang="ru-RU" dirty="0">
                <a:solidFill>
                  <a:srgbClr val="002060"/>
                </a:solidFill>
              </a:rPr>
              <a:t> </a:t>
            </a:r>
            <a:r>
              <a:rPr lang="ru-RU" dirty="0" err="1">
                <a:solidFill>
                  <a:srgbClr val="002060"/>
                </a:solidFill>
              </a:rPr>
              <a:t>майыптуулугу</a:t>
            </a:r>
            <a:r>
              <a:rPr lang="ru-RU" dirty="0">
                <a:solidFill>
                  <a:srgbClr val="002060"/>
                </a:solidFill>
              </a:rPr>
              <a:t> бар </a:t>
            </a:r>
            <a:r>
              <a:rPr lang="ru-RU" dirty="0" err="1">
                <a:solidFill>
                  <a:srgbClr val="002060"/>
                </a:solidFill>
              </a:rPr>
              <a:t>жаштарды</a:t>
            </a:r>
            <a:r>
              <a:rPr lang="ru-RU" dirty="0">
                <a:solidFill>
                  <a:srgbClr val="002060"/>
                </a:solidFill>
              </a:rPr>
              <a:t> </a:t>
            </a:r>
            <a:r>
              <a:rPr lang="ru-RU" dirty="0" err="1">
                <a:solidFill>
                  <a:srgbClr val="002060"/>
                </a:solidFill>
              </a:rPr>
              <a:t>маалыматтык-консультациялык</a:t>
            </a:r>
            <a:r>
              <a:rPr lang="ru-RU" dirty="0">
                <a:solidFill>
                  <a:srgbClr val="002060"/>
                </a:solidFill>
              </a:rPr>
              <a:t> </a:t>
            </a:r>
            <a:r>
              <a:rPr lang="ru-RU" dirty="0" err="1">
                <a:solidFill>
                  <a:srgbClr val="002060"/>
                </a:solidFill>
              </a:rPr>
              <a:t>колдоо</a:t>
            </a:r>
            <a:r>
              <a:rPr lang="ru-RU" dirty="0">
                <a:solidFill>
                  <a:srgbClr val="002060"/>
                </a:solidFill>
              </a:rPr>
              <a:t> </a:t>
            </a:r>
            <a:r>
              <a:rPr lang="ru-RU" dirty="0" err="1">
                <a:solidFill>
                  <a:srgbClr val="002060"/>
                </a:solidFill>
              </a:rPr>
              <a:t>борборунун</a:t>
            </a:r>
            <a:r>
              <a:rPr lang="ru-RU" dirty="0">
                <a:solidFill>
                  <a:srgbClr val="002060"/>
                </a:solidFill>
              </a:rPr>
              <a:t> </a:t>
            </a:r>
            <a:r>
              <a:rPr lang="ru-RU" dirty="0" err="1">
                <a:solidFill>
                  <a:srgbClr val="002060"/>
                </a:solidFill>
              </a:rPr>
              <a:t>виртуалдык</a:t>
            </a:r>
            <a:r>
              <a:rPr lang="ru-RU" dirty="0">
                <a:solidFill>
                  <a:srgbClr val="002060"/>
                </a:solidFill>
              </a:rPr>
              <a:t> </a:t>
            </a:r>
            <a:r>
              <a:rPr lang="ru-RU" dirty="0" err="1">
                <a:solidFill>
                  <a:srgbClr val="002060"/>
                </a:solidFill>
              </a:rPr>
              <a:t>платформасын</a:t>
            </a:r>
            <a:r>
              <a:rPr lang="ru-RU" dirty="0">
                <a:solidFill>
                  <a:srgbClr val="002060"/>
                </a:solidFill>
              </a:rPr>
              <a:t> (сайты) </a:t>
            </a:r>
            <a:r>
              <a:rPr lang="ru-RU" dirty="0" err="1">
                <a:solidFill>
                  <a:srgbClr val="002060"/>
                </a:solidFill>
              </a:rPr>
              <a:t>түзүү</a:t>
            </a:r>
            <a:r>
              <a:rPr lang="ru-RU" dirty="0">
                <a:solidFill>
                  <a:srgbClr val="002060"/>
                </a:solidFill>
              </a:rPr>
              <a:t>.</a:t>
            </a:r>
          </a:p>
        </p:txBody>
      </p:sp>
    </p:spTree>
    <p:extLst>
      <p:ext uri="{BB962C8B-B14F-4D97-AF65-F5344CB8AC3E}">
        <p14:creationId xmlns:p14="http://schemas.microsoft.com/office/powerpoint/2010/main" val="9579485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7526" y="2762798"/>
            <a:ext cx="160106" cy="238013"/>
          </a:xfrm>
          <a:prstGeom prst="rect">
            <a:avLst/>
          </a:prstGeom>
          <a:noFill/>
        </p:spPr>
        <p:txBody>
          <a:bodyPr wrap="square" rtlCol="0">
            <a:spAutoFit/>
          </a:bodyPr>
          <a:lstStyle/>
          <a:p>
            <a:endParaRPr lang="ky-KG" dirty="0"/>
          </a:p>
        </p:txBody>
      </p:sp>
      <p:pic>
        <p:nvPicPr>
          <p:cNvPr id="5" name="Рисунок 4">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424" y="1298949"/>
            <a:ext cx="554740" cy="769842"/>
          </a:xfrm>
          <a:prstGeom prst="rect">
            <a:avLst/>
          </a:prstGeom>
        </p:spPr>
      </p:pic>
      <p:sp>
        <p:nvSpPr>
          <p:cNvPr id="6" name="TextBox 5"/>
          <p:cNvSpPr txBox="1"/>
          <p:nvPr/>
        </p:nvSpPr>
        <p:spPr>
          <a:xfrm>
            <a:off x="222661" y="2281639"/>
            <a:ext cx="2544266" cy="1200329"/>
          </a:xfrm>
          <a:prstGeom prst="rect">
            <a:avLst/>
          </a:prstGeom>
          <a:noFill/>
        </p:spPr>
        <p:txBody>
          <a:bodyPr wrap="square" rtlCol="0">
            <a:spAutoFit/>
          </a:bodyPr>
          <a:lstStyle/>
          <a:p>
            <a:pPr algn="ctr"/>
            <a:r>
              <a:rPr lang="ky-KG" b="1" dirty="0" smtClean="0">
                <a:solidFill>
                  <a:srgbClr val="002060"/>
                </a:solidFill>
                <a:latin typeface="Arial" panose="020B0604020202020204" pitchFamily="34" charset="0"/>
                <a:cs typeface="Arial" panose="020B0604020202020204" pitchFamily="34" charset="0"/>
              </a:rPr>
              <a:t>Коммерциализация</a:t>
            </a:r>
          </a:p>
          <a:p>
            <a:pPr algn="ctr"/>
            <a:r>
              <a:rPr lang="ky-KG" b="1" dirty="0" smtClean="0">
                <a:solidFill>
                  <a:srgbClr val="002060"/>
                </a:solidFill>
                <a:latin typeface="Arial" panose="020B0604020202020204" pitchFamily="34" charset="0"/>
                <a:cs typeface="Arial" panose="020B0604020202020204" pitchFamily="34" charset="0"/>
              </a:rPr>
              <a:t>Инновация</a:t>
            </a:r>
          </a:p>
          <a:p>
            <a:pPr algn="ctr"/>
            <a:r>
              <a:rPr lang="ky-KG" b="1" dirty="0" smtClean="0">
                <a:solidFill>
                  <a:srgbClr val="002060"/>
                </a:solidFill>
                <a:latin typeface="Arial" panose="020B0604020202020204" pitchFamily="34" charset="0"/>
                <a:cs typeface="Arial" panose="020B0604020202020204" pitchFamily="34" charset="0"/>
              </a:rPr>
              <a:t>Инвестиция</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sp>
        <p:nvSpPr>
          <p:cNvPr id="11" name="Скругленный прямоугольник 10"/>
          <p:cNvSpPr/>
          <p:nvPr/>
        </p:nvSpPr>
        <p:spPr>
          <a:xfrm>
            <a:off x="148896" y="3709586"/>
            <a:ext cx="2691796" cy="3552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Долбоорлор</a:t>
            </a:r>
            <a:endParaRPr lang="ky-KG" b="1" dirty="0"/>
          </a:p>
        </p:txBody>
      </p:sp>
      <p:sp>
        <p:nvSpPr>
          <p:cNvPr id="13" name="Скругленный прямоугольник 12"/>
          <p:cNvSpPr/>
          <p:nvPr/>
        </p:nvSpPr>
        <p:spPr>
          <a:xfrm>
            <a:off x="192631" y="3228430"/>
            <a:ext cx="2648060" cy="36947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Аймактарды өнүктүрүү</a:t>
            </a:r>
            <a:endParaRPr lang="ky-KG" b="1" dirty="0"/>
          </a:p>
        </p:txBody>
      </p:sp>
      <p:sp>
        <p:nvSpPr>
          <p:cNvPr id="14" name="Скругленный прямоугольник 13"/>
          <p:cNvSpPr/>
          <p:nvPr/>
        </p:nvSpPr>
        <p:spPr>
          <a:xfrm>
            <a:off x="150938" y="4212052"/>
            <a:ext cx="2689753" cy="3681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solidFill>
                  <a:srgbClr val="FF0000"/>
                </a:solidFill>
              </a:rPr>
              <a:t>Ош областы</a:t>
            </a:r>
            <a:endParaRPr lang="ky-KG" b="1" dirty="0">
              <a:solidFill>
                <a:srgbClr val="FF0000"/>
              </a:solidFill>
            </a:endParaRPr>
          </a:p>
        </p:txBody>
      </p:sp>
      <p:sp>
        <p:nvSpPr>
          <p:cNvPr id="3" name="Прямоугольник 2"/>
          <p:cNvSpPr/>
          <p:nvPr/>
        </p:nvSpPr>
        <p:spPr>
          <a:xfrm>
            <a:off x="7900086" y="4082780"/>
            <a:ext cx="4184822" cy="2585323"/>
          </a:xfrm>
          <a:prstGeom prst="rect">
            <a:avLst/>
          </a:prstGeom>
        </p:spPr>
        <p:txBody>
          <a:bodyPr wrap="square">
            <a:spAutoFit/>
          </a:bodyPr>
          <a:lstStyle/>
          <a:p>
            <a:pPr algn="ctr"/>
            <a:r>
              <a:rPr lang="ky-KG" dirty="0">
                <a:solidFill>
                  <a:srgbClr val="555555"/>
                </a:solidFill>
                <a:latin typeface="Muli"/>
              </a:rPr>
              <a:t>Өзгөн районуна караштуу Курбу-Таш айылында ОшМУ тарабынан аткарылып жаткан </a:t>
            </a:r>
            <a:endParaRPr lang="ky-KG" dirty="0" smtClean="0">
              <a:solidFill>
                <a:srgbClr val="555555"/>
              </a:solidFill>
              <a:latin typeface="Muli"/>
            </a:endParaRPr>
          </a:p>
          <a:p>
            <a:pPr algn="ctr"/>
            <a:r>
              <a:rPr lang="ky-KG" b="1" dirty="0" smtClean="0">
                <a:solidFill>
                  <a:srgbClr val="FF0000"/>
                </a:solidFill>
                <a:latin typeface="Muli"/>
              </a:rPr>
              <a:t>"</a:t>
            </a:r>
            <a:r>
              <a:rPr lang="ky-KG" b="1" dirty="0">
                <a:solidFill>
                  <a:srgbClr val="FF0000"/>
                </a:solidFill>
                <a:latin typeface="Muli"/>
              </a:rPr>
              <a:t>Курбу-Таш </a:t>
            </a:r>
            <a:r>
              <a:rPr lang="ky-KG" b="1" dirty="0" smtClean="0">
                <a:solidFill>
                  <a:srgbClr val="FF0000"/>
                </a:solidFill>
                <a:latin typeface="Muli"/>
              </a:rPr>
              <a:t>тоо токой питомниги" илимий өндүрүштүк </a:t>
            </a:r>
            <a:r>
              <a:rPr lang="ky-KG" dirty="0" smtClean="0">
                <a:solidFill>
                  <a:srgbClr val="555555"/>
                </a:solidFill>
                <a:latin typeface="Muli"/>
              </a:rPr>
              <a:t>долбоорунун </a:t>
            </a:r>
            <a:r>
              <a:rPr lang="ky-KG" dirty="0">
                <a:solidFill>
                  <a:srgbClr val="555555"/>
                </a:solidFill>
                <a:latin typeface="Muli"/>
              </a:rPr>
              <a:t>алкагында </a:t>
            </a:r>
            <a:r>
              <a:rPr lang="ky-KG" dirty="0" smtClean="0">
                <a:solidFill>
                  <a:srgbClr val="555555"/>
                </a:solidFill>
                <a:latin typeface="Muli"/>
              </a:rPr>
              <a:t>март айында 2миңден </a:t>
            </a:r>
            <a:r>
              <a:rPr lang="ky-KG" dirty="0">
                <a:solidFill>
                  <a:srgbClr val="555555"/>
                </a:solidFill>
                <a:latin typeface="Muli"/>
              </a:rPr>
              <a:t>ашуун арча, карагай, кайың жана жаңгак көчөттөрү отургузулду. </a:t>
            </a:r>
            <a:endParaRPr lang="ky-KG" dirty="0" smtClean="0">
              <a:solidFill>
                <a:srgbClr val="555555"/>
              </a:solidFill>
              <a:latin typeface="Muli"/>
            </a:endParaRPr>
          </a:p>
          <a:p>
            <a:pPr algn="ctr"/>
            <a:r>
              <a:rPr lang="en-US" dirty="0">
                <a:solidFill>
                  <a:srgbClr val="555555"/>
                </a:solidFill>
                <a:latin typeface="Muli"/>
                <a:hlinkClick r:id="rId3"/>
              </a:rPr>
              <a:t>https://</a:t>
            </a:r>
            <a:r>
              <a:rPr lang="en-US" dirty="0" smtClean="0">
                <a:solidFill>
                  <a:srgbClr val="555555"/>
                </a:solidFill>
                <a:latin typeface="Muli"/>
                <a:hlinkClick r:id="rId3"/>
              </a:rPr>
              <a:t>www.oshsu.kg/kg/news/2437</a:t>
            </a:r>
            <a:r>
              <a:rPr lang="ky-KG" dirty="0" smtClean="0">
                <a:solidFill>
                  <a:srgbClr val="555555"/>
                </a:solidFill>
                <a:latin typeface="Muli"/>
              </a:rPr>
              <a:t> </a:t>
            </a:r>
            <a:endParaRPr lang="ky-KG" dirty="0">
              <a:solidFill>
                <a:srgbClr val="555555"/>
              </a:solidFill>
              <a:latin typeface="Muli"/>
            </a:endParaRPr>
          </a:p>
        </p:txBody>
      </p:sp>
      <p:pic>
        <p:nvPicPr>
          <p:cNvPr id="4" name="Рисунок 3"/>
          <p:cNvPicPr>
            <a:picLocks noChangeAspect="1"/>
          </p:cNvPicPr>
          <p:nvPr/>
        </p:nvPicPr>
        <p:blipFill>
          <a:blip r:embed="rId4"/>
          <a:stretch>
            <a:fillRect/>
          </a:stretch>
        </p:blipFill>
        <p:spPr>
          <a:xfrm>
            <a:off x="2980215" y="0"/>
            <a:ext cx="6872802" cy="3644047"/>
          </a:xfrm>
          <a:prstGeom prst="rect">
            <a:avLst/>
          </a:prstGeom>
        </p:spPr>
      </p:pic>
      <p:pic>
        <p:nvPicPr>
          <p:cNvPr id="7" name="Рисунок 6"/>
          <p:cNvPicPr>
            <a:picLocks noChangeAspect="1"/>
          </p:cNvPicPr>
          <p:nvPr/>
        </p:nvPicPr>
        <p:blipFill>
          <a:blip r:embed="rId5"/>
          <a:stretch>
            <a:fillRect/>
          </a:stretch>
        </p:blipFill>
        <p:spPr>
          <a:xfrm>
            <a:off x="9779253" y="0"/>
            <a:ext cx="2412747" cy="3644047"/>
          </a:xfrm>
          <a:prstGeom prst="rect">
            <a:avLst/>
          </a:prstGeom>
        </p:spPr>
      </p:pic>
      <p:pic>
        <p:nvPicPr>
          <p:cNvPr id="8" name="Рисунок 7"/>
          <p:cNvPicPr>
            <a:picLocks noChangeAspect="1"/>
          </p:cNvPicPr>
          <p:nvPr/>
        </p:nvPicPr>
        <p:blipFill>
          <a:blip r:embed="rId6"/>
          <a:stretch>
            <a:fillRect/>
          </a:stretch>
        </p:blipFill>
        <p:spPr>
          <a:xfrm>
            <a:off x="2980215" y="3644047"/>
            <a:ext cx="2489749" cy="3213953"/>
          </a:xfrm>
          <a:prstGeom prst="rect">
            <a:avLst/>
          </a:prstGeom>
        </p:spPr>
      </p:pic>
      <p:pic>
        <p:nvPicPr>
          <p:cNvPr id="9" name="Рисунок 8"/>
          <p:cNvPicPr>
            <a:picLocks noChangeAspect="1"/>
          </p:cNvPicPr>
          <p:nvPr/>
        </p:nvPicPr>
        <p:blipFill>
          <a:blip r:embed="rId7"/>
          <a:stretch>
            <a:fillRect/>
          </a:stretch>
        </p:blipFill>
        <p:spPr>
          <a:xfrm>
            <a:off x="5609487" y="3646439"/>
            <a:ext cx="2221079" cy="3211561"/>
          </a:xfrm>
          <a:prstGeom prst="rect">
            <a:avLst/>
          </a:prstGeom>
        </p:spPr>
      </p:pic>
    </p:spTree>
    <p:extLst>
      <p:ext uri="{BB962C8B-B14F-4D97-AF65-F5344CB8AC3E}">
        <p14:creationId xmlns:p14="http://schemas.microsoft.com/office/powerpoint/2010/main" val="1120997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958" y="1165396"/>
            <a:ext cx="3505200" cy="1316567"/>
          </a:xfrm>
        </p:spPr>
        <p:txBody>
          <a:bodyPr>
            <a:noAutofit/>
          </a:bodyPr>
          <a:lstStyle/>
          <a:p>
            <a:r>
              <a:rPr lang="ru-RU" sz="2133" b="1" dirty="0" err="1" smtClean="0">
                <a:solidFill>
                  <a:srgbClr val="FF0000"/>
                </a:solidFill>
                <a:latin typeface="Times New Roman" panose="02020603050405020304" pitchFamily="18" charset="0"/>
                <a:cs typeface="Times New Roman" panose="02020603050405020304" pitchFamily="18" charset="0"/>
              </a:rPr>
              <a:t>Санариптик</a:t>
            </a:r>
            <a:r>
              <a:rPr lang="ru-RU" sz="2133" b="1" dirty="0" smtClean="0">
                <a:solidFill>
                  <a:srgbClr val="FF0000"/>
                </a:solidFill>
                <a:latin typeface="Times New Roman" panose="02020603050405020304" pitchFamily="18" charset="0"/>
                <a:cs typeface="Times New Roman" panose="02020603050405020304" pitchFamily="18" charset="0"/>
              </a:rPr>
              <a:t> эко система</a:t>
            </a:r>
            <a:endParaRPr lang="ru-RU" sz="2133" b="1" dirty="0">
              <a:solidFill>
                <a:srgbClr val="FF0000"/>
              </a:solidFill>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628958" y="2704118"/>
            <a:ext cx="3634902" cy="3755353"/>
          </a:xfrm>
        </p:spPr>
        <p:txBody>
          <a:bodyPr>
            <a:noAutofit/>
          </a:bodyPr>
          <a:lstStyle/>
          <a:p>
            <a:r>
              <a:rPr lang="ru-RU" sz="1867" dirty="0" err="1" smtClean="0">
                <a:solidFill>
                  <a:srgbClr val="0070C0"/>
                </a:solidFill>
                <a:latin typeface="Times New Roman" panose="02020603050405020304" pitchFamily="18" charset="0"/>
                <a:cs typeface="Times New Roman" panose="02020603050405020304" pitchFamily="18" charset="0"/>
              </a:rPr>
              <a:t>Учурда</a:t>
            </a:r>
            <a:r>
              <a:rPr lang="ru-RU" sz="1867" dirty="0" smtClean="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университеттин</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адистери</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smtClean="0">
                <a:solidFill>
                  <a:srgbClr val="0070C0"/>
                </a:solidFill>
                <a:latin typeface="Times New Roman" panose="02020603050405020304" pitchFamily="18" charset="0"/>
                <a:cs typeface="Times New Roman" panose="02020603050405020304" pitchFamily="18" charset="0"/>
              </a:rPr>
              <a:t>окуу</a:t>
            </a:r>
            <a:r>
              <a:rPr lang="ru-RU" sz="1867" dirty="0" smtClean="0">
                <a:solidFill>
                  <a:srgbClr val="0070C0"/>
                </a:solidFill>
                <a:latin typeface="Times New Roman" panose="02020603050405020304" pitchFamily="18" charset="0"/>
                <a:cs typeface="Times New Roman" panose="02020603050405020304" pitchFamily="18" charset="0"/>
              </a:rPr>
              <a:t> </a:t>
            </a:r>
            <a:r>
              <a:rPr lang="ru-RU" sz="1867" dirty="0" err="1" smtClean="0">
                <a:solidFill>
                  <a:srgbClr val="0070C0"/>
                </a:solidFill>
                <a:latin typeface="Times New Roman" panose="02020603050405020304" pitchFamily="18" charset="0"/>
                <a:cs typeface="Times New Roman" panose="02020603050405020304" pitchFamily="18" charset="0"/>
              </a:rPr>
              <a:t>жайда</a:t>
            </a:r>
            <a:r>
              <a:rPr lang="ru-RU" sz="1867" dirty="0" smtClean="0">
                <a:solidFill>
                  <a:srgbClr val="0070C0"/>
                </a:solidFill>
                <a:latin typeface="Times New Roman" panose="02020603050405020304" pitchFamily="18" charset="0"/>
                <a:cs typeface="Times New Roman" panose="02020603050405020304" pitchFamily="18" charset="0"/>
              </a:rPr>
              <a:t> </a:t>
            </a:r>
            <a:r>
              <a:rPr lang="ru-RU" sz="1867" dirty="0" err="1" smtClean="0">
                <a:solidFill>
                  <a:srgbClr val="0070C0"/>
                </a:solidFill>
                <a:latin typeface="Times New Roman" panose="02020603050405020304" pitchFamily="18" charset="0"/>
                <a:cs typeface="Times New Roman" panose="02020603050405020304" pitchFamily="18" charset="0"/>
              </a:rPr>
              <a:t>колдонулуп</a:t>
            </a:r>
            <a:r>
              <a:rPr lang="ru-RU" sz="1867" dirty="0" smtClean="0">
                <a:solidFill>
                  <a:srgbClr val="0070C0"/>
                </a:solidFill>
                <a:latin typeface="Times New Roman" panose="02020603050405020304" pitchFamily="18" charset="0"/>
                <a:cs typeface="Times New Roman" panose="02020603050405020304" pitchFamily="18" charset="0"/>
              </a:rPr>
              <a:t> </a:t>
            </a:r>
            <a:r>
              <a:rPr lang="ru-RU" sz="1867" dirty="0" err="1" smtClean="0">
                <a:solidFill>
                  <a:srgbClr val="0070C0"/>
                </a:solidFill>
                <a:latin typeface="Times New Roman" panose="02020603050405020304" pitchFamily="18" charset="0"/>
                <a:cs typeface="Times New Roman" panose="02020603050405020304" pitchFamily="18" charset="0"/>
              </a:rPr>
              <a:t>келген</a:t>
            </a:r>
            <a:r>
              <a:rPr lang="ru-RU" sz="1867" dirty="0" smtClean="0">
                <a:solidFill>
                  <a:srgbClr val="0070C0"/>
                </a:solidFill>
                <a:latin typeface="Times New Roman" panose="02020603050405020304" pitchFamily="18" charset="0"/>
                <a:cs typeface="Times New Roman" panose="02020603050405020304" pitchFamily="18" charset="0"/>
              </a:rPr>
              <a:t> </a:t>
            </a:r>
            <a:r>
              <a:rPr lang="ru-RU" sz="1867" dirty="0" err="1" smtClean="0">
                <a:solidFill>
                  <a:srgbClr val="0070C0"/>
                </a:solidFill>
                <a:latin typeface="Times New Roman" panose="02020603050405020304" pitchFamily="18" charset="0"/>
                <a:cs typeface="Times New Roman" panose="02020603050405020304" pitchFamily="18" charset="0"/>
              </a:rPr>
              <a:t>санарип</a:t>
            </a:r>
            <a:r>
              <a:rPr lang="ru-RU" sz="1867" dirty="0" smtClean="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платформаларды</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smtClean="0">
                <a:solidFill>
                  <a:srgbClr val="0070C0"/>
                </a:solidFill>
                <a:latin typeface="Times New Roman" panose="02020603050405020304" pitchFamily="18" charset="0"/>
                <a:cs typeface="Times New Roman" panose="02020603050405020304" pitchFamily="18" charset="0"/>
              </a:rPr>
              <a:t>жана</a:t>
            </a:r>
            <a:r>
              <a:rPr lang="ru-RU" sz="1867" dirty="0" smtClean="0">
                <a:solidFill>
                  <a:srgbClr val="0070C0"/>
                </a:solidFill>
                <a:latin typeface="Times New Roman" panose="02020603050405020304" pitchFamily="18" charset="0"/>
                <a:cs typeface="Times New Roman" panose="02020603050405020304" pitchFamily="18" charset="0"/>
              </a:rPr>
              <a:t> </a:t>
            </a:r>
            <a:r>
              <a:rPr lang="ru-RU" sz="1867" dirty="0">
                <a:solidFill>
                  <a:srgbClr val="0070C0"/>
                </a:solidFill>
                <a:latin typeface="Times New Roman" panose="02020603050405020304" pitchFamily="18" charset="0"/>
                <a:cs typeface="Times New Roman" panose="02020603050405020304" pitchFamily="18" charset="0"/>
              </a:rPr>
              <a:t>онлайн </a:t>
            </a:r>
            <a:r>
              <a:rPr lang="ru-RU" sz="1867" dirty="0" err="1" smtClean="0">
                <a:solidFill>
                  <a:srgbClr val="0070C0"/>
                </a:solidFill>
                <a:latin typeface="Times New Roman" panose="02020603050405020304" pitchFamily="18" charset="0"/>
                <a:cs typeface="Times New Roman" panose="02020603050405020304" pitchFamily="18" charset="0"/>
              </a:rPr>
              <a:t>окутуу</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smtClean="0">
                <a:solidFill>
                  <a:srgbClr val="0070C0"/>
                </a:solidFill>
                <a:latin typeface="Times New Roman" panose="02020603050405020304" pitchFamily="18" charset="0"/>
                <a:cs typeface="Times New Roman" panose="02020603050405020304" pitchFamily="18" charset="0"/>
              </a:rPr>
              <a:t>системаларын</a:t>
            </a:r>
            <a:r>
              <a:rPr lang="ru-RU" sz="1867" dirty="0" smtClean="0">
                <a:solidFill>
                  <a:srgbClr val="0070C0"/>
                </a:solidFill>
                <a:latin typeface="Times New Roman" panose="02020603050405020304" pitchFamily="18" charset="0"/>
                <a:cs typeface="Times New Roman" panose="02020603050405020304" pitchFamily="18" charset="0"/>
              </a:rPr>
              <a:t> </a:t>
            </a:r>
            <a:br>
              <a:rPr lang="ru-RU" sz="1867" dirty="0" smtClean="0">
                <a:solidFill>
                  <a:srgbClr val="0070C0"/>
                </a:solidFill>
                <a:latin typeface="Times New Roman" panose="02020603050405020304" pitchFamily="18" charset="0"/>
                <a:cs typeface="Times New Roman" panose="02020603050405020304" pitchFamily="18" charset="0"/>
              </a:rPr>
            </a:br>
            <a:r>
              <a:rPr lang="ru-RU" sz="1867" b="1" dirty="0" smtClean="0">
                <a:solidFill>
                  <a:srgbClr val="FF0000"/>
                </a:solidFill>
                <a:latin typeface="Times New Roman" panose="02020603050405020304" pitchFamily="18" charset="0"/>
                <a:cs typeface="Times New Roman" panose="02020603050405020304" pitchFamily="18" charset="0"/>
              </a:rPr>
              <a:t>(</a:t>
            </a:r>
            <a:r>
              <a:rPr lang="en-US" sz="1867" b="1" dirty="0">
                <a:solidFill>
                  <a:srgbClr val="FF0000"/>
                </a:solidFill>
                <a:latin typeface="Times New Roman" panose="02020603050405020304" pitchFamily="18" charset="0"/>
                <a:cs typeface="Times New Roman" panose="02020603050405020304" pitchFamily="18" charset="0"/>
              </a:rPr>
              <a:t>e-Learning)</a:t>
            </a:r>
            <a:r>
              <a:rPr lang="en-US"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бириктирген</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smtClean="0">
                <a:solidFill>
                  <a:srgbClr val="0070C0"/>
                </a:solidFill>
                <a:latin typeface="Times New Roman" panose="02020603050405020304" pitchFamily="18" charset="0"/>
                <a:cs typeface="Times New Roman" panose="02020603050405020304" pitchFamily="18" charset="0"/>
              </a:rPr>
              <a:t>электрондук</a:t>
            </a:r>
            <a:r>
              <a:rPr lang="ru-RU" sz="1867" dirty="0" smtClean="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кампусту</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smtClean="0">
                <a:solidFill>
                  <a:srgbClr val="0070C0"/>
                </a:solidFill>
                <a:latin typeface="Times New Roman" panose="02020603050405020304" pitchFamily="18" charset="0"/>
                <a:cs typeface="Times New Roman" panose="02020603050405020304" pitchFamily="18" charset="0"/>
              </a:rPr>
              <a:t/>
            </a:r>
            <a:br>
              <a:rPr lang="ru-RU" sz="1867" dirty="0" smtClean="0">
                <a:solidFill>
                  <a:srgbClr val="0070C0"/>
                </a:solidFill>
                <a:latin typeface="Times New Roman" panose="02020603050405020304" pitchFamily="18" charset="0"/>
                <a:cs typeface="Times New Roman" panose="02020603050405020304" pitchFamily="18" charset="0"/>
              </a:rPr>
            </a:br>
            <a:r>
              <a:rPr lang="ru-RU" sz="1867" b="1" dirty="0" smtClean="0">
                <a:solidFill>
                  <a:srgbClr val="FF0000"/>
                </a:solidFill>
                <a:latin typeface="Times New Roman" panose="02020603050405020304" pitchFamily="18" charset="0"/>
                <a:cs typeface="Times New Roman" panose="02020603050405020304" pitchFamily="18" charset="0"/>
              </a:rPr>
              <a:t>(</a:t>
            </a:r>
            <a:r>
              <a:rPr lang="en-US" sz="1867" b="1" dirty="0">
                <a:solidFill>
                  <a:srgbClr val="FF0000"/>
                </a:solidFill>
                <a:latin typeface="Times New Roman" panose="02020603050405020304" pitchFamily="18" charset="0"/>
                <a:cs typeface="Times New Roman" panose="02020603050405020304" pitchFamily="18" charset="0"/>
              </a:rPr>
              <a:t>e-Campus) </a:t>
            </a:r>
            <a:r>
              <a:rPr lang="ky-KG" sz="1867" dirty="0" smtClean="0">
                <a:solidFill>
                  <a:srgbClr val="0070C0"/>
                </a:solidFill>
                <a:latin typeface="Times New Roman" panose="02020603050405020304" pitchFamily="18" charset="0"/>
                <a:cs typeface="Times New Roman" panose="02020603050405020304" pitchFamily="18" charset="0"/>
              </a:rPr>
              <a:t>түзүүнүн </a:t>
            </a:r>
            <a:r>
              <a:rPr lang="ru-RU" sz="1867" dirty="0" err="1" smtClean="0">
                <a:solidFill>
                  <a:srgbClr val="0070C0"/>
                </a:solidFill>
                <a:latin typeface="Times New Roman" panose="02020603050405020304" pitchFamily="18" charset="0"/>
                <a:cs typeface="Times New Roman" panose="02020603050405020304" pitchFamily="18" charset="0"/>
              </a:rPr>
              <a:t>үстүндө</a:t>
            </a:r>
            <a:r>
              <a:rPr lang="ru-RU" sz="1867" dirty="0" smtClean="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иштеп</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жатышат</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Электрондук</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кампусту</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түзүү</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окуунун</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күндүзгү</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сырттан</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дистанттык</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жана</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кечки</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формалары</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менен</a:t>
            </a:r>
            <a:r>
              <a:rPr lang="ru-RU" sz="1867" dirty="0">
                <a:solidFill>
                  <a:srgbClr val="0070C0"/>
                </a:solidFill>
                <a:latin typeface="Times New Roman" panose="02020603050405020304" pitchFamily="18" charset="0"/>
                <a:cs typeface="Times New Roman" panose="02020603050405020304" pitchFamily="18" charset="0"/>
              </a:rPr>
              <a:t> катар </a:t>
            </a:r>
            <a:r>
              <a:rPr lang="ru-RU" sz="1867" dirty="0" err="1">
                <a:solidFill>
                  <a:srgbClr val="0070C0"/>
                </a:solidFill>
                <a:latin typeface="Times New Roman" panose="02020603050405020304" pitchFamily="18" charset="0"/>
                <a:cs typeface="Times New Roman" panose="02020603050405020304" pitchFamily="18" charset="0"/>
              </a:rPr>
              <a:t>толук</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кандуу</a:t>
            </a:r>
            <a:r>
              <a:rPr lang="ru-RU" sz="1867" dirty="0">
                <a:solidFill>
                  <a:srgbClr val="0070C0"/>
                </a:solidFill>
                <a:latin typeface="Times New Roman" panose="02020603050405020304" pitchFamily="18" charset="0"/>
                <a:cs typeface="Times New Roman" panose="02020603050405020304" pitchFamily="18" charset="0"/>
              </a:rPr>
              <a:t> онлайн </a:t>
            </a:r>
            <a:r>
              <a:rPr lang="ru-RU" sz="1867" dirty="0" err="1">
                <a:solidFill>
                  <a:srgbClr val="0070C0"/>
                </a:solidFill>
                <a:latin typeface="Times New Roman" panose="02020603050405020304" pitchFamily="18" charset="0"/>
                <a:cs typeface="Times New Roman" panose="02020603050405020304" pitchFamily="18" charset="0"/>
              </a:rPr>
              <a:t>билим</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берүүнү</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практикалоого</a:t>
            </a:r>
            <a:r>
              <a:rPr lang="ru-RU" sz="1867" dirty="0">
                <a:solidFill>
                  <a:srgbClr val="0070C0"/>
                </a:solidFill>
                <a:latin typeface="Times New Roman" panose="02020603050405020304" pitchFamily="18" charset="0"/>
                <a:cs typeface="Times New Roman" panose="02020603050405020304" pitchFamily="18" charset="0"/>
              </a:rPr>
              <a:t> </a:t>
            </a:r>
            <a:r>
              <a:rPr lang="ru-RU" sz="1867" dirty="0" err="1">
                <a:solidFill>
                  <a:srgbClr val="0070C0"/>
                </a:solidFill>
                <a:latin typeface="Times New Roman" panose="02020603050405020304" pitchFamily="18" charset="0"/>
                <a:cs typeface="Times New Roman" panose="02020603050405020304" pitchFamily="18" charset="0"/>
              </a:rPr>
              <a:t>мүмкүндүк</a:t>
            </a:r>
            <a:r>
              <a:rPr lang="ru-RU" sz="1867" dirty="0">
                <a:solidFill>
                  <a:srgbClr val="0070C0"/>
                </a:solidFill>
                <a:latin typeface="Times New Roman" panose="02020603050405020304" pitchFamily="18" charset="0"/>
                <a:cs typeface="Times New Roman" panose="02020603050405020304" pitchFamily="18" charset="0"/>
              </a:rPr>
              <a:t> берет</a:t>
            </a:r>
            <a:r>
              <a:rPr lang="ru-RU" sz="1867" dirty="0" smtClean="0">
                <a:solidFill>
                  <a:srgbClr val="0070C0"/>
                </a:solidFill>
                <a:latin typeface="Times New Roman" panose="02020603050405020304" pitchFamily="18" charset="0"/>
                <a:cs typeface="Times New Roman" panose="02020603050405020304" pitchFamily="18" charset="0"/>
              </a:rPr>
              <a:t>.</a:t>
            </a:r>
            <a:r>
              <a:rPr lang="ru-RU" sz="1867" dirty="0">
                <a:solidFill>
                  <a:srgbClr val="0070C0"/>
                </a:solidFill>
                <a:latin typeface="Times New Roman" panose="02020603050405020304" pitchFamily="18" charset="0"/>
                <a:cs typeface="Times New Roman" panose="02020603050405020304" pitchFamily="18" charset="0"/>
              </a:rPr>
              <a:t> </a:t>
            </a:r>
          </a:p>
        </p:txBody>
      </p:sp>
      <p:pic>
        <p:nvPicPr>
          <p:cNvPr id="6" name="Рисунок 5">
            <a:extLst>
              <a:ext uri="{FF2B5EF4-FFF2-40B4-BE49-F238E27FC236}">
                <a16:creationId xmlns:a16="http://schemas.microsoft.com/office/drawing/2014/main" id="{F3B71FF0-DE1A-91AC-263B-C7357919D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8021" y="1938833"/>
            <a:ext cx="7100462" cy="4733641"/>
          </a:xfrm>
          <a:prstGeom prst="rect">
            <a:avLst/>
          </a:prstGeom>
          <a:solidFill>
            <a:srgbClr val="FFFFFF">
              <a:shade val="85000"/>
            </a:srgbClr>
          </a:solidFill>
          <a:ln w="190500" cap="rnd">
            <a:solidFill>
              <a:srgbClr val="C00000"/>
            </a:solidFill>
          </a:ln>
          <a:effectLst>
            <a:outerShdw sx="74000" sy="74000" algn="tl" rotWithShape="0">
              <a:srgbClr val="C00000"/>
            </a:outerShdw>
          </a:effectLst>
          <a:scene3d>
            <a:camera prst="orthographicFront"/>
            <a:lightRig rig="twoPt" dir="t">
              <a:rot lat="0" lon="0" rev="7800000"/>
            </a:lightRig>
          </a:scene3d>
          <a:sp3d contourW="6350">
            <a:bevelT w="50800" h="16510"/>
            <a:contourClr>
              <a:srgbClr val="C0C0C0"/>
            </a:contourClr>
          </a:sp3d>
        </p:spPr>
      </p:pic>
      <p:pic>
        <p:nvPicPr>
          <p:cNvPr id="8" name="Объект 3">
            <a:extLst>
              <a:ext uri="{FF2B5EF4-FFF2-40B4-BE49-F238E27FC236}">
                <a16:creationId xmlns:a16="http://schemas.microsoft.com/office/drawing/2014/main" id="{438671AB-375D-9360-CBE1-790F52B862B3}"/>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6019800" y="0"/>
            <a:ext cx="6172200" cy="3043237"/>
          </a:xfrm>
          <a:prstGeom prst="rect">
            <a:avLst/>
          </a:prstGeom>
          <a:noFill/>
          <a:ln>
            <a:noFill/>
          </a:ln>
        </p:spPr>
      </p:pic>
      <p:pic>
        <p:nvPicPr>
          <p:cNvPr id="9" name="Рисунок 8">
            <a:extLst>
              <a:ext uri="{FF2B5EF4-FFF2-40B4-BE49-F238E27FC236}">
                <a16:creationId xmlns:a16="http://schemas.microsoft.com/office/drawing/2014/main" id="{7A1E95B8-CE6F-8210-1FC8-FA6D0ABAF0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8558" y="515195"/>
            <a:ext cx="554740" cy="769842"/>
          </a:xfrm>
          <a:prstGeom prst="rect">
            <a:avLst/>
          </a:prstGeom>
        </p:spPr>
      </p:pic>
      <p:sp>
        <p:nvSpPr>
          <p:cNvPr id="10" name="TextBox 9"/>
          <p:cNvSpPr txBox="1"/>
          <p:nvPr/>
        </p:nvSpPr>
        <p:spPr>
          <a:xfrm>
            <a:off x="1351292" y="1289129"/>
            <a:ext cx="1789272" cy="646331"/>
          </a:xfrm>
          <a:prstGeom prst="rect">
            <a:avLst/>
          </a:prstGeom>
          <a:noFill/>
        </p:spPr>
        <p:txBody>
          <a:bodyPr wrap="none" rtlCol="0">
            <a:spAutoFit/>
          </a:bodyPr>
          <a:lstStyle/>
          <a:p>
            <a:pPr algn="ctr"/>
            <a:r>
              <a:rPr lang="ky-KG" b="1" dirty="0" smtClean="0">
                <a:solidFill>
                  <a:srgbClr val="C00000"/>
                </a:solidFill>
              </a:rPr>
              <a:t>Санариптик </a:t>
            </a:r>
            <a:br>
              <a:rPr lang="ky-KG" b="1" dirty="0" smtClean="0">
                <a:solidFill>
                  <a:srgbClr val="C00000"/>
                </a:solidFill>
              </a:rPr>
            </a:br>
            <a:r>
              <a:rPr lang="ky-KG" b="1" dirty="0" smtClean="0">
                <a:solidFill>
                  <a:srgbClr val="C00000"/>
                </a:solidFill>
              </a:rPr>
              <a:t>трансформация</a:t>
            </a:r>
            <a:endParaRPr lang="ky-KG" b="1" dirty="0">
              <a:solidFill>
                <a:srgbClr val="C00000"/>
              </a:solidFill>
            </a:endParaRPr>
          </a:p>
        </p:txBody>
      </p:sp>
    </p:spTree>
    <p:extLst>
      <p:ext uri="{BB962C8B-B14F-4D97-AF65-F5344CB8AC3E}">
        <p14:creationId xmlns:p14="http://schemas.microsoft.com/office/powerpoint/2010/main" val="569369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5454869"/>
            <a:ext cx="12192000" cy="14031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021071" y="208969"/>
            <a:ext cx="10067342" cy="1447800"/>
          </a:xfrm>
        </p:spPr>
        <p:txBody>
          <a:bodyPr>
            <a:noAutofit/>
          </a:bodyPr>
          <a:lstStyle/>
          <a:p>
            <a:pPr algn="ctr"/>
            <a:r>
              <a:rPr lang="ru-RU" sz="2400" dirty="0">
                <a:latin typeface="+mn-lt"/>
                <a:cs typeface="Times New Roman" panose="02020603050405020304" pitchFamily="18" charset="0"/>
              </a:rPr>
              <a:t>2024-жылдын 24-июлунда </a:t>
            </a:r>
            <a:r>
              <a:rPr lang="ru-RU" sz="2400" dirty="0" err="1">
                <a:latin typeface="+mn-lt"/>
                <a:cs typeface="Times New Roman" panose="02020603050405020304" pitchFamily="18" charset="0"/>
              </a:rPr>
              <a:t>ОшМУнун</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университеттик</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клиникасында</a:t>
            </a:r>
            <a:r>
              <a:rPr lang="ru-RU" sz="2400" dirty="0">
                <a:latin typeface="+mn-lt"/>
                <a:cs typeface="Times New Roman" panose="02020603050405020304" pitchFamily="18" charset="0"/>
              </a:rPr>
              <a:t> </a:t>
            </a:r>
            <a:r>
              <a:rPr lang="ru-RU" sz="2400" b="1" dirty="0" err="1">
                <a:solidFill>
                  <a:srgbClr val="C00000"/>
                </a:solidFill>
                <a:latin typeface="+mn-lt"/>
                <a:cs typeface="Times New Roman" panose="02020603050405020304" pitchFamily="18" charset="0"/>
              </a:rPr>
              <a:t>боорду</a:t>
            </a:r>
            <a:r>
              <a:rPr lang="ru-RU" sz="2400" b="1" dirty="0">
                <a:solidFill>
                  <a:srgbClr val="C00000"/>
                </a:solidFill>
                <a:latin typeface="+mn-lt"/>
                <a:cs typeface="Times New Roman" panose="02020603050405020304" pitchFamily="18" charset="0"/>
              </a:rPr>
              <a:t> </a:t>
            </a:r>
            <a:r>
              <a:rPr lang="ru-RU" sz="2400" b="1" dirty="0" err="1">
                <a:solidFill>
                  <a:srgbClr val="C00000"/>
                </a:solidFill>
                <a:latin typeface="+mn-lt"/>
                <a:cs typeface="Times New Roman" panose="02020603050405020304" pitchFamily="18" charset="0"/>
              </a:rPr>
              <a:t>алмаштыруу</a:t>
            </a:r>
            <a:r>
              <a:rPr lang="ru-RU" sz="2400" b="1" dirty="0">
                <a:solidFill>
                  <a:srgbClr val="C00000"/>
                </a:solidFill>
                <a:latin typeface="+mn-lt"/>
                <a:cs typeface="Times New Roman" panose="02020603050405020304" pitchFamily="18" charset="0"/>
              </a:rPr>
              <a:t> </a:t>
            </a:r>
            <a:r>
              <a:rPr lang="ru-RU" sz="2400" b="1" dirty="0" err="1">
                <a:solidFill>
                  <a:srgbClr val="C00000"/>
                </a:solidFill>
                <a:latin typeface="+mn-lt"/>
                <a:cs typeface="Times New Roman" panose="02020603050405020304" pitchFamily="18" charset="0"/>
              </a:rPr>
              <a:t>боюнча</a:t>
            </a:r>
            <a:r>
              <a:rPr lang="ru-RU" sz="2400" b="1" dirty="0">
                <a:solidFill>
                  <a:srgbClr val="C00000"/>
                </a:solidFill>
                <a:latin typeface="+mn-lt"/>
                <a:cs typeface="Times New Roman" panose="02020603050405020304" pitchFamily="18" charset="0"/>
              </a:rPr>
              <a:t> операция </a:t>
            </a:r>
            <a:r>
              <a:rPr lang="ru-RU" sz="2400" dirty="0" err="1">
                <a:latin typeface="+mn-lt"/>
                <a:cs typeface="Times New Roman" panose="02020603050405020304" pitchFamily="18" charset="0"/>
              </a:rPr>
              <a:t>жасалышы</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пландалууда</a:t>
            </a:r>
            <a:r>
              <a:rPr lang="ru-RU" sz="2400" dirty="0">
                <a:latin typeface="+mn-lt"/>
                <a:cs typeface="Times New Roman" panose="02020603050405020304" pitchFamily="18" charset="0"/>
              </a:rPr>
              <a:t>. Операция </a:t>
            </a:r>
            <a:r>
              <a:rPr lang="ru-RU" sz="2400" dirty="0" err="1">
                <a:latin typeface="+mn-lt"/>
                <a:cs typeface="Times New Roman" panose="02020603050405020304" pitchFamily="18" charset="0"/>
              </a:rPr>
              <a:t>Түркиянын</a:t>
            </a:r>
            <a:r>
              <a:rPr lang="ru-RU" sz="2400" dirty="0">
                <a:latin typeface="+mn-lt"/>
                <a:cs typeface="Times New Roman" panose="02020603050405020304" pitchFamily="18" charset="0"/>
              </a:rPr>
              <a:t> </a:t>
            </a:r>
            <a:r>
              <a:rPr lang="ru-RU" sz="2400" dirty="0" err="1" smtClean="0">
                <a:latin typeface="+mn-lt"/>
                <a:cs typeface="Times New Roman" panose="02020603050405020304" pitchFamily="18" charset="0"/>
              </a:rPr>
              <a:t>Инону</a:t>
            </a:r>
            <a:r>
              <a:rPr lang="ru-RU" sz="2400" dirty="0" smtClean="0">
                <a:latin typeface="+mn-lt"/>
                <a:cs typeface="Times New Roman" panose="02020603050405020304" pitchFamily="18" charset="0"/>
              </a:rPr>
              <a:t> (</a:t>
            </a:r>
            <a:r>
              <a:rPr lang="ru-RU" sz="2400" b="1" dirty="0" err="1">
                <a:latin typeface="+mn-lt"/>
                <a:cs typeface="Times New Roman" panose="02020603050405020304" pitchFamily="18" charset="0"/>
              </a:rPr>
              <a:t>İnönü</a:t>
            </a:r>
            <a:r>
              <a:rPr lang="ru-RU" sz="2400" dirty="0" smtClean="0">
                <a:latin typeface="+mn-lt"/>
                <a:cs typeface="Times New Roman" panose="02020603050405020304" pitchFamily="18" charset="0"/>
              </a:rPr>
              <a:t>) </a:t>
            </a:r>
            <a:r>
              <a:rPr lang="ru-RU" sz="2400" dirty="0" err="1">
                <a:latin typeface="+mn-lt"/>
                <a:cs typeface="Times New Roman" panose="02020603050405020304" pitchFamily="18" charset="0"/>
              </a:rPr>
              <a:t>университетинин</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Тургут</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Озал</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атындагы</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медициналык</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клиникасынын</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адистери</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менен</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биргеликте</a:t>
            </a:r>
            <a:r>
              <a:rPr lang="ru-RU" sz="2400" dirty="0">
                <a:latin typeface="+mn-lt"/>
                <a:cs typeface="Times New Roman" panose="02020603050405020304" pitchFamily="18" charset="0"/>
              </a:rPr>
              <a:t> </a:t>
            </a:r>
            <a:r>
              <a:rPr lang="ru-RU" sz="2400" dirty="0" err="1">
                <a:latin typeface="+mn-lt"/>
                <a:cs typeface="Times New Roman" panose="02020603050405020304" pitchFamily="18" charset="0"/>
              </a:rPr>
              <a:t>жасалат</a:t>
            </a:r>
            <a:r>
              <a:rPr lang="ru-RU" sz="2400" dirty="0">
                <a:latin typeface="+mn-lt"/>
                <a:cs typeface="Times New Roman" panose="02020603050405020304" pitchFamily="18" charset="0"/>
              </a:rPr>
              <a:t>.</a:t>
            </a:r>
          </a:p>
        </p:txBody>
      </p:sp>
      <p:pic>
        <p:nvPicPr>
          <p:cNvPr id="5" name="Рисунок 4"/>
          <p:cNvPicPr>
            <a:picLocks noChangeAspect="1"/>
          </p:cNvPicPr>
          <p:nvPr/>
        </p:nvPicPr>
        <p:blipFill>
          <a:blip r:embed="rId2"/>
          <a:stretch>
            <a:fillRect/>
          </a:stretch>
        </p:blipFill>
        <p:spPr>
          <a:xfrm>
            <a:off x="4318001" y="1980062"/>
            <a:ext cx="6502400" cy="3302000"/>
          </a:xfrm>
          <a:prstGeom prst="rect">
            <a:avLst/>
          </a:prstGeom>
        </p:spPr>
      </p:pic>
      <p:sp>
        <p:nvSpPr>
          <p:cNvPr id="6" name="Объект 5"/>
          <p:cNvSpPr>
            <a:spLocks noGrp="1"/>
          </p:cNvSpPr>
          <p:nvPr>
            <p:ph idx="1"/>
          </p:nvPr>
        </p:nvSpPr>
        <p:spPr>
          <a:xfrm>
            <a:off x="1103586" y="5623066"/>
            <a:ext cx="9984827" cy="1325160"/>
          </a:xfrm>
        </p:spPr>
        <p:txBody>
          <a:bodyPr>
            <a:normAutofit/>
          </a:bodyPr>
          <a:lstStyle/>
          <a:p>
            <a:pPr marL="0" indent="0" algn="just">
              <a:buNone/>
            </a:pPr>
            <a:r>
              <a:rPr lang="ru-RU" sz="1867" b="1" dirty="0" err="1" smtClean="0">
                <a:solidFill>
                  <a:schemeClr val="bg1"/>
                </a:solidFill>
                <a:latin typeface="Times New Roman" panose="02020603050405020304" pitchFamily="18" charset="0"/>
                <a:cs typeface="Times New Roman" panose="02020603050405020304" pitchFamily="18" charset="0"/>
              </a:rPr>
              <a:t>Кыргызстандын</a:t>
            </a:r>
            <a:r>
              <a:rPr lang="ru-RU" sz="1867" b="1" dirty="0" smtClean="0">
                <a:solidFill>
                  <a:schemeClr val="bg1"/>
                </a:solidFill>
                <a:latin typeface="Times New Roman" panose="02020603050405020304" pitchFamily="18" charset="0"/>
                <a:cs typeface="Times New Roman" panose="02020603050405020304" pitchFamily="18" charset="0"/>
              </a:rPr>
              <a:t> </a:t>
            </a:r>
            <a:r>
              <a:rPr lang="ru-RU" sz="1867" b="1" dirty="0" err="1">
                <a:solidFill>
                  <a:schemeClr val="bg1"/>
                </a:solidFill>
                <a:latin typeface="Times New Roman" panose="02020603050405020304" pitchFamily="18" charset="0"/>
                <a:cs typeface="Times New Roman" panose="02020603050405020304" pitchFamily="18" charset="0"/>
              </a:rPr>
              <a:t>түштүк</a:t>
            </a:r>
            <a:r>
              <a:rPr lang="ru-RU" sz="1867" b="1" dirty="0">
                <a:solidFill>
                  <a:schemeClr val="bg1"/>
                </a:solidFill>
                <a:latin typeface="Times New Roman" panose="02020603050405020304" pitchFamily="18" charset="0"/>
                <a:cs typeface="Times New Roman" panose="02020603050405020304" pitchFamily="18" charset="0"/>
              </a:rPr>
              <a:t> </a:t>
            </a:r>
            <a:r>
              <a:rPr lang="ru-RU" sz="1867" b="1" dirty="0" err="1">
                <a:solidFill>
                  <a:schemeClr val="bg1"/>
                </a:solidFill>
                <a:latin typeface="Times New Roman" panose="02020603050405020304" pitchFamily="18" charset="0"/>
                <a:cs typeface="Times New Roman" panose="02020603050405020304" pitchFamily="18" charset="0"/>
              </a:rPr>
              <a:t>аймагында</a:t>
            </a:r>
            <a:r>
              <a:rPr lang="ru-RU" sz="1867" b="1" dirty="0">
                <a:solidFill>
                  <a:schemeClr val="bg1"/>
                </a:solidFill>
                <a:latin typeface="Times New Roman" panose="02020603050405020304" pitchFamily="18" charset="0"/>
                <a:cs typeface="Times New Roman" panose="02020603050405020304" pitchFamily="18" charset="0"/>
              </a:rPr>
              <a:t> </a:t>
            </a:r>
            <a:r>
              <a:rPr lang="ru-RU" sz="1867" b="1" dirty="0" err="1">
                <a:solidFill>
                  <a:schemeClr val="bg1"/>
                </a:solidFill>
                <a:latin typeface="Times New Roman" panose="02020603050405020304" pitchFamily="18" charset="0"/>
                <a:cs typeface="Times New Roman" panose="02020603050405020304" pitchFamily="18" charset="0"/>
              </a:rPr>
              <a:t>биринчи</a:t>
            </a:r>
            <a:r>
              <a:rPr lang="ru-RU" sz="1867" b="1" dirty="0">
                <a:solidFill>
                  <a:schemeClr val="bg1"/>
                </a:solidFill>
                <a:latin typeface="Times New Roman" panose="02020603050405020304" pitchFamily="18" charset="0"/>
                <a:cs typeface="Times New Roman" panose="02020603050405020304" pitchFamily="18" charset="0"/>
              </a:rPr>
              <a:t> </a:t>
            </a:r>
            <a:r>
              <a:rPr lang="ru-RU" sz="1867" b="1" dirty="0" err="1">
                <a:solidFill>
                  <a:schemeClr val="bg1"/>
                </a:solidFill>
                <a:latin typeface="Times New Roman" panose="02020603050405020304" pitchFamily="18" charset="0"/>
                <a:cs typeface="Times New Roman" panose="02020603050405020304" pitchFamily="18" charset="0"/>
              </a:rPr>
              <a:t>жолу</a:t>
            </a:r>
            <a:r>
              <a:rPr lang="ru-RU" sz="1867" b="1" dirty="0">
                <a:solidFill>
                  <a:schemeClr val="bg1"/>
                </a:solidFill>
                <a:latin typeface="Times New Roman" panose="02020603050405020304" pitchFamily="18" charset="0"/>
                <a:cs typeface="Times New Roman" panose="02020603050405020304" pitchFamily="18" charset="0"/>
              </a:rPr>
              <a:t> </a:t>
            </a:r>
            <a:r>
              <a:rPr lang="ru-RU" sz="1867" b="1" dirty="0" err="1">
                <a:solidFill>
                  <a:schemeClr val="bg1"/>
                </a:solidFill>
                <a:latin typeface="Times New Roman" panose="02020603050405020304" pitchFamily="18" charset="0"/>
                <a:cs typeface="Times New Roman" panose="02020603050405020304" pitchFamily="18" charset="0"/>
              </a:rPr>
              <a:t>ОшМУнун</a:t>
            </a:r>
            <a:r>
              <a:rPr lang="ru-RU" sz="1867" b="1" dirty="0">
                <a:solidFill>
                  <a:schemeClr val="bg1"/>
                </a:solidFill>
                <a:latin typeface="Times New Roman" panose="02020603050405020304" pitchFamily="18" charset="0"/>
                <a:cs typeface="Times New Roman" panose="02020603050405020304" pitchFamily="18" charset="0"/>
              </a:rPr>
              <a:t> </a:t>
            </a:r>
            <a:r>
              <a:rPr lang="ru-RU" sz="1867" b="1" dirty="0" err="1">
                <a:solidFill>
                  <a:schemeClr val="bg1"/>
                </a:solidFill>
                <a:latin typeface="Times New Roman" panose="02020603050405020304" pitchFamily="18" charset="0"/>
                <a:cs typeface="Times New Roman" panose="02020603050405020304" pitchFamily="18" charset="0"/>
              </a:rPr>
              <a:t>медициналык</a:t>
            </a:r>
            <a:r>
              <a:rPr lang="ru-RU" sz="1867" b="1" dirty="0">
                <a:solidFill>
                  <a:schemeClr val="bg1"/>
                </a:solidFill>
                <a:latin typeface="Times New Roman" panose="02020603050405020304" pitchFamily="18" charset="0"/>
                <a:cs typeface="Times New Roman" panose="02020603050405020304" pitchFamily="18" charset="0"/>
              </a:rPr>
              <a:t> </a:t>
            </a:r>
            <a:r>
              <a:rPr lang="ru-RU" sz="1867" b="1" dirty="0" err="1">
                <a:solidFill>
                  <a:schemeClr val="bg1"/>
                </a:solidFill>
                <a:latin typeface="Times New Roman" panose="02020603050405020304" pitchFamily="18" charset="0"/>
                <a:cs typeface="Times New Roman" panose="02020603050405020304" pitchFamily="18" charset="0"/>
              </a:rPr>
              <a:t>клиникасында</a:t>
            </a:r>
            <a:r>
              <a:rPr lang="ru-RU" sz="1867" b="1" dirty="0">
                <a:solidFill>
                  <a:schemeClr val="bg1"/>
                </a:solidFill>
                <a:latin typeface="Times New Roman" panose="02020603050405020304" pitchFamily="18" charset="0"/>
                <a:cs typeface="Times New Roman" panose="02020603050405020304" pitchFamily="18" charset="0"/>
              </a:rPr>
              <a:t> </a:t>
            </a:r>
            <a:r>
              <a:rPr lang="ru-RU" sz="1867" b="1" dirty="0" err="1">
                <a:solidFill>
                  <a:srgbClr val="FFFF00"/>
                </a:solidFill>
                <a:latin typeface="Times New Roman" panose="02020603050405020304" pitchFamily="18" charset="0"/>
                <a:cs typeface="Times New Roman" panose="02020603050405020304" pitchFamily="18" charset="0"/>
              </a:rPr>
              <a:t>Панкоаст</a:t>
            </a:r>
            <a:r>
              <a:rPr lang="ru-RU" sz="1867" b="1" dirty="0">
                <a:solidFill>
                  <a:srgbClr val="FFFF00"/>
                </a:solidFill>
                <a:latin typeface="Times New Roman" panose="02020603050405020304" pitchFamily="18" charset="0"/>
                <a:cs typeface="Times New Roman" panose="02020603050405020304" pitchFamily="18" charset="0"/>
              </a:rPr>
              <a:t> шишиги </a:t>
            </a:r>
            <a:r>
              <a:rPr lang="ru-RU" sz="1867" b="1" dirty="0">
                <a:solidFill>
                  <a:schemeClr val="bg1"/>
                </a:solidFill>
                <a:latin typeface="Times New Roman" panose="02020603050405020304" pitchFamily="18" charset="0"/>
                <a:cs typeface="Times New Roman" panose="02020603050405020304" pitchFamily="18" charset="0"/>
              </a:rPr>
              <a:t>же </a:t>
            </a:r>
            <a:r>
              <a:rPr lang="ru-RU" sz="1867" b="1" dirty="0" err="1">
                <a:solidFill>
                  <a:srgbClr val="FFFF00"/>
                </a:solidFill>
                <a:latin typeface="Times New Roman" panose="02020603050405020304" pitchFamily="18" charset="0"/>
                <a:cs typeface="Times New Roman" panose="02020603050405020304" pitchFamily="18" charset="0"/>
              </a:rPr>
              <a:t>өпкөнүн</a:t>
            </a:r>
            <a:r>
              <a:rPr lang="ru-RU" sz="1867" b="1" dirty="0">
                <a:solidFill>
                  <a:srgbClr val="FFFF00"/>
                </a:solidFill>
                <a:latin typeface="Times New Roman" panose="02020603050405020304" pitchFamily="18" charset="0"/>
                <a:cs typeface="Times New Roman" panose="02020603050405020304" pitchFamily="18" charset="0"/>
              </a:rPr>
              <a:t> </a:t>
            </a:r>
            <a:r>
              <a:rPr lang="ru-RU" sz="1867" b="1" dirty="0" err="1">
                <a:solidFill>
                  <a:srgbClr val="FFFF00"/>
                </a:solidFill>
                <a:latin typeface="Times New Roman" panose="02020603050405020304" pitchFamily="18" charset="0"/>
                <a:cs typeface="Times New Roman" panose="02020603050405020304" pitchFamily="18" charset="0"/>
              </a:rPr>
              <a:t>үстүнкү</a:t>
            </a:r>
            <a:r>
              <a:rPr lang="ru-RU" sz="1867" b="1" dirty="0">
                <a:solidFill>
                  <a:srgbClr val="FFFF00"/>
                </a:solidFill>
                <a:latin typeface="Times New Roman" panose="02020603050405020304" pitchFamily="18" charset="0"/>
                <a:cs typeface="Times New Roman" panose="02020603050405020304" pitchFamily="18" charset="0"/>
              </a:rPr>
              <a:t> </a:t>
            </a:r>
            <a:r>
              <a:rPr lang="ru-RU" sz="1867" b="1" dirty="0" err="1">
                <a:solidFill>
                  <a:srgbClr val="FFFF00"/>
                </a:solidFill>
                <a:latin typeface="Times New Roman" panose="02020603050405020304" pitchFamily="18" charset="0"/>
                <a:cs typeface="Times New Roman" panose="02020603050405020304" pitchFamily="18" charset="0"/>
              </a:rPr>
              <a:t>борозунун</a:t>
            </a:r>
            <a:r>
              <a:rPr lang="ru-RU" sz="1867" b="1" dirty="0">
                <a:solidFill>
                  <a:srgbClr val="FFFF00"/>
                </a:solidFill>
                <a:latin typeface="Times New Roman" panose="02020603050405020304" pitchFamily="18" charset="0"/>
                <a:cs typeface="Times New Roman" panose="02020603050405020304" pitchFamily="18" charset="0"/>
              </a:rPr>
              <a:t> шишиги</a:t>
            </a:r>
            <a:r>
              <a:rPr lang="ru-RU" sz="1867" b="1" dirty="0">
                <a:solidFill>
                  <a:schemeClr val="bg1"/>
                </a:solidFill>
                <a:latin typeface="Times New Roman" panose="02020603050405020304" pitchFamily="18" charset="0"/>
                <a:cs typeface="Times New Roman" panose="02020603050405020304" pitchFamily="18" charset="0"/>
              </a:rPr>
              <a:t> диагнозу </a:t>
            </a:r>
            <a:r>
              <a:rPr lang="ru-RU" sz="1867" b="1" dirty="0" err="1">
                <a:solidFill>
                  <a:schemeClr val="bg1"/>
                </a:solidFill>
                <a:latin typeface="Times New Roman" panose="02020603050405020304" pitchFamily="18" charset="0"/>
                <a:cs typeface="Times New Roman" panose="02020603050405020304" pitchFamily="18" charset="0"/>
              </a:rPr>
              <a:t>менен</a:t>
            </a:r>
            <a:r>
              <a:rPr lang="ru-RU" sz="1867" b="1" dirty="0">
                <a:solidFill>
                  <a:schemeClr val="bg1"/>
                </a:solidFill>
                <a:latin typeface="Times New Roman" panose="02020603050405020304" pitchFamily="18" charset="0"/>
                <a:cs typeface="Times New Roman" panose="02020603050405020304" pitchFamily="18" charset="0"/>
              </a:rPr>
              <a:t> </a:t>
            </a:r>
            <a:r>
              <a:rPr lang="ru-RU" sz="1867" b="1" dirty="0" err="1">
                <a:solidFill>
                  <a:schemeClr val="bg1"/>
                </a:solidFill>
                <a:latin typeface="Times New Roman" panose="02020603050405020304" pitchFamily="18" charset="0"/>
                <a:cs typeface="Times New Roman" panose="02020603050405020304" pitchFamily="18" charset="0"/>
              </a:rPr>
              <a:t>оорулууга</a:t>
            </a:r>
            <a:r>
              <a:rPr lang="ru-RU" sz="1867" b="1" dirty="0">
                <a:solidFill>
                  <a:schemeClr val="bg1"/>
                </a:solidFill>
                <a:latin typeface="Times New Roman" panose="02020603050405020304" pitchFamily="18" charset="0"/>
                <a:cs typeface="Times New Roman" panose="02020603050405020304" pitchFamily="18" charset="0"/>
              </a:rPr>
              <a:t> операция </a:t>
            </a:r>
            <a:r>
              <a:rPr lang="ru-RU" sz="1867" b="1" dirty="0" err="1">
                <a:solidFill>
                  <a:schemeClr val="bg1"/>
                </a:solidFill>
                <a:latin typeface="Times New Roman" panose="02020603050405020304" pitchFamily="18" charset="0"/>
                <a:cs typeface="Times New Roman" panose="02020603050405020304" pitchFamily="18" charset="0"/>
              </a:rPr>
              <a:t>жасалды</a:t>
            </a:r>
            <a:r>
              <a:rPr lang="ru-RU" sz="1867" b="1" dirty="0">
                <a:solidFill>
                  <a:schemeClr val="bg1"/>
                </a:solidFill>
                <a:latin typeface="Times New Roman" panose="02020603050405020304" pitchFamily="18" charset="0"/>
                <a:cs typeface="Times New Roman" panose="02020603050405020304" pitchFamily="18" charset="0"/>
              </a:rPr>
              <a:t>.</a:t>
            </a:r>
          </a:p>
        </p:txBody>
      </p:sp>
      <p:pic>
        <p:nvPicPr>
          <p:cNvPr id="7" name="Рисунок 6">
            <a:extLst>
              <a:ext uri="{FF2B5EF4-FFF2-40B4-BE49-F238E27FC236}">
                <a16:creationId xmlns:a16="http://schemas.microsoft.com/office/drawing/2014/main" id="{7A1E95B8-CE6F-8210-1FC8-FA6D0ABAF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642" y="2526466"/>
            <a:ext cx="540935" cy="750685"/>
          </a:xfrm>
          <a:prstGeom prst="rect">
            <a:avLst/>
          </a:prstGeom>
        </p:spPr>
      </p:pic>
      <p:sp>
        <p:nvSpPr>
          <p:cNvPr id="8" name="TextBox 7"/>
          <p:cNvSpPr txBox="1"/>
          <p:nvPr/>
        </p:nvSpPr>
        <p:spPr>
          <a:xfrm>
            <a:off x="1021071" y="3384842"/>
            <a:ext cx="2447551" cy="1200329"/>
          </a:xfrm>
          <a:prstGeom prst="rect">
            <a:avLst/>
          </a:prstGeom>
          <a:noFill/>
        </p:spPr>
        <p:txBody>
          <a:bodyPr wrap="square" rtlCol="0">
            <a:spAutoFit/>
          </a:bodyPr>
          <a:lstStyle/>
          <a:p>
            <a:pPr algn="ctr"/>
            <a:r>
              <a:rPr lang="ky-KG" b="1" dirty="0" smtClean="0">
                <a:solidFill>
                  <a:srgbClr val="002060"/>
                </a:solidFill>
                <a:latin typeface="Arial" panose="020B0604020202020204" pitchFamily="34" charset="0"/>
                <a:cs typeface="Arial" panose="020B0604020202020204" pitchFamily="34" charset="0"/>
              </a:rPr>
              <a:t>Коммерциализация</a:t>
            </a:r>
          </a:p>
          <a:p>
            <a:pPr algn="ctr"/>
            <a:r>
              <a:rPr lang="ky-KG" b="1" dirty="0" smtClean="0">
                <a:solidFill>
                  <a:srgbClr val="002060"/>
                </a:solidFill>
                <a:latin typeface="Arial" panose="020B0604020202020204" pitchFamily="34" charset="0"/>
                <a:cs typeface="Arial" panose="020B0604020202020204" pitchFamily="34" charset="0"/>
              </a:rPr>
              <a:t>Инновация</a:t>
            </a:r>
          </a:p>
          <a:p>
            <a:pPr algn="ctr"/>
            <a:r>
              <a:rPr lang="ky-KG" b="1" dirty="0" smtClean="0">
                <a:solidFill>
                  <a:srgbClr val="002060"/>
                </a:solidFill>
                <a:latin typeface="Arial" panose="020B0604020202020204" pitchFamily="34" charset="0"/>
                <a:cs typeface="Arial" panose="020B0604020202020204" pitchFamily="34" charset="0"/>
              </a:rPr>
              <a:t>Инвестиция</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spTree>
    <p:extLst>
      <p:ext uri="{BB962C8B-B14F-4D97-AF65-F5344CB8AC3E}">
        <p14:creationId xmlns:p14="http://schemas.microsoft.com/office/powerpoint/2010/main" val="135145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26" y="2811871"/>
            <a:ext cx="6071565" cy="404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949146" y="265133"/>
            <a:ext cx="9306504" cy="2308324"/>
          </a:xfrm>
          <a:prstGeom prst="rect">
            <a:avLst/>
          </a:prstGeom>
        </p:spPr>
        <p:txBody>
          <a:bodyPr wrap="square">
            <a:spAutoFit/>
          </a:bodyPr>
          <a:lstStyle/>
          <a:p>
            <a:pPr algn="ctr"/>
            <a:r>
              <a:rPr lang="ru-RU" b="1" dirty="0" err="1" smtClean="0">
                <a:solidFill>
                  <a:srgbClr val="0070C0"/>
                </a:solidFill>
                <a:latin typeface="Times New Roman" pitchFamily="18" charset="0"/>
                <a:cs typeface="Times New Roman" pitchFamily="18" charset="0"/>
              </a:rPr>
              <a:t>Кытайдын</a:t>
            </a:r>
            <a:r>
              <a:rPr lang="ru-RU" b="1" dirty="0" smtClean="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Сучжоу</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шаарындагы</a:t>
            </a:r>
            <a:r>
              <a:rPr lang="ru-RU" b="1" dirty="0">
                <a:solidFill>
                  <a:srgbClr val="0070C0"/>
                </a:solidFill>
                <a:latin typeface="Times New Roman" pitchFamily="18" charset="0"/>
                <a:cs typeface="Times New Roman" pitchFamily="18" charset="0"/>
              </a:rPr>
              <a:t> </a:t>
            </a:r>
            <a:r>
              <a:rPr lang="en-US" b="1" dirty="0">
                <a:solidFill>
                  <a:srgbClr val="0070C0"/>
                </a:solidFill>
                <a:latin typeface="Times New Roman" pitchFamily="18" charset="0"/>
                <a:cs typeface="Times New Roman" pitchFamily="18" charset="0"/>
              </a:rPr>
              <a:t>Jiangsu </a:t>
            </a:r>
            <a:r>
              <a:rPr lang="en-US" b="1" dirty="0" err="1">
                <a:solidFill>
                  <a:srgbClr val="0070C0"/>
                </a:solidFill>
                <a:latin typeface="Times New Roman" pitchFamily="18" charset="0"/>
                <a:cs typeface="Times New Roman" pitchFamily="18" charset="0"/>
              </a:rPr>
              <a:t>Huibo</a:t>
            </a:r>
            <a:r>
              <a:rPr lang="en-US" b="1" dirty="0">
                <a:solidFill>
                  <a:srgbClr val="0070C0"/>
                </a:solidFill>
                <a:latin typeface="Times New Roman" pitchFamily="18" charset="0"/>
                <a:cs typeface="Times New Roman" pitchFamily="18" charset="0"/>
              </a:rPr>
              <a:t> Robotics </a:t>
            </a:r>
            <a:r>
              <a:rPr lang="ru-RU" b="1" dirty="0" err="1" smtClean="0">
                <a:solidFill>
                  <a:srgbClr val="0070C0"/>
                </a:solidFill>
                <a:latin typeface="Times New Roman" pitchFamily="18" charset="0"/>
                <a:cs typeface="Times New Roman" pitchFamily="18" charset="0"/>
              </a:rPr>
              <a:t>компаниясы</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менен</a:t>
            </a:r>
            <a:r>
              <a:rPr lang="ru-RU" b="1" dirty="0" smtClean="0">
                <a:solidFill>
                  <a:srgbClr val="0070C0"/>
                </a:solidFill>
                <a:latin typeface="Times New Roman" pitchFamily="18" charset="0"/>
                <a:cs typeface="Times New Roman" pitchFamily="18" charset="0"/>
              </a:rPr>
              <a:t> </a:t>
            </a:r>
            <a:br>
              <a:rPr lang="ru-RU" b="1" dirty="0" smtClean="0">
                <a:solidFill>
                  <a:srgbClr val="0070C0"/>
                </a:solidFill>
                <a:latin typeface="Times New Roman" pitchFamily="18" charset="0"/>
                <a:cs typeface="Times New Roman" pitchFamily="18" charset="0"/>
              </a:rPr>
            </a:br>
            <a:r>
              <a:rPr lang="ru-RU" b="1" dirty="0" smtClean="0">
                <a:solidFill>
                  <a:srgbClr val="0070C0"/>
                </a:solidFill>
                <a:latin typeface="Times New Roman" pitchFamily="18" charset="0"/>
                <a:cs typeface="Times New Roman" pitchFamily="18" charset="0"/>
              </a:rPr>
              <a:t>22.04.2024 </a:t>
            </a:r>
            <a:r>
              <a:rPr lang="ru-RU" b="1" dirty="0" err="1" smtClean="0">
                <a:solidFill>
                  <a:srgbClr val="0070C0"/>
                </a:solidFill>
                <a:latin typeface="Times New Roman" pitchFamily="18" charset="0"/>
                <a:cs typeface="Times New Roman" pitchFamily="18" charset="0"/>
              </a:rPr>
              <a:t>күнү</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келишим</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түзүлдү</a:t>
            </a:r>
            <a:endParaRPr lang="ru-RU" b="1" dirty="0">
              <a:solidFill>
                <a:srgbClr val="0070C0"/>
              </a:solidFill>
              <a:latin typeface="Times New Roman" pitchFamily="18" charset="0"/>
              <a:cs typeface="Times New Roman" pitchFamily="18" charset="0"/>
            </a:endParaRPr>
          </a:p>
          <a:p>
            <a:pPr algn="ctr"/>
            <a:endParaRPr lang="ru-RU" b="1" dirty="0" smtClean="0">
              <a:solidFill>
                <a:srgbClr val="0070C0"/>
              </a:solidFill>
              <a:latin typeface="Times New Roman" pitchFamily="18" charset="0"/>
              <a:cs typeface="Times New Roman" pitchFamily="18" charset="0"/>
            </a:endParaRPr>
          </a:p>
          <a:p>
            <a:pPr marL="285750" indent="-285750">
              <a:buFontTx/>
              <a:buChar char="-"/>
            </a:pPr>
            <a:r>
              <a:rPr lang="ru-RU" dirty="0" smtClean="0"/>
              <a:t>2024-2025-окуу </a:t>
            </a:r>
            <a:r>
              <a:rPr lang="ru-RU" dirty="0" err="1"/>
              <a:t>жылында</a:t>
            </a:r>
            <a:r>
              <a:rPr lang="ru-RU" dirty="0"/>
              <a:t> Математика, физика, техника </a:t>
            </a:r>
            <a:r>
              <a:rPr lang="ru-RU" dirty="0" err="1"/>
              <a:t>жана</a:t>
            </a:r>
            <a:r>
              <a:rPr lang="ru-RU" dirty="0"/>
              <a:t> </a:t>
            </a:r>
            <a:r>
              <a:rPr lang="ru-RU" dirty="0" err="1"/>
              <a:t>информациялык</a:t>
            </a:r>
            <a:r>
              <a:rPr lang="ru-RU" dirty="0"/>
              <a:t> </a:t>
            </a:r>
            <a:r>
              <a:rPr lang="ru-RU" dirty="0" err="1"/>
              <a:t>технологиялар</a:t>
            </a:r>
            <a:r>
              <a:rPr lang="ru-RU" dirty="0"/>
              <a:t> </a:t>
            </a:r>
            <a:r>
              <a:rPr lang="ru-RU" dirty="0" err="1"/>
              <a:t>институтунун</a:t>
            </a:r>
            <a:r>
              <a:rPr lang="ru-RU" dirty="0"/>
              <a:t> </a:t>
            </a:r>
            <a:r>
              <a:rPr lang="ru-RU" dirty="0" err="1"/>
              <a:t>базасында</a:t>
            </a:r>
            <a:r>
              <a:rPr lang="ru-RU" dirty="0"/>
              <a:t> </a:t>
            </a:r>
            <a:r>
              <a:rPr lang="ru-RU" dirty="0" err="1"/>
              <a:t>кытайдагы</a:t>
            </a:r>
            <a:r>
              <a:rPr lang="ru-RU" dirty="0"/>
              <a:t> университет </a:t>
            </a:r>
            <a:r>
              <a:rPr lang="ru-RU" dirty="0" err="1"/>
              <a:t>менен</a:t>
            </a:r>
            <a:r>
              <a:rPr lang="ru-RU" dirty="0"/>
              <a:t> </a:t>
            </a:r>
            <a:r>
              <a:rPr lang="ru-RU" dirty="0" err="1"/>
              <a:t>биргеликте</a:t>
            </a:r>
            <a:r>
              <a:rPr lang="ru-RU" dirty="0"/>
              <a:t> робототехника </a:t>
            </a:r>
            <a:r>
              <a:rPr lang="ru-RU" dirty="0" err="1"/>
              <a:t>адистиги</a:t>
            </a:r>
            <a:r>
              <a:rPr lang="ru-RU" dirty="0"/>
              <a:t> </a:t>
            </a:r>
            <a:r>
              <a:rPr lang="ru-RU" dirty="0" err="1"/>
              <a:t>боюнча</a:t>
            </a:r>
            <a:r>
              <a:rPr lang="ru-RU" dirty="0"/>
              <a:t> 1-курска </a:t>
            </a:r>
            <a:r>
              <a:rPr lang="ru-RU" dirty="0" err="1"/>
              <a:t>бакалаврга</a:t>
            </a:r>
            <a:r>
              <a:rPr lang="ru-RU" dirty="0"/>
              <a:t> </a:t>
            </a:r>
            <a:r>
              <a:rPr lang="ru-RU" dirty="0" err="1"/>
              <a:t>студенттер</a:t>
            </a:r>
            <a:r>
              <a:rPr lang="ru-RU" dirty="0"/>
              <a:t> </a:t>
            </a:r>
            <a:r>
              <a:rPr lang="ru-RU" dirty="0" err="1"/>
              <a:t>кабыл</a:t>
            </a:r>
            <a:r>
              <a:rPr lang="ru-RU" dirty="0"/>
              <a:t> </a:t>
            </a:r>
            <a:r>
              <a:rPr lang="ru-RU" dirty="0" err="1"/>
              <a:t>алынат</a:t>
            </a:r>
            <a:r>
              <a:rPr lang="ru-RU" dirty="0"/>
              <a:t>. </a:t>
            </a:r>
            <a:endParaRPr lang="ru-RU" dirty="0" smtClean="0"/>
          </a:p>
          <a:p>
            <a:pPr marL="285750" indent="-285750">
              <a:buFontTx/>
              <a:buChar char="-"/>
            </a:pPr>
            <a:r>
              <a:rPr lang="ru-RU" dirty="0" smtClean="0">
                <a:latin typeface="Times New Roman" pitchFamily="18" charset="0"/>
                <a:cs typeface="Times New Roman" pitchFamily="18" charset="0"/>
              </a:rPr>
              <a:t>Робототехника </a:t>
            </a:r>
            <a:r>
              <a:rPr lang="ru-RU" dirty="0" err="1" smtClean="0">
                <a:latin typeface="Times New Roman" pitchFamily="18" charset="0"/>
                <a:cs typeface="Times New Roman" pitchFamily="18" charset="0"/>
              </a:rPr>
              <a:t>боюнча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599 </a:t>
            </a:r>
            <a:r>
              <a:rPr lang="ru-RU" dirty="0" err="1">
                <a:latin typeface="Times New Roman" pitchFamily="18" charset="0"/>
                <a:cs typeface="Times New Roman" pitchFamily="18" charset="0"/>
              </a:rPr>
              <a:t>чарчы</a:t>
            </a:r>
            <a:r>
              <a:rPr lang="ru-RU" dirty="0">
                <a:latin typeface="Times New Roman" pitchFamily="18" charset="0"/>
                <a:cs typeface="Times New Roman" pitchFamily="18" charset="0"/>
              </a:rPr>
              <a:t> метр </a:t>
            </a:r>
            <a:r>
              <a:rPr lang="ru-RU" dirty="0" smtClean="0">
                <a:latin typeface="Times New Roman" pitchFamily="18" charset="0"/>
                <a:cs typeface="Times New Roman" pitchFamily="18" charset="0"/>
              </a:rPr>
              <a:t>лаборатория </a:t>
            </a:r>
            <a:r>
              <a:rPr lang="ru-RU" dirty="0" err="1" smtClean="0">
                <a:latin typeface="Times New Roman" pitchFamily="18" charset="0"/>
                <a:cs typeface="Times New Roman" pitchFamily="18" charset="0"/>
              </a:rPr>
              <a:t>түзүлөт</a:t>
            </a:r>
            <a:endParaRPr lang="ru-RU" dirty="0" smtClean="0">
              <a:latin typeface="Times New Roman" pitchFamily="18" charset="0"/>
              <a:cs typeface="Times New Roman" pitchFamily="18" charset="0"/>
            </a:endParaRPr>
          </a:p>
          <a:p>
            <a:pPr marL="285750" indent="-285750">
              <a:buFontTx/>
              <a:buChar char="-"/>
            </a:pPr>
            <a:r>
              <a:rPr lang="ru-RU" dirty="0" smtClean="0">
                <a:latin typeface="Times New Roman" pitchFamily="18" charset="0"/>
                <a:cs typeface="Times New Roman" pitchFamily="18" charset="0"/>
              </a:rPr>
              <a:t>7 млн доллар инвестиция</a:t>
            </a:r>
          </a:p>
        </p:txBody>
      </p:sp>
      <p:pic>
        <p:nvPicPr>
          <p:cNvPr id="2" name="Рисунок 1"/>
          <p:cNvPicPr>
            <a:picLocks noChangeAspect="1"/>
          </p:cNvPicPr>
          <p:nvPr/>
        </p:nvPicPr>
        <p:blipFill>
          <a:blip r:embed="rId3"/>
          <a:stretch>
            <a:fillRect/>
          </a:stretch>
        </p:blipFill>
        <p:spPr>
          <a:xfrm>
            <a:off x="6111491" y="3288699"/>
            <a:ext cx="6080509" cy="3569301"/>
          </a:xfrm>
          <a:prstGeom prst="rect">
            <a:avLst/>
          </a:prstGeom>
        </p:spPr>
      </p:pic>
      <p:sp>
        <p:nvSpPr>
          <p:cNvPr id="5" name="TextBox 4"/>
          <p:cNvSpPr txBox="1"/>
          <p:nvPr/>
        </p:nvSpPr>
        <p:spPr>
          <a:xfrm>
            <a:off x="1186249" y="1622852"/>
            <a:ext cx="160106" cy="238013"/>
          </a:xfrm>
          <a:prstGeom prst="rect">
            <a:avLst/>
          </a:prstGeom>
          <a:noFill/>
        </p:spPr>
        <p:txBody>
          <a:bodyPr wrap="square" rtlCol="0">
            <a:spAutoFit/>
          </a:bodyPr>
          <a:lstStyle/>
          <a:p>
            <a:endParaRPr lang="ky-KG" dirty="0"/>
          </a:p>
        </p:txBody>
      </p:sp>
      <p:pic>
        <p:nvPicPr>
          <p:cNvPr id="6" name="Рисунок 5">
            <a:extLst>
              <a:ext uri="{FF2B5EF4-FFF2-40B4-BE49-F238E27FC236}">
                <a16:creationId xmlns:a16="http://schemas.microsoft.com/office/drawing/2014/main" id="{7A1E95B8-CE6F-8210-1FC8-FA6D0ABAF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993" y="390438"/>
            <a:ext cx="554740" cy="769842"/>
          </a:xfrm>
          <a:prstGeom prst="rect">
            <a:avLst/>
          </a:prstGeom>
        </p:spPr>
      </p:pic>
      <p:sp>
        <p:nvSpPr>
          <p:cNvPr id="7" name="TextBox 6"/>
          <p:cNvSpPr txBox="1"/>
          <p:nvPr/>
        </p:nvSpPr>
        <p:spPr>
          <a:xfrm>
            <a:off x="341230" y="1373128"/>
            <a:ext cx="2544266" cy="1200329"/>
          </a:xfrm>
          <a:prstGeom prst="rect">
            <a:avLst/>
          </a:prstGeom>
          <a:noFill/>
        </p:spPr>
        <p:txBody>
          <a:bodyPr wrap="square" rtlCol="0">
            <a:spAutoFit/>
          </a:bodyPr>
          <a:lstStyle/>
          <a:p>
            <a:pPr algn="ctr"/>
            <a:r>
              <a:rPr lang="ky-KG" b="1" dirty="0" smtClean="0">
                <a:solidFill>
                  <a:srgbClr val="002060"/>
                </a:solidFill>
                <a:latin typeface="Arial" panose="020B0604020202020204" pitchFamily="34" charset="0"/>
                <a:cs typeface="Arial" panose="020B0604020202020204" pitchFamily="34" charset="0"/>
              </a:rPr>
              <a:t>Коммерциализация</a:t>
            </a:r>
          </a:p>
          <a:p>
            <a:pPr algn="ctr"/>
            <a:r>
              <a:rPr lang="ky-KG" b="1" dirty="0" smtClean="0">
                <a:solidFill>
                  <a:srgbClr val="002060"/>
                </a:solidFill>
                <a:latin typeface="Arial" panose="020B0604020202020204" pitchFamily="34" charset="0"/>
                <a:cs typeface="Arial" panose="020B0604020202020204" pitchFamily="34" charset="0"/>
              </a:rPr>
              <a:t>Инновация</a:t>
            </a:r>
          </a:p>
          <a:p>
            <a:pPr algn="ctr"/>
            <a:r>
              <a:rPr lang="ky-KG" b="1" dirty="0" smtClean="0">
                <a:solidFill>
                  <a:srgbClr val="002060"/>
                </a:solidFill>
                <a:latin typeface="Arial" panose="020B0604020202020204" pitchFamily="34" charset="0"/>
                <a:cs typeface="Arial" panose="020B0604020202020204" pitchFamily="34" charset="0"/>
              </a:rPr>
              <a:t>Инвестиция</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grpSp>
        <p:nvGrpSpPr>
          <p:cNvPr id="11"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12"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13"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Tree>
    <p:extLst>
      <p:ext uri="{BB962C8B-B14F-4D97-AF65-F5344CB8AC3E}">
        <p14:creationId xmlns:p14="http://schemas.microsoft.com/office/powerpoint/2010/main" val="12719742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24333" y="382466"/>
            <a:ext cx="7924799" cy="2268009"/>
          </a:xfrm>
        </p:spPr>
        <p:txBody>
          <a:bodyPr>
            <a:normAutofit/>
          </a:bodyPr>
          <a:lstStyle/>
          <a:p>
            <a:pPr algn="ctr"/>
            <a:r>
              <a:rPr lang="ky-KG" sz="2000" b="1" dirty="0" smtClean="0">
                <a:solidFill>
                  <a:srgbClr val="C00000"/>
                </a:solidFill>
                <a:latin typeface="Times New Roman" pitchFamily="18" charset="0"/>
                <a:cs typeface="Times New Roman" pitchFamily="18" charset="0"/>
              </a:rPr>
              <a:t>ОшМУ менен Кытай Эл Республикасындагы </a:t>
            </a:r>
            <a:r>
              <a:rPr lang="ky-KG" sz="2000" b="1" dirty="0">
                <a:solidFill>
                  <a:srgbClr val="C00000"/>
                </a:solidFill>
                <a:latin typeface="Times New Roman" pitchFamily="18" charset="0"/>
                <a:cs typeface="Times New Roman" pitchFamily="18" charset="0"/>
              </a:rPr>
              <a:t>жасалма интеллект тармагында иштеген Green Times Technology компаниясы менен кызматташуу келишимине кол </a:t>
            </a:r>
            <a:r>
              <a:rPr lang="ky-KG" sz="2000" b="1" dirty="0" smtClean="0">
                <a:solidFill>
                  <a:srgbClr val="C00000"/>
                </a:solidFill>
                <a:latin typeface="Times New Roman" pitchFamily="18" charset="0"/>
                <a:cs typeface="Times New Roman" pitchFamily="18" charset="0"/>
              </a:rPr>
              <a:t>коюлду. </a:t>
            </a:r>
            <a:br>
              <a:rPr lang="ky-KG" sz="2000" b="1" dirty="0" smtClean="0">
                <a:solidFill>
                  <a:srgbClr val="C00000"/>
                </a:solidFill>
                <a:latin typeface="Times New Roman" pitchFamily="18" charset="0"/>
                <a:cs typeface="Times New Roman" pitchFamily="18" charset="0"/>
              </a:rPr>
            </a:br>
            <a:r>
              <a:rPr lang="ky-KG" sz="2000" b="1" dirty="0" smtClean="0">
                <a:solidFill>
                  <a:srgbClr val="C00000"/>
                </a:solidFill>
                <a:latin typeface="Times New Roman" pitchFamily="18" charset="0"/>
                <a:cs typeface="Times New Roman" pitchFamily="18" charset="0"/>
              </a:rPr>
              <a:t>Келишим </a:t>
            </a:r>
            <a:r>
              <a:rPr lang="ky-KG" sz="2000" b="1" dirty="0">
                <a:solidFill>
                  <a:srgbClr val="C00000"/>
                </a:solidFill>
                <a:latin typeface="Times New Roman" pitchFamily="18" charset="0"/>
                <a:cs typeface="Times New Roman" pitchFamily="18" charset="0"/>
              </a:rPr>
              <a:t>IT адистерин даярдоо жана аларды ишке орноштуруу </a:t>
            </a:r>
            <a:r>
              <a:rPr lang="ky-KG" sz="2000" b="1" dirty="0" smtClean="0">
                <a:solidFill>
                  <a:srgbClr val="C00000"/>
                </a:solidFill>
                <a:latin typeface="Times New Roman" pitchFamily="18" charset="0"/>
                <a:cs typeface="Times New Roman" pitchFamily="18" charset="0"/>
              </a:rPr>
              <a:t>багытын ишке ашырат</a:t>
            </a:r>
            <a:r>
              <a:rPr lang="ky-KG" sz="2000" b="1" dirty="0" smtClean="0">
                <a:solidFill>
                  <a:srgbClr val="0070C0"/>
                </a:solidFill>
                <a:latin typeface="Times New Roman" pitchFamily="18" charset="0"/>
                <a:cs typeface="Times New Roman" pitchFamily="18" charset="0"/>
              </a:rPr>
              <a:t/>
            </a:r>
            <a:br>
              <a:rPr lang="ky-KG" sz="2000" b="1" dirty="0" smtClean="0">
                <a:solidFill>
                  <a:srgbClr val="0070C0"/>
                </a:solidFill>
                <a:latin typeface="Times New Roman" pitchFamily="18" charset="0"/>
                <a:cs typeface="Times New Roman" pitchFamily="18" charset="0"/>
              </a:rPr>
            </a:br>
            <a:r>
              <a:rPr lang="ky-KG" sz="2000" b="1" dirty="0" smtClean="0">
                <a:solidFill>
                  <a:srgbClr val="0070C0"/>
                </a:solidFill>
                <a:latin typeface="Times New Roman" pitchFamily="18" charset="0"/>
                <a:cs typeface="Times New Roman" pitchFamily="18" charset="0"/>
              </a:rPr>
              <a:t/>
            </a:r>
            <a:br>
              <a:rPr lang="ky-KG" sz="2000" b="1" dirty="0" smtClean="0">
                <a:solidFill>
                  <a:srgbClr val="0070C0"/>
                </a:solidFill>
                <a:latin typeface="Times New Roman" pitchFamily="18" charset="0"/>
                <a:cs typeface="Times New Roman" pitchFamily="18" charset="0"/>
              </a:rPr>
            </a:br>
            <a:r>
              <a:rPr lang="ru-RU" sz="2000" b="1" dirty="0" smtClean="0">
                <a:latin typeface="Times New Roman" pitchFamily="18" charset="0"/>
                <a:cs typeface="Times New Roman" pitchFamily="18" charset="0"/>
              </a:rPr>
              <a:t>(</a:t>
            </a:r>
            <a:r>
              <a:rPr lang="ru-RU" sz="2000" b="1" dirty="0">
                <a:latin typeface="Times New Roman" pitchFamily="18" charset="0"/>
                <a:cs typeface="Times New Roman" pitchFamily="18" charset="0"/>
              </a:rPr>
              <a:t>26.04.2024)</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32172" y="2702738"/>
            <a:ext cx="6499653" cy="365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86249" y="1622852"/>
            <a:ext cx="160106" cy="238013"/>
          </a:xfrm>
          <a:prstGeom prst="rect">
            <a:avLst/>
          </a:prstGeom>
          <a:noFill/>
        </p:spPr>
        <p:txBody>
          <a:bodyPr wrap="square" rtlCol="0">
            <a:spAutoFit/>
          </a:bodyPr>
          <a:lstStyle/>
          <a:p>
            <a:endParaRPr lang="ky-KG" dirty="0"/>
          </a:p>
        </p:txBody>
      </p:sp>
      <p:pic>
        <p:nvPicPr>
          <p:cNvPr id="5" name="Рисунок 4">
            <a:extLst>
              <a:ext uri="{FF2B5EF4-FFF2-40B4-BE49-F238E27FC236}">
                <a16:creationId xmlns:a16="http://schemas.microsoft.com/office/drawing/2014/main" id="{7A1E95B8-CE6F-8210-1FC8-FA6D0ABAF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218" y="560597"/>
            <a:ext cx="554740" cy="769842"/>
          </a:xfrm>
          <a:prstGeom prst="rect">
            <a:avLst/>
          </a:prstGeom>
        </p:spPr>
      </p:pic>
      <p:sp>
        <p:nvSpPr>
          <p:cNvPr id="6" name="TextBox 5"/>
          <p:cNvSpPr txBox="1"/>
          <p:nvPr/>
        </p:nvSpPr>
        <p:spPr>
          <a:xfrm>
            <a:off x="149621" y="1330439"/>
            <a:ext cx="2544266" cy="1200329"/>
          </a:xfrm>
          <a:prstGeom prst="rect">
            <a:avLst/>
          </a:prstGeom>
          <a:noFill/>
        </p:spPr>
        <p:txBody>
          <a:bodyPr wrap="square" rtlCol="0">
            <a:spAutoFit/>
          </a:bodyPr>
          <a:lstStyle/>
          <a:p>
            <a:pPr algn="ctr"/>
            <a:r>
              <a:rPr lang="ky-KG" b="1" dirty="0" smtClean="0">
                <a:solidFill>
                  <a:srgbClr val="002060"/>
                </a:solidFill>
                <a:latin typeface="Arial" panose="020B0604020202020204" pitchFamily="34" charset="0"/>
                <a:cs typeface="Arial" panose="020B0604020202020204" pitchFamily="34" charset="0"/>
              </a:rPr>
              <a:t>Коммерциализация</a:t>
            </a:r>
          </a:p>
          <a:p>
            <a:pPr algn="ctr"/>
            <a:r>
              <a:rPr lang="ky-KG" b="1" dirty="0" smtClean="0">
                <a:solidFill>
                  <a:srgbClr val="002060"/>
                </a:solidFill>
                <a:latin typeface="Arial" panose="020B0604020202020204" pitchFamily="34" charset="0"/>
                <a:cs typeface="Arial" panose="020B0604020202020204" pitchFamily="34" charset="0"/>
              </a:rPr>
              <a:t>Инновация</a:t>
            </a:r>
          </a:p>
          <a:p>
            <a:pPr algn="ctr"/>
            <a:r>
              <a:rPr lang="ky-KG" b="1" dirty="0" smtClean="0">
                <a:solidFill>
                  <a:srgbClr val="002060"/>
                </a:solidFill>
                <a:latin typeface="Arial" panose="020B0604020202020204" pitchFamily="34" charset="0"/>
                <a:cs typeface="Arial" panose="020B0604020202020204" pitchFamily="34" charset="0"/>
              </a:rPr>
              <a:t>Инвестиция</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pic>
        <p:nvPicPr>
          <p:cNvPr id="3" name="Рисунок 2"/>
          <p:cNvPicPr>
            <a:picLocks noChangeAspect="1"/>
          </p:cNvPicPr>
          <p:nvPr/>
        </p:nvPicPr>
        <p:blipFill>
          <a:blip r:embed="rId4"/>
          <a:stretch>
            <a:fillRect/>
          </a:stretch>
        </p:blipFill>
        <p:spPr>
          <a:xfrm>
            <a:off x="306783" y="2770183"/>
            <a:ext cx="4753232" cy="3516089"/>
          </a:xfrm>
          <a:prstGeom prst="rect">
            <a:avLst/>
          </a:prstGeom>
        </p:spPr>
      </p:pic>
      <p:grpSp>
        <p:nvGrpSpPr>
          <p:cNvPr id="8"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9"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10"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Tree>
    <p:extLst>
      <p:ext uri="{BB962C8B-B14F-4D97-AF65-F5344CB8AC3E}">
        <p14:creationId xmlns:p14="http://schemas.microsoft.com/office/powerpoint/2010/main" val="3702447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51592" y="470859"/>
            <a:ext cx="8229600" cy="1512168"/>
          </a:xfrm>
        </p:spPr>
        <p:txBody>
          <a:bodyPr>
            <a:noAutofit/>
          </a:bodyPr>
          <a:lstStyle/>
          <a:p>
            <a:pPr lvl="0" algn="ctr"/>
            <a:r>
              <a:rPr lang="ru-RU" sz="1800" b="1" dirty="0" err="1">
                <a:solidFill>
                  <a:srgbClr val="0070C0"/>
                </a:solidFill>
                <a:latin typeface="Times New Roman" pitchFamily="18" charset="0"/>
                <a:cs typeface="Times New Roman" pitchFamily="18" charset="0"/>
              </a:rPr>
              <a:t>Кытай</a:t>
            </a:r>
            <a:r>
              <a:rPr lang="ru-RU" sz="1800" b="1" dirty="0">
                <a:solidFill>
                  <a:srgbClr val="0070C0"/>
                </a:solidFill>
                <a:latin typeface="Times New Roman" pitchFamily="18" charset="0"/>
                <a:cs typeface="Times New Roman" pitchFamily="18" charset="0"/>
              </a:rPr>
              <a:t> Эл </a:t>
            </a:r>
            <a:r>
              <a:rPr lang="ru-RU" sz="1800" b="1" dirty="0" err="1">
                <a:solidFill>
                  <a:srgbClr val="0070C0"/>
                </a:solidFill>
                <a:latin typeface="Times New Roman" pitchFamily="18" charset="0"/>
                <a:cs typeface="Times New Roman" pitchFamily="18" charset="0"/>
              </a:rPr>
              <a:t>Республикасында</a:t>
            </a:r>
            <a:r>
              <a:rPr lang="ru-RU" sz="1800" b="1" dirty="0">
                <a:solidFill>
                  <a:srgbClr val="0070C0"/>
                </a:solidFill>
                <a:latin typeface="Times New Roman" pitchFamily="18" charset="0"/>
                <a:cs typeface="Times New Roman" pitchFamily="18" charset="0"/>
              </a:rPr>
              <a:t> </a:t>
            </a:r>
            <a:r>
              <a:rPr lang="ru-RU" sz="1800" b="1" dirty="0" err="1">
                <a:solidFill>
                  <a:srgbClr val="0070C0"/>
                </a:solidFill>
                <a:latin typeface="Times New Roman" pitchFamily="18" charset="0"/>
                <a:cs typeface="Times New Roman" pitchFamily="18" charset="0"/>
              </a:rPr>
              <a:t>Хэнань</a:t>
            </a:r>
            <a:r>
              <a:rPr lang="ru-RU" sz="1800" b="1" dirty="0">
                <a:solidFill>
                  <a:srgbClr val="0070C0"/>
                </a:solidFill>
                <a:latin typeface="Times New Roman" pitchFamily="18" charset="0"/>
                <a:cs typeface="Times New Roman" pitchFamily="18" charset="0"/>
              </a:rPr>
              <a:t> </a:t>
            </a:r>
            <a:r>
              <a:rPr lang="ru-RU" sz="1800" b="1" dirty="0" err="1">
                <a:solidFill>
                  <a:srgbClr val="0070C0"/>
                </a:solidFill>
                <a:latin typeface="Times New Roman" pitchFamily="18" charset="0"/>
                <a:cs typeface="Times New Roman" pitchFamily="18" charset="0"/>
              </a:rPr>
              <a:t>педагогикалык</a:t>
            </a:r>
            <a:r>
              <a:rPr lang="ru-RU" sz="1800" b="1" dirty="0">
                <a:solidFill>
                  <a:srgbClr val="0070C0"/>
                </a:solidFill>
                <a:latin typeface="Times New Roman" pitchFamily="18" charset="0"/>
                <a:cs typeface="Times New Roman" pitchFamily="18" charset="0"/>
              </a:rPr>
              <a:t>  </a:t>
            </a:r>
            <a:r>
              <a:rPr lang="ru-RU" sz="1800" b="1" dirty="0" err="1">
                <a:solidFill>
                  <a:srgbClr val="0070C0"/>
                </a:solidFill>
                <a:latin typeface="Times New Roman" pitchFamily="18" charset="0"/>
                <a:cs typeface="Times New Roman" pitchFamily="18" charset="0"/>
              </a:rPr>
              <a:t>университети</a:t>
            </a:r>
            <a:r>
              <a:rPr lang="ru-RU" sz="1800" b="1" dirty="0">
                <a:solidFill>
                  <a:srgbClr val="0070C0"/>
                </a:solidFill>
                <a:latin typeface="Times New Roman" pitchFamily="18" charset="0"/>
                <a:cs typeface="Times New Roman" pitchFamily="18" charset="0"/>
              </a:rPr>
              <a:t> </a:t>
            </a:r>
            <a:r>
              <a:rPr lang="ru-RU" sz="1800" b="1" dirty="0" err="1">
                <a:solidFill>
                  <a:srgbClr val="0070C0"/>
                </a:solidFill>
                <a:latin typeface="Times New Roman" pitchFamily="18" charset="0"/>
                <a:cs typeface="Times New Roman" pitchFamily="18" charset="0"/>
              </a:rPr>
              <a:t>менен</a:t>
            </a:r>
            <a:r>
              <a:rPr lang="ru-RU" sz="1800" b="1" dirty="0">
                <a:solidFill>
                  <a:srgbClr val="0070C0"/>
                </a:solidFill>
                <a:latin typeface="Times New Roman" pitchFamily="18" charset="0"/>
                <a:cs typeface="Times New Roman" pitchFamily="18" charset="0"/>
              </a:rPr>
              <a:t> </a:t>
            </a:r>
            <a:r>
              <a:rPr lang="ru-RU" sz="1800" b="1" dirty="0" err="1">
                <a:solidFill>
                  <a:srgbClr val="0070C0"/>
                </a:solidFill>
                <a:latin typeface="Times New Roman" pitchFamily="18" charset="0"/>
                <a:cs typeface="Times New Roman" pitchFamily="18" charset="0"/>
              </a:rPr>
              <a:t>эки</a:t>
            </a:r>
            <a:r>
              <a:rPr lang="ru-RU" sz="1800" b="1" dirty="0">
                <a:solidFill>
                  <a:srgbClr val="0070C0"/>
                </a:solidFill>
                <a:latin typeface="Times New Roman" pitchFamily="18" charset="0"/>
                <a:cs typeface="Times New Roman" pitchFamily="18" charset="0"/>
              </a:rPr>
              <a:t> </a:t>
            </a:r>
            <a:r>
              <a:rPr lang="ru-RU" sz="1800" b="1" dirty="0" err="1">
                <a:solidFill>
                  <a:srgbClr val="0070C0"/>
                </a:solidFill>
                <a:latin typeface="Times New Roman" pitchFamily="18" charset="0"/>
                <a:cs typeface="Times New Roman" pitchFamily="18" charset="0"/>
              </a:rPr>
              <a:t>тараптуу</a:t>
            </a:r>
            <a:r>
              <a:rPr lang="ru-RU" sz="1800" b="1" dirty="0">
                <a:solidFill>
                  <a:srgbClr val="0070C0"/>
                </a:solidFill>
                <a:latin typeface="Times New Roman" pitchFamily="18" charset="0"/>
                <a:cs typeface="Times New Roman" pitchFamily="18" charset="0"/>
              </a:rPr>
              <a:t> </a:t>
            </a:r>
            <a:r>
              <a:rPr lang="ru-RU" sz="1800" b="1" dirty="0" err="1">
                <a:solidFill>
                  <a:srgbClr val="0070C0"/>
                </a:solidFill>
                <a:latin typeface="Times New Roman" pitchFamily="18" charset="0"/>
                <a:cs typeface="Times New Roman" pitchFamily="18" charset="0"/>
              </a:rPr>
              <a:t>кызматташуу</a:t>
            </a:r>
            <a:r>
              <a:rPr lang="ru-RU" sz="1800" b="1" dirty="0">
                <a:solidFill>
                  <a:srgbClr val="0070C0"/>
                </a:solidFill>
                <a:latin typeface="Times New Roman" pitchFamily="18" charset="0"/>
                <a:cs typeface="Times New Roman" pitchFamily="18" charset="0"/>
              </a:rPr>
              <a:t> </a:t>
            </a:r>
            <a:r>
              <a:rPr lang="ky-KG" sz="1800" b="1" dirty="0">
                <a:solidFill>
                  <a:srgbClr val="0070C0"/>
                </a:solidFill>
                <a:latin typeface="Times New Roman" pitchFamily="18" charset="0"/>
                <a:cs typeface="Times New Roman" pitchFamily="18" charset="0"/>
              </a:rPr>
              <a:t>келишимине кол коюлду. Макулдашуунун алкагында программалык инженерия жана филология адистиктери боюнча билим алып жаткан студенттердин академиялык мобилдүүлүгү  жаатында иштер жүргүзүлөт </a:t>
            </a:r>
            <a:r>
              <a:rPr lang="ky-KG" sz="1800" b="1" dirty="0" smtClean="0">
                <a:solidFill>
                  <a:srgbClr val="0070C0"/>
                </a:solidFill>
                <a:latin typeface="Times New Roman" pitchFamily="18" charset="0"/>
                <a:cs typeface="Times New Roman" pitchFamily="18" charset="0"/>
              </a:rPr>
              <a:t/>
            </a:r>
            <a:br>
              <a:rPr lang="ky-KG" sz="1800" b="1" dirty="0" smtClean="0">
                <a:solidFill>
                  <a:srgbClr val="0070C0"/>
                </a:solidFill>
                <a:latin typeface="Times New Roman" pitchFamily="18" charset="0"/>
                <a:cs typeface="Times New Roman" pitchFamily="18" charset="0"/>
              </a:rPr>
            </a:br>
            <a:r>
              <a:rPr lang="ky-KG" sz="1800" b="1" dirty="0" smtClean="0">
                <a:solidFill>
                  <a:srgbClr val="0070C0"/>
                </a:solidFill>
                <a:latin typeface="Times New Roman" pitchFamily="18" charset="0"/>
                <a:cs typeface="Times New Roman" pitchFamily="18" charset="0"/>
              </a:rPr>
              <a:t/>
            </a:r>
            <a:br>
              <a:rPr lang="ky-KG" sz="1800" b="1" dirty="0" smtClean="0">
                <a:solidFill>
                  <a:srgbClr val="0070C0"/>
                </a:solidFill>
                <a:latin typeface="Times New Roman" pitchFamily="18" charset="0"/>
                <a:cs typeface="Times New Roman" pitchFamily="18" charset="0"/>
              </a:rPr>
            </a:br>
            <a:r>
              <a:rPr lang="ky-KG" sz="1800" dirty="0" smtClean="0">
                <a:latin typeface="Times New Roman" pitchFamily="18" charset="0"/>
                <a:cs typeface="Times New Roman" pitchFamily="18" charset="0"/>
              </a:rPr>
              <a:t>(</a:t>
            </a:r>
            <a:r>
              <a:rPr lang="ky-KG" sz="1800" dirty="0">
                <a:latin typeface="Times New Roman" pitchFamily="18" charset="0"/>
                <a:cs typeface="Times New Roman" pitchFamily="18" charset="0"/>
              </a:rPr>
              <a:t>21.04.2024)</a:t>
            </a:r>
            <a:endParaRPr lang="ru-RU" sz="1800" dirty="0">
              <a:latin typeface="Times New Roman" pitchFamily="18" charset="0"/>
              <a:cs typeface="Times New Roman" pitchFamily="18" charset="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49180" y="2314832"/>
            <a:ext cx="5822690" cy="409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a:extLst>
              <a:ext uri="{FF2B5EF4-FFF2-40B4-BE49-F238E27FC236}">
                <a16:creationId xmlns:a16="http://schemas.microsoft.com/office/drawing/2014/main" id="{7A1E95B8-CE6F-8210-1FC8-FA6D0ABAF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147" y="159003"/>
            <a:ext cx="554740" cy="769842"/>
          </a:xfrm>
          <a:prstGeom prst="rect">
            <a:avLst/>
          </a:prstGeom>
        </p:spPr>
      </p:pic>
      <p:sp>
        <p:nvSpPr>
          <p:cNvPr id="5" name="TextBox 4"/>
          <p:cNvSpPr txBox="1"/>
          <p:nvPr/>
        </p:nvSpPr>
        <p:spPr>
          <a:xfrm>
            <a:off x="306783" y="928845"/>
            <a:ext cx="2544266" cy="1477328"/>
          </a:xfrm>
          <a:prstGeom prst="rect">
            <a:avLst/>
          </a:prstGeom>
          <a:noFill/>
        </p:spPr>
        <p:txBody>
          <a:bodyPr wrap="square" rtlCol="0">
            <a:spAutoFit/>
          </a:bodyPr>
          <a:lstStyle/>
          <a:p>
            <a:pPr algn="ctr"/>
            <a:r>
              <a:rPr lang="ky-KG" b="1" dirty="0" smtClean="0">
                <a:solidFill>
                  <a:srgbClr val="002060"/>
                </a:solidFill>
                <a:latin typeface="Arial" panose="020B0604020202020204" pitchFamily="34" charset="0"/>
                <a:cs typeface="Arial" panose="020B0604020202020204" pitchFamily="34" charset="0"/>
              </a:rPr>
              <a:t>Университеттин </a:t>
            </a:r>
            <a:br>
              <a:rPr lang="ky-KG" b="1" dirty="0" smtClean="0">
                <a:solidFill>
                  <a:srgbClr val="002060"/>
                </a:solidFill>
                <a:latin typeface="Arial" panose="020B0604020202020204" pitchFamily="34" charset="0"/>
                <a:cs typeface="Arial" panose="020B0604020202020204" pitchFamily="34" charset="0"/>
              </a:rPr>
            </a:br>
            <a:r>
              <a:rPr lang="ky-KG" b="1" dirty="0" smtClean="0">
                <a:solidFill>
                  <a:srgbClr val="002060"/>
                </a:solidFill>
                <a:latin typeface="Arial" panose="020B0604020202020204" pitchFamily="34" charset="0"/>
                <a:cs typeface="Arial" panose="020B0604020202020204" pitchFamily="34" charset="0"/>
              </a:rPr>
              <a:t>Эл аралык коомчулуктагы имиджи</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pic>
        <p:nvPicPr>
          <p:cNvPr id="3" name="Рисунок 2"/>
          <p:cNvPicPr>
            <a:picLocks noChangeAspect="1"/>
          </p:cNvPicPr>
          <p:nvPr/>
        </p:nvPicPr>
        <p:blipFill>
          <a:blip r:embed="rId4"/>
          <a:stretch>
            <a:fillRect/>
          </a:stretch>
        </p:blipFill>
        <p:spPr>
          <a:xfrm>
            <a:off x="0" y="2314832"/>
            <a:ext cx="6181059" cy="4094206"/>
          </a:xfrm>
          <a:prstGeom prst="rect">
            <a:avLst/>
          </a:prstGeom>
        </p:spPr>
      </p:pic>
      <p:grpSp>
        <p:nvGrpSpPr>
          <p:cNvPr id="9"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10"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11"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Tree>
    <p:extLst>
      <p:ext uri="{BB962C8B-B14F-4D97-AF65-F5344CB8AC3E}">
        <p14:creationId xmlns:p14="http://schemas.microsoft.com/office/powerpoint/2010/main" val="468300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59521" y="0"/>
            <a:ext cx="5232479" cy="6858000"/>
            <a:chOff x="0" y="0"/>
            <a:chExt cx="10464957" cy="13716000"/>
          </a:xfrm>
        </p:grpSpPr>
        <p:pic>
          <p:nvPicPr>
            <p:cNvPr id="3" name="Picture 3"/>
            <p:cNvPicPr>
              <a:picLocks noChangeAspect="1"/>
            </p:cNvPicPr>
            <p:nvPr/>
          </p:nvPicPr>
          <p:blipFill>
            <a:blip r:embed="rId2"/>
            <a:srcRect l="18292" r="30822"/>
            <a:stretch>
              <a:fillRect/>
            </a:stretch>
          </p:blipFill>
          <p:spPr>
            <a:xfrm>
              <a:off x="0" y="0"/>
              <a:ext cx="10464957" cy="13716000"/>
            </a:xfrm>
            <a:prstGeom prst="rect">
              <a:avLst/>
            </a:prstGeom>
          </p:spPr>
        </p:pic>
      </p:grpSp>
      <p:grpSp>
        <p:nvGrpSpPr>
          <p:cNvPr id="4" name="Group 4"/>
          <p:cNvGrpSpPr/>
          <p:nvPr/>
        </p:nvGrpSpPr>
        <p:grpSpPr>
          <a:xfrm rot="-10800000">
            <a:off x="5649734" y="-454800"/>
            <a:ext cx="2703775" cy="2281200"/>
            <a:chOff x="0" y="0"/>
            <a:chExt cx="812800" cy="685767"/>
          </a:xfrm>
        </p:grpSpPr>
        <p:sp>
          <p:nvSpPr>
            <p:cNvPr id="5" name="Freeform 5"/>
            <p:cNvSpPr/>
            <p:nvPr/>
          </p:nvSpPr>
          <p:spPr>
            <a:xfrm>
              <a:off x="0" y="0"/>
              <a:ext cx="812800" cy="685767"/>
            </a:xfrm>
            <a:custGeom>
              <a:avLst/>
              <a:gdLst/>
              <a:ahLst/>
              <a:cxnLst/>
              <a:rect l="l" t="t" r="r" b="b"/>
              <a:pathLst>
                <a:path w="812800" h="685767">
                  <a:moveTo>
                    <a:pt x="406400" y="0"/>
                  </a:moveTo>
                  <a:lnTo>
                    <a:pt x="812800" y="685767"/>
                  </a:lnTo>
                  <a:lnTo>
                    <a:pt x="0" y="685767"/>
                  </a:lnTo>
                  <a:lnTo>
                    <a:pt x="406400" y="0"/>
                  </a:lnTo>
                  <a:close/>
                </a:path>
              </a:pathLst>
            </a:custGeom>
            <a:solidFill>
              <a:srgbClr val="060644"/>
            </a:solidFill>
          </p:spPr>
        </p:sp>
        <p:sp>
          <p:nvSpPr>
            <p:cNvPr id="6" name="TextBox 6"/>
            <p:cNvSpPr txBox="1"/>
            <p:nvPr/>
          </p:nvSpPr>
          <p:spPr>
            <a:xfrm>
              <a:off x="127000" y="263525"/>
              <a:ext cx="558800" cy="396875"/>
            </a:xfrm>
            <a:prstGeom prst="rect">
              <a:avLst/>
            </a:prstGeom>
          </p:spPr>
          <p:txBody>
            <a:bodyPr lIns="33867" tIns="33867" rIns="33867" bIns="33867" rtlCol="0" anchor="ctr"/>
            <a:lstStyle/>
            <a:p>
              <a:pPr algn="ctr" defTabSz="609630">
                <a:lnSpc>
                  <a:spcPts val="1867"/>
                </a:lnSpc>
                <a:defRPr/>
              </a:pPr>
              <a:endParaRPr sz="1200">
                <a:solidFill>
                  <a:prstClr val="black"/>
                </a:solidFill>
                <a:latin typeface="Calibri"/>
              </a:endParaRPr>
            </a:p>
          </p:txBody>
        </p:sp>
      </p:grpSp>
      <p:grpSp>
        <p:nvGrpSpPr>
          <p:cNvPr id="7" name="Group 7"/>
          <p:cNvGrpSpPr/>
          <p:nvPr/>
        </p:nvGrpSpPr>
        <p:grpSpPr>
          <a:xfrm rot="1810905">
            <a:off x="11063814" y="1047781"/>
            <a:ext cx="258897" cy="7774201"/>
            <a:chOff x="0" y="0"/>
            <a:chExt cx="102280" cy="3071289"/>
          </a:xfrm>
        </p:grpSpPr>
        <p:sp>
          <p:nvSpPr>
            <p:cNvPr id="8" name="Freeform 8"/>
            <p:cNvSpPr/>
            <p:nvPr/>
          </p:nvSpPr>
          <p:spPr>
            <a:xfrm>
              <a:off x="0" y="0"/>
              <a:ext cx="102280" cy="3071289"/>
            </a:xfrm>
            <a:custGeom>
              <a:avLst/>
              <a:gdLst/>
              <a:ahLst/>
              <a:cxnLst/>
              <a:rect l="l" t="t" r="r" b="b"/>
              <a:pathLst>
                <a:path w="102280" h="3071289">
                  <a:moveTo>
                    <a:pt x="0" y="0"/>
                  </a:moveTo>
                  <a:lnTo>
                    <a:pt x="102280" y="0"/>
                  </a:lnTo>
                  <a:lnTo>
                    <a:pt x="102280" y="3071289"/>
                  </a:lnTo>
                  <a:lnTo>
                    <a:pt x="0" y="3071289"/>
                  </a:lnTo>
                  <a:close/>
                </a:path>
              </a:pathLst>
            </a:custGeom>
            <a:solidFill>
              <a:srgbClr val="FFFFFF"/>
            </a:solidFill>
          </p:spPr>
        </p:sp>
        <p:sp>
          <p:nvSpPr>
            <p:cNvPr id="9" name="TextBox 9"/>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a:solidFill>
                  <a:prstClr val="black"/>
                </a:solidFill>
                <a:latin typeface="Calibri"/>
              </a:endParaRPr>
            </a:p>
          </p:txBody>
        </p:sp>
      </p:grpSp>
      <p:grpSp>
        <p:nvGrpSpPr>
          <p:cNvPr id="10" name="Group 10"/>
          <p:cNvGrpSpPr/>
          <p:nvPr/>
        </p:nvGrpSpPr>
        <p:grpSpPr>
          <a:xfrm rot="1744249">
            <a:off x="11209597" y="1381968"/>
            <a:ext cx="1472473" cy="9725343"/>
            <a:chOff x="0" y="0"/>
            <a:chExt cx="581718" cy="3842111"/>
          </a:xfrm>
        </p:grpSpPr>
        <p:sp>
          <p:nvSpPr>
            <p:cNvPr id="11" name="Freeform 11"/>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2E2768"/>
            </a:solidFill>
          </p:spPr>
        </p:sp>
        <p:sp>
          <p:nvSpPr>
            <p:cNvPr id="12" name="TextBox 12"/>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a:solidFill>
                  <a:prstClr val="black"/>
                </a:solidFill>
                <a:latin typeface="Calibri"/>
              </a:endParaRPr>
            </a:p>
          </p:txBody>
        </p:sp>
      </p:grpSp>
      <p:sp>
        <p:nvSpPr>
          <p:cNvPr id="13" name="TextBox 13"/>
          <p:cNvSpPr txBox="1"/>
          <p:nvPr/>
        </p:nvSpPr>
        <p:spPr>
          <a:xfrm>
            <a:off x="1359273" y="1360361"/>
            <a:ext cx="3707090" cy="846386"/>
          </a:xfrm>
          <a:prstGeom prst="rect">
            <a:avLst/>
          </a:prstGeom>
        </p:spPr>
        <p:txBody>
          <a:bodyPr lIns="0" tIns="0" rIns="0" bIns="0" rtlCol="0" anchor="t">
            <a:spAutoFit/>
          </a:bodyPr>
          <a:lstStyle/>
          <a:p>
            <a:pPr algn="ctr" defTabSz="609630">
              <a:lnSpc>
                <a:spcPts val="3300"/>
              </a:lnSpc>
              <a:defRPr/>
            </a:pPr>
            <a:r>
              <a:rPr lang="en-US" sz="3000" dirty="0">
                <a:solidFill>
                  <a:srgbClr val="000000"/>
                </a:solidFill>
                <a:latin typeface="Poppins Medium Bold"/>
              </a:rPr>
              <a:t>УНИВЕРСИТЕТТИН МИССИЯСЫ</a:t>
            </a:r>
          </a:p>
        </p:txBody>
      </p:sp>
      <p:pic>
        <p:nvPicPr>
          <p:cNvPr id="15" name="Рисунок 14">
            <a:extLst>
              <a:ext uri="{FF2B5EF4-FFF2-40B4-BE49-F238E27FC236}">
                <a16:creationId xmlns:a16="http://schemas.microsoft.com/office/drawing/2014/main" id="{CFAF1066-EB25-02E6-A0B0-35DC3EF534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94" y="152659"/>
            <a:ext cx="640061" cy="888247"/>
          </a:xfrm>
          <a:prstGeom prst="rect">
            <a:avLst/>
          </a:prstGeom>
        </p:spPr>
      </p:pic>
      <p:sp>
        <p:nvSpPr>
          <p:cNvPr id="17" name="TextBox 16">
            <a:extLst>
              <a:ext uri="{FF2B5EF4-FFF2-40B4-BE49-F238E27FC236}">
                <a16:creationId xmlns:a16="http://schemas.microsoft.com/office/drawing/2014/main" id="{D08CDC05-EB70-4FDA-B260-A62B33FC2DF6}"/>
              </a:ext>
            </a:extLst>
          </p:cNvPr>
          <p:cNvSpPr txBox="1"/>
          <p:nvPr/>
        </p:nvSpPr>
        <p:spPr>
          <a:xfrm>
            <a:off x="226300" y="2626557"/>
            <a:ext cx="5756680" cy="2308324"/>
          </a:xfrm>
          <a:prstGeom prst="rect">
            <a:avLst/>
          </a:prstGeom>
          <a:noFill/>
        </p:spPr>
        <p:txBody>
          <a:bodyPr wrap="square">
            <a:spAutoFit/>
          </a:bodyPr>
          <a:lstStyle/>
          <a:p>
            <a:pPr marL="304815" lvl="1" algn="ctr" defTabSz="609630">
              <a:lnSpc>
                <a:spcPct val="200000"/>
              </a:lnSpc>
              <a:defRPr/>
            </a:pPr>
            <a:r>
              <a:rPr lang="ru-RU" dirty="0">
                <a:solidFill>
                  <a:srgbClr val="000000"/>
                </a:solidFill>
                <a:latin typeface="Calibri"/>
              </a:rPr>
              <a:t>ЖАЛПЫ АДАМЗАТТЫК БААЛУУЛУКТАРГА ЭЭ </a:t>
            </a:r>
          </a:p>
          <a:p>
            <a:pPr marL="304815" lvl="1" algn="ctr" defTabSz="609630">
              <a:lnSpc>
                <a:spcPct val="200000"/>
              </a:lnSpc>
              <a:defRPr/>
            </a:pPr>
            <a:r>
              <a:rPr lang="ru-RU" dirty="0">
                <a:solidFill>
                  <a:srgbClr val="000000"/>
                </a:solidFill>
                <a:latin typeface="Calibri"/>
              </a:rPr>
              <a:t>БОЛГОН ЖАНА МАМЛЕКЕТТИН ТУРУКТУУ ӨНҮГҮҮСҮНӨ </a:t>
            </a:r>
            <a:r>
              <a:rPr lang="ru-RU" dirty="0" smtClean="0">
                <a:solidFill>
                  <a:srgbClr val="000000"/>
                </a:solidFill>
                <a:latin typeface="Calibri"/>
              </a:rPr>
              <a:t> </a:t>
            </a:r>
            <a:r>
              <a:rPr lang="ru-RU" dirty="0">
                <a:solidFill>
                  <a:srgbClr val="000000"/>
                </a:solidFill>
                <a:latin typeface="Calibri"/>
              </a:rPr>
              <a:t>САЛЫМ КОШУУЧУ ЗАМАНБАП АДИСТЕРДИ ДАЯРДОО</a:t>
            </a:r>
          </a:p>
        </p:txBody>
      </p:sp>
      <p:grpSp>
        <p:nvGrpSpPr>
          <p:cNvPr id="16"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18"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19"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Tree>
    <p:extLst>
      <p:ext uri="{BB962C8B-B14F-4D97-AF65-F5344CB8AC3E}">
        <p14:creationId xmlns:p14="http://schemas.microsoft.com/office/powerpoint/2010/main" val="24689480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0735" y="548637"/>
            <a:ext cx="8229600" cy="1366893"/>
          </a:xfrm>
        </p:spPr>
        <p:txBody>
          <a:bodyPr>
            <a:noAutofit/>
          </a:bodyPr>
          <a:lstStyle/>
          <a:p>
            <a:pPr algn="ctr"/>
            <a:r>
              <a:rPr lang="ru-RU" sz="2400" b="1" dirty="0">
                <a:solidFill>
                  <a:srgbClr val="002060"/>
                </a:solidFill>
              </a:rPr>
              <a:t>Токио </a:t>
            </a:r>
            <a:r>
              <a:rPr lang="ru-RU" sz="2400" b="1" dirty="0" err="1">
                <a:solidFill>
                  <a:srgbClr val="002060"/>
                </a:solidFill>
              </a:rPr>
              <a:t>медициналык</a:t>
            </a:r>
            <a:r>
              <a:rPr lang="ru-RU" sz="2400" b="1" dirty="0">
                <a:solidFill>
                  <a:srgbClr val="002060"/>
                </a:solidFill>
              </a:rPr>
              <a:t> </a:t>
            </a:r>
            <a:r>
              <a:rPr lang="ru-RU" sz="2400" b="1" dirty="0" err="1">
                <a:solidFill>
                  <a:srgbClr val="002060"/>
                </a:solidFill>
              </a:rPr>
              <a:t>жана</a:t>
            </a:r>
            <a:r>
              <a:rPr lang="ru-RU" sz="2400" b="1" dirty="0">
                <a:solidFill>
                  <a:srgbClr val="002060"/>
                </a:solidFill>
              </a:rPr>
              <a:t> </a:t>
            </a:r>
            <a:r>
              <a:rPr lang="ru-RU" sz="2400" b="1" dirty="0" err="1">
                <a:solidFill>
                  <a:srgbClr val="002060"/>
                </a:solidFill>
              </a:rPr>
              <a:t>стоматологиялык</a:t>
            </a:r>
            <a:r>
              <a:rPr lang="ru-RU" sz="2400" b="1" dirty="0">
                <a:solidFill>
                  <a:srgbClr val="002060"/>
                </a:solidFill>
              </a:rPr>
              <a:t> </a:t>
            </a:r>
            <a:r>
              <a:rPr lang="ru-RU" sz="2400" b="1" dirty="0" err="1">
                <a:solidFill>
                  <a:srgbClr val="002060"/>
                </a:solidFill>
              </a:rPr>
              <a:t>университети</a:t>
            </a:r>
            <a:r>
              <a:rPr lang="ru-RU" sz="2400" b="1" dirty="0">
                <a:solidFill>
                  <a:srgbClr val="002060"/>
                </a:solidFill>
              </a:rPr>
              <a:t> </a:t>
            </a:r>
            <a:r>
              <a:rPr lang="ru-RU" sz="2400" b="1" dirty="0" err="1">
                <a:solidFill>
                  <a:srgbClr val="002060"/>
                </a:solidFill>
              </a:rPr>
              <a:t>ОшМУ</a:t>
            </a:r>
            <a:r>
              <a:rPr lang="ru-RU" sz="2400" b="1" dirty="0">
                <a:solidFill>
                  <a:srgbClr val="002060"/>
                </a:solidFill>
              </a:rPr>
              <a:t> </a:t>
            </a:r>
            <a:r>
              <a:rPr lang="ru-RU" sz="2400" b="1" dirty="0" err="1">
                <a:solidFill>
                  <a:srgbClr val="002060"/>
                </a:solidFill>
              </a:rPr>
              <a:t>менен</a:t>
            </a:r>
            <a:r>
              <a:rPr lang="ru-RU" sz="2400" b="1" dirty="0">
                <a:solidFill>
                  <a:srgbClr val="002060"/>
                </a:solidFill>
              </a:rPr>
              <a:t> </a:t>
            </a:r>
            <a:r>
              <a:rPr lang="ru-RU" sz="2400" b="1" dirty="0" err="1">
                <a:solidFill>
                  <a:srgbClr val="002060"/>
                </a:solidFill>
              </a:rPr>
              <a:t>биргеликте</a:t>
            </a:r>
            <a:r>
              <a:rPr lang="ru-RU" sz="2400" b="1" dirty="0">
                <a:solidFill>
                  <a:srgbClr val="002060"/>
                </a:solidFill>
              </a:rPr>
              <a:t> </a:t>
            </a:r>
            <a:r>
              <a:rPr lang="ru-RU" sz="2400" b="1" dirty="0" err="1">
                <a:solidFill>
                  <a:srgbClr val="002060"/>
                </a:solidFill>
              </a:rPr>
              <a:t>ири</a:t>
            </a:r>
            <a:r>
              <a:rPr lang="ru-RU" sz="2400" b="1" dirty="0">
                <a:solidFill>
                  <a:srgbClr val="002060"/>
                </a:solidFill>
              </a:rPr>
              <a:t> </a:t>
            </a:r>
            <a:r>
              <a:rPr lang="ru-RU" sz="2400" b="1" dirty="0" err="1">
                <a:solidFill>
                  <a:srgbClr val="002060"/>
                </a:solidFill>
              </a:rPr>
              <a:t>долбоорду</a:t>
            </a:r>
            <a:r>
              <a:rPr lang="ru-RU" sz="2400" b="1" dirty="0">
                <a:solidFill>
                  <a:srgbClr val="002060"/>
                </a:solidFill>
              </a:rPr>
              <a:t> </a:t>
            </a:r>
            <a:r>
              <a:rPr lang="ru-RU" sz="2400" b="1" dirty="0" err="1">
                <a:solidFill>
                  <a:srgbClr val="002060"/>
                </a:solidFill>
              </a:rPr>
              <a:t>ишке</a:t>
            </a:r>
            <a:r>
              <a:rPr lang="ru-RU" sz="2400" b="1" dirty="0">
                <a:solidFill>
                  <a:srgbClr val="002060"/>
                </a:solidFill>
              </a:rPr>
              <a:t> </a:t>
            </a:r>
            <a:r>
              <a:rPr lang="ru-RU" sz="2400" b="1" dirty="0" err="1" smtClean="0">
                <a:solidFill>
                  <a:srgbClr val="002060"/>
                </a:solidFill>
              </a:rPr>
              <a:t>ашырат</a:t>
            </a:r>
            <a:r>
              <a:rPr lang="ru-RU" sz="2400" b="1" dirty="0" smtClean="0">
                <a:solidFill>
                  <a:srgbClr val="002060"/>
                </a:solidFill>
              </a:rPr>
              <a:t> </a:t>
            </a:r>
            <a:r>
              <a:rPr lang="ky-KG" sz="1800" dirty="0">
                <a:latin typeface="Times New Roman" pitchFamily="18" charset="0"/>
                <a:cs typeface="Times New Roman" pitchFamily="18" charset="0"/>
              </a:rPr>
              <a:t>(18.04.2024)</a:t>
            </a:r>
            <a:r>
              <a:rPr lang="ru-RU" sz="1800" dirty="0"/>
              <a:t/>
            </a:r>
            <a:br>
              <a:rPr lang="ru-RU" sz="1800" dirty="0"/>
            </a:br>
            <a:r>
              <a:rPr lang="ky-KG" sz="1800" b="1" dirty="0" smtClean="0">
                <a:solidFill>
                  <a:srgbClr val="0070C0"/>
                </a:solidFill>
                <a:latin typeface="Times New Roman" pitchFamily="18" charset="0"/>
                <a:cs typeface="Times New Roman" pitchFamily="18" charset="0"/>
              </a:rPr>
              <a:t/>
            </a:r>
            <a:br>
              <a:rPr lang="ky-KG" sz="1800" b="1" dirty="0" smtClean="0">
                <a:solidFill>
                  <a:srgbClr val="0070C0"/>
                </a:solidFill>
                <a:latin typeface="Times New Roman" pitchFamily="18" charset="0"/>
                <a:cs typeface="Times New Roman" pitchFamily="18" charset="0"/>
              </a:rPr>
            </a:br>
            <a:r>
              <a:rPr lang="ky-KG" sz="1800" b="1" dirty="0" smtClean="0">
                <a:solidFill>
                  <a:srgbClr val="0070C0"/>
                </a:solidFill>
                <a:latin typeface="Times New Roman" pitchFamily="18" charset="0"/>
                <a:cs typeface="Times New Roman" pitchFamily="18" charset="0"/>
              </a:rPr>
              <a:t>                                                             </a:t>
            </a:r>
            <a:endParaRPr lang="ru-RU" sz="1800" dirty="0">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1818" y="339834"/>
            <a:ext cx="554740" cy="769842"/>
          </a:xfrm>
          <a:prstGeom prst="rect">
            <a:avLst/>
          </a:prstGeom>
        </p:spPr>
      </p:pic>
      <p:sp>
        <p:nvSpPr>
          <p:cNvPr id="5" name="TextBox 4"/>
          <p:cNvSpPr txBox="1"/>
          <p:nvPr/>
        </p:nvSpPr>
        <p:spPr>
          <a:xfrm>
            <a:off x="267641" y="1232084"/>
            <a:ext cx="3303094" cy="1200329"/>
          </a:xfrm>
          <a:prstGeom prst="rect">
            <a:avLst/>
          </a:prstGeom>
          <a:noFill/>
        </p:spPr>
        <p:txBody>
          <a:bodyPr wrap="square" rtlCol="0">
            <a:spAutoFit/>
          </a:bodyPr>
          <a:lstStyle/>
          <a:p>
            <a:pPr algn="ctr"/>
            <a:r>
              <a:rPr lang="ky-KG" b="1" dirty="0" smtClean="0">
                <a:solidFill>
                  <a:srgbClr val="002060"/>
                </a:solidFill>
                <a:latin typeface="Arial" panose="020B0604020202020204" pitchFamily="34" charset="0"/>
                <a:cs typeface="Arial" panose="020B0604020202020204" pitchFamily="34" charset="0"/>
              </a:rPr>
              <a:t>Университеттин </a:t>
            </a:r>
            <a:br>
              <a:rPr lang="ky-KG" b="1" dirty="0" smtClean="0">
                <a:solidFill>
                  <a:srgbClr val="002060"/>
                </a:solidFill>
                <a:latin typeface="Arial" panose="020B0604020202020204" pitchFamily="34" charset="0"/>
                <a:cs typeface="Arial" panose="020B0604020202020204" pitchFamily="34" charset="0"/>
              </a:rPr>
            </a:br>
            <a:r>
              <a:rPr lang="ky-KG" b="1" dirty="0" smtClean="0">
                <a:solidFill>
                  <a:srgbClr val="002060"/>
                </a:solidFill>
                <a:latin typeface="Arial" panose="020B0604020202020204" pitchFamily="34" charset="0"/>
                <a:cs typeface="Arial" panose="020B0604020202020204" pitchFamily="34" charset="0"/>
              </a:rPr>
              <a:t>Эл аралык коомчулуктагы имиджи</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sp>
        <p:nvSpPr>
          <p:cNvPr id="7" name="Прямоугольник 6"/>
          <p:cNvSpPr/>
          <p:nvPr/>
        </p:nvSpPr>
        <p:spPr>
          <a:xfrm>
            <a:off x="6751309" y="2018271"/>
            <a:ext cx="4641621" cy="4247317"/>
          </a:xfrm>
          <a:prstGeom prst="rect">
            <a:avLst/>
          </a:prstGeom>
        </p:spPr>
        <p:txBody>
          <a:bodyPr wrap="square">
            <a:spAutoFit/>
          </a:bodyPr>
          <a:lstStyle/>
          <a:p>
            <a:pPr marL="285750" indent="-285750">
              <a:buFontTx/>
              <a:buChar char="-"/>
            </a:pPr>
            <a:r>
              <a:rPr lang="ky-KG" dirty="0" smtClean="0"/>
              <a:t>“</a:t>
            </a:r>
            <a:r>
              <a:rPr lang="ky-KG" dirty="0"/>
              <a:t>Спутниктик маалыматтарга жана аймактык химиялык транспорттук моделдөөнүн негизинде абанын булганышын баалоо системасын өнүктүрүү жана абанын булганышын изилдөө” борбору </a:t>
            </a:r>
            <a:r>
              <a:rPr lang="ky-KG" dirty="0" smtClean="0"/>
              <a:t>түзүлөт</a:t>
            </a:r>
            <a:br>
              <a:rPr lang="ky-KG" dirty="0" smtClean="0"/>
            </a:br>
            <a:endParaRPr lang="ky-KG" dirty="0" smtClean="0"/>
          </a:p>
          <a:p>
            <a:pPr marL="285750" indent="-285750">
              <a:buFontTx/>
              <a:buChar char="-"/>
            </a:pPr>
            <a:r>
              <a:rPr lang="ky-KG" dirty="0" smtClean="0"/>
              <a:t>Долбоор </a:t>
            </a:r>
            <a:r>
              <a:rPr lang="ky-KG" dirty="0"/>
              <a:t>тандоо этабынан </a:t>
            </a:r>
            <a:r>
              <a:rPr lang="ky-KG" dirty="0" smtClean="0"/>
              <a:t>өттү</a:t>
            </a:r>
            <a:br>
              <a:rPr lang="ky-KG" dirty="0" smtClean="0"/>
            </a:br>
            <a:endParaRPr lang="ky-KG" dirty="0" smtClean="0"/>
          </a:p>
          <a:p>
            <a:pPr marL="285750" indent="-285750">
              <a:buFontTx/>
              <a:buChar char="-"/>
            </a:pPr>
            <a:r>
              <a:rPr lang="ky-KG" dirty="0" smtClean="0"/>
              <a:t>ОшМУ  </a:t>
            </a:r>
            <a:r>
              <a:rPr lang="en-US" dirty="0"/>
              <a:t>SATREPS </a:t>
            </a:r>
            <a:r>
              <a:rPr lang="ky-KG" dirty="0"/>
              <a:t>программасына </a:t>
            </a:r>
            <a:r>
              <a:rPr lang="ky-KG" dirty="0" smtClean="0"/>
              <a:t/>
            </a:r>
            <a:br>
              <a:rPr lang="ky-KG" dirty="0" smtClean="0"/>
            </a:br>
            <a:r>
              <a:rPr lang="ky-KG" dirty="0" smtClean="0"/>
              <a:t>катышууга </a:t>
            </a:r>
            <a:r>
              <a:rPr lang="ky-KG" dirty="0"/>
              <a:t>мүмүкүнчүлүк </a:t>
            </a:r>
            <a:r>
              <a:rPr lang="ky-KG" dirty="0" smtClean="0"/>
              <a:t>алды</a:t>
            </a:r>
            <a:br>
              <a:rPr lang="ky-KG" dirty="0" smtClean="0"/>
            </a:br>
            <a:endParaRPr lang="ky-KG" dirty="0" smtClean="0"/>
          </a:p>
          <a:p>
            <a:pPr marL="285750" indent="-285750">
              <a:buFontTx/>
              <a:buChar char="-"/>
            </a:pPr>
            <a:r>
              <a:rPr lang="ky-KG" dirty="0" smtClean="0"/>
              <a:t>Долбоордун </a:t>
            </a:r>
            <a:r>
              <a:rPr lang="ky-KG" dirty="0"/>
              <a:t>жалпы суммасы 5 млн АКШ долларын түзөт</a:t>
            </a:r>
            <a:r>
              <a:rPr lang="ky-KG" b="1" dirty="0">
                <a:solidFill>
                  <a:srgbClr val="0070C0"/>
                </a:solidFill>
                <a:latin typeface="Times New Roman" pitchFamily="18" charset="0"/>
                <a:cs typeface="Times New Roman" pitchFamily="18" charset="0"/>
              </a:rPr>
              <a:t/>
            </a:r>
            <a:br>
              <a:rPr lang="ky-KG" b="1" dirty="0">
                <a:solidFill>
                  <a:srgbClr val="0070C0"/>
                </a:solidFill>
                <a:latin typeface="Times New Roman" pitchFamily="18" charset="0"/>
                <a:cs typeface="Times New Roman" pitchFamily="18" charset="0"/>
              </a:rPr>
            </a:br>
            <a:endParaRPr lang="ky-KG" dirty="0"/>
          </a:p>
        </p:txBody>
      </p:sp>
      <p:pic>
        <p:nvPicPr>
          <p:cNvPr id="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6783" y="2292287"/>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11"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12"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Tree>
    <p:extLst>
      <p:ext uri="{BB962C8B-B14F-4D97-AF65-F5344CB8AC3E}">
        <p14:creationId xmlns:p14="http://schemas.microsoft.com/office/powerpoint/2010/main" val="485247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061204" y="740218"/>
            <a:ext cx="8229600" cy="1570186"/>
          </a:xfrm>
        </p:spPr>
        <p:txBody>
          <a:bodyPr>
            <a:noAutofit/>
          </a:bodyPr>
          <a:lstStyle/>
          <a:p>
            <a:pPr algn="ctr"/>
            <a:r>
              <a:rPr lang="ky-KG" sz="2000" b="1" dirty="0" smtClean="0">
                <a:solidFill>
                  <a:srgbClr val="0070C0"/>
                </a:solidFill>
                <a:latin typeface="+mn-lt"/>
                <a:cs typeface="Times New Roman" pitchFamily="18" charset="0"/>
              </a:rPr>
              <a:t>Кытай Эл Республикасындагы Түндүк-Батыш университети менен кызматташтык келишими түзүлдү. Келишимдин алкагында химиялык </a:t>
            </a:r>
            <a:r>
              <a:rPr lang="ky-KG" sz="2000" b="1" dirty="0">
                <a:solidFill>
                  <a:srgbClr val="0070C0"/>
                </a:solidFill>
                <a:latin typeface="+mn-lt"/>
                <a:cs typeface="Times New Roman" pitchFamily="18" charset="0"/>
              </a:rPr>
              <a:t>инженерия жана археология боюнча адистерди </a:t>
            </a:r>
            <a:r>
              <a:rPr lang="ky-KG" sz="2000" b="1" dirty="0" smtClean="0">
                <a:solidFill>
                  <a:srgbClr val="0070C0"/>
                </a:solidFill>
                <a:latin typeface="+mn-lt"/>
                <a:cs typeface="Times New Roman" pitchFamily="18" charset="0"/>
              </a:rPr>
              <a:t>даярдоо</a:t>
            </a:r>
            <a:r>
              <a:rPr lang="ru-RU" sz="2000" b="1" dirty="0" smtClean="0">
                <a:solidFill>
                  <a:srgbClr val="0070C0"/>
                </a:solidFill>
                <a:latin typeface="+mn-lt"/>
              </a:rPr>
              <a:t> </a:t>
            </a:r>
            <a:r>
              <a:rPr lang="ru-RU" sz="2000" b="1" dirty="0" err="1" smtClean="0">
                <a:solidFill>
                  <a:srgbClr val="0070C0"/>
                </a:solidFill>
                <a:latin typeface="+mn-lt"/>
              </a:rPr>
              <a:t>багыттары</a:t>
            </a:r>
            <a:r>
              <a:rPr lang="ru-RU" sz="2000" b="1" dirty="0" smtClean="0">
                <a:solidFill>
                  <a:srgbClr val="0070C0"/>
                </a:solidFill>
                <a:latin typeface="+mn-lt"/>
              </a:rPr>
              <a:t> </a:t>
            </a:r>
            <a:r>
              <a:rPr lang="ru-RU" sz="2000" b="1" dirty="0" err="1" smtClean="0">
                <a:solidFill>
                  <a:srgbClr val="0070C0"/>
                </a:solidFill>
                <a:latin typeface="+mn-lt"/>
              </a:rPr>
              <a:t>боюнча</a:t>
            </a:r>
            <a:r>
              <a:rPr lang="ru-RU" sz="2000" b="1" dirty="0" smtClean="0">
                <a:solidFill>
                  <a:srgbClr val="0070C0"/>
                </a:solidFill>
                <a:latin typeface="+mn-lt"/>
              </a:rPr>
              <a:t> </a:t>
            </a:r>
            <a:r>
              <a:rPr lang="ru-RU" sz="2000" b="1" dirty="0" err="1" smtClean="0">
                <a:solidFill>
                  <a:srgbClr val="0070C0"/>
                </a:solidFill>
                <a:latin typeface="+mn-lt"/>
              </a:rPr>
              <a:t>кызматташтыктар</a:t>
            </a:r>
            <a:r>
              <a:rPr lang="ru-RU" sz="2000" b="1" dirty="0" smtClean="0">
                <a:solidFill>
                  <a:srgbClr val="0070C0"/>
                </a:solidFill>
                <a:latin typeface="+mn-lt"/>
              </a:rPr>
              <a:t> </a:t>
            </a:r>
            <a:r>
              <a:rPr lang="ru-RU" sz="2000" b="1" dirty="0" err="1" smtClean="0">
                <a:solidFill>
                  <a:srgbClr val="0070C0"/>
                </a:solidFill>
                <a:latin typeface="+mn-lt"/>
              </a:rPr>
              <a:t>ишке</a:t>
            </a:r>
            <a:r>
              <a:rPr lang="ru-RU" sz="2000" b="1" dirty="0" smtClean="0">
                <a:solidFill>
                  <a:srgbClr val="0070C0"/>
                </a:solidFill>
                <a:latin typeface="+mn-lt"/>
              </a:rPr>
              <a:t> </a:t>
            </a:r>
            <a:r>
              <a:rPr lang="ru-RU" sz="2000" b="1" dirty="0" err="1" smtClean="0">
                <a:solidFill>
                  <a:srgbClr val="0070C0"/>
                </a:solidFill>
                <a:latin typeface="+mn-lt"/>
              </a:rPr>
              <a:t>ашырылат</a:t>
            </a:r>
            <a:r>
              <a:rPr lang="ru-RU" sz="2400" b="1" dirty="0" smtClean="0">
                <a:solidFill>
                  <a:srgbClr val="0070C0"/>
                </a:solidFill>
              </a:rPr>
              <a:t> </a:t>
            </a:r>
            <a:br>
              <a:rPr lang="ru-RU" sz="2400" b="1" dirty="0" smtClean="0">
                <a:solidFill>
                  <a:srgbClr val="0070C0"/>
                </a:solidFill>
              </a:rPr>
            </a:br>
            <a:r>
              <a:rPr lang="ru-RU" sz="2400" b="1" dirty="0" smtClean="0">
                <a:solidFill>
                  <a:srgbClr val="0070C0"/>
                </a:solidFill>
              </a:rPr>
              <a:t/>
            </a:r>
            <a:br>
              <a:rPr lang="ru-RU" sz="2400" b="1" dirty="0" smtClean="0">
                <a:solidFill>
                  <a:srgbClr val="0070C0"/>
                </a:solidFill>
              </a:rPr>
            </a:br>
            <a:r>
              <a:rPr lang="ru-RU" sz="2000" b="1" dirty="0" smtClean="0">
                <a:solidFill>
                  <a:srgbClr val="002060"/>
                </a:solidFill>
              </a:rPr>
              <a:t>01. 02. 2024.</a:t>
            </a:r>
            <a:endParaRPr lang="ru-RU" sz="2000" dirty="0">
              <a:solidFill>
                <a:srgbClr val="002060"/>
              </a:solidFill>
            </a:endParaRP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3838" y="2724917"/>
            <a:ext cx="8229600" cy="382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a:extLst>
              <a:ext uri="{FF2B5EF4-FFF2-40B4-BE49-F238E27FC236}">
                <a16:creationId xmlns:a16="http://schemas.microsoft.com/office/drawing/2014/main" id="{7A1E95B8-CE6F-8210-1FC8-FA6D0ABAF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557" y="2020076"/>
            <a:ext cx="554740" cy="769842"/>
          </a:xfrm>
          <a:prstGeom prst="rect">
            <a:avLst/>
          </a:prstGeom>
        </p:spPr>
      </p:pic>
      <p:sp>
        <p:nvSpPr>
          <p:cNvPr id="7" name="TextBox 6"/>
          <p:cNvSpPr txBox="1"/>
          <p:nvPr/>
        </p:nvSpPr>
        <p:spPr>
          <a:xfrm>
            <a:off x="338193" y="2789918"/>
            <a:ext cx="2544266" cy="1477328"/>
          </a:xfrm>
          <a:prstGeom prst="rect">
            <a:avLst/>
          </a:prstGeom>
          <a:noFill/>
        </p:spPr>
        <p:txBody>
          <a:bodyPr wrap="square" rtlCol="0">
            <a:spAutoFit/>
          </a:bodyPr>
          <a:lstStyle/>
          <a:p>
            <a:pPr algn="ctr"/>
            <a:r>
              <a:rPr lang="ky-KG" b="1" dirty="0" smtClean="0">
                <a:solidFill>
                  <a:srgbClr val="002060"/>
                </a:solidFill>
                <a:latin typeface="Arial" panose="020B0604020202020204" pitchFamily="34" charset="0"/>
                <a:cs typeface="Arial" panose="020B0604020202020204" pitchFamily="34" charset="0"/>
              </a:rPr>
              <a:t>Университеттин </a:t>
            </a:r>
            <a:br>
              <a:rPr lang="ky-KG" b="1" dirty="0" smtClean="0">
                <a:solidFill>
                  <a:srgbClr val="002060"/>
                </a:solidFill>
                <a:latin typeface="Arial" panose="020B0604020202020204" pitchFamily="34" charset="0"/>
                <a:cs typeface="Arial" panose="020B0604020202020204" pitchFamily="34" charset="0"/>
              </a:rPr>
            </a:br>
            <a:r>
              <a:rPr lang="ky-KG" b="1" dirty="0" smtClean="0">
                <a:solidFill>
                  <a:srgbClr val="002060"/>
                </a:solidFill>
                <a:latin typeface="Arial" panose="020B0604020202020204" pitchFamily="34" charset="0"/>
                <a:cs typeface="Arial" panose="020B0604020202020204" pitchFamily="34" charset="0"/>
              </a:rPr>
              <a:t>Эл аралык коомчулуктагы имиджи</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grpSp>
        <p:nvGrpSpPr>
          <p:cNvPr id="8"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9"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10"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Tree>
    <p:extLst>
      <p:ext uri="{BB962C8B-B14F-4D97-AF65-F5344CB8AC3E}">
        <p14:creationId xmlns:p14="http://schemas.microsoft.com/office/powerpoint/2010/main" val="3948384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69021" y="528651"/>
            <a:ext cx="8740561" cy="1754326"/>
          </a:xfrm>
          <a:prstGeom prst="rect">
            <a:avLst/>
          </a:prstGeom>
        </p:spPr>
        <p:txBody>
          <a:bodyPr wrap="square">
            <a:spAutoFit/>
          </a:bodyPr>
          <a:lstStyle/>
          <a:p>
            <a:pPr algn="just"/>
            <a:r>
              <a:rPr lang="ru-RU" b="1" dirty="0">
                <a:solidFill>
                  <a:srgbClr val="0070C0"/>
                </a:solidFill>
                <a:latin typeface="Times New Roman" pitchFamily="18" charset="0"/>
                <a:cs typeface="Times New Roman" pitchFamily="18" charset="0"/>
              </a:rPr>
              <a:t>2023-жылдын 7-8-декабрь </a:t>
            </a:r>
            <a:r>
              <a:rPr lang="ru-RU" b="1" dirty="0" err="1">
                <a:solidFill>
                  <a:srgbClr val="0070C0"/>
                </a:solidFill>
                <a:latin typeface="Times New Roman" pitchFamily="18" charset="0"/>
                <a:cs typeface="Times New Roman" pitchFamily="18" charset="0"/>
              </a:rPr>
              <a:t>күндөрү</a:t>
            </a:r>
            <a:r>
              <a:rPr lang="ru-RU" b="1" dirty="0">
                <a:solidFill>
                  <a:srgbClr val="0070C0"/>
                </a:solidFill>
                <a:latin typeface="Times New Roman" pitchFamily="18" charset="0"/>
                <a:cs typeface="Times New Roman" pitchFamily="18" charset="0"/>
              </a:rPr>
              <a:t> </a:t>
            </a:r>
            <a:r>
              <a:rPr lang="ru-RU" b="1" dirty="0" smtClean="0">
                <a:solidFill>
                  <a:srgbClr val="0070C0"/>
                </a:solidFill>
                <a:latin typeface="Times New Roman" pitchFamily="18" charset="0"/>
                <a:cs typeface="Times New Roman" pitchFamily="18" charset="0"/>
              </a:rPr>
              <a:t>Пекин </a:t>
            </a:r>
            <a:r>
              <a:rPr lang="ru-RU" b="1" dirty="0" err="1" smtClean="0">
                <a:solidFill>
                  <a:srgbClr val="0070C0"/>
                </a:solidFill>
                <a:latin typeface="Times New Roman" pitchFamily="18" charset="0"/>
                <a:cs typeface="Times New Roman" pitchFamily="18" charset="0"/>
              </a:rPr>
              <a:t>шаарындагы</a:t>
            </a:r>
            <a:r>
              <a:rPr lang="ru-RU" b="1" dirty="0" smtClean="0">
                <a:solidFill>
                  <a:srgbClr val="0070C0"/>
                </a:solidFill>
                <a:latin typeface="Times New Roman" pitchFamily="18" charset="0"/>
                <a:cs typeface="Times New Roman" pitchFamily="18" charset="0"/>
              </a:rPr>
              <a:t> Эл </a:t>
            </a:r>
            <a:r>
              <a:rPr lang="ru-RU" b="1" dirty="0" err="1">
                <a:solidFill>
                  <a:srgbClr val="0070C0"/>
                </a:solidFill>
                <a:latin typeface="Times New Roman" pitchFamily="18" charset="0"/>
                <a:cs typeface="Times New Roman" pitchFamily="18" charset="0"/>
              </a:rPr>
              <a:t>аралык</a:t>
            </a:r>
            <a:r>
              <a:rPr lang="ru-RU" b="1" dirty="0">
                <a:solidFill>
                  <a:srgbClr val="0070C0"/>
                </a:solidFill>
                <a:latin typeface="Times New Roman" pitchFamily="18" charset="0"/>
                <a:cs typeface="Times New Roman" pitchFamily="18" charset="0"/>
              </a:rPr>
              <a:t> </a:t>
            </a:r>
            <a:r>
              <a:rPr lang="en-US" b="1" dirty="0">
                <a:solidFill>
                  <a:srgbClr val="0070C0"/>
                </a:solidFill>
                <a:latin typeface="Times New Roman" pitchFamily="18" charset="0"/>
                <a:cs typeface="Times New Roman" pitchFamily="18" charset="0"/>
              </a:rPr>
              <a:t>QS </a:t>
            </a:r>
            <a:r>
              <a:rPr lang="ru-RU" b="1" dirty="0">
                <a:solidFill>
                  <a:srgbClr val="0070C0"/>
                </a:solidFill>
                <a:latin typeface="Times New Roman" pitchFamily="18" charset="0"/>
                <a:cs typeface="Times New Roman" pitchFamily="18" charset="0"/>
              </a:rPr>
              <a:t>рейтинги </a:t>
            </a:r>
            <a:r>
              <a:rPr lang="ru-RU" b="1" dirty="0" err="1">
                <a:solidFill>
                  <a:srgbClr val="0070C0"/>
                </a:solidFill>
                <a:latin typeface="Times New Roman" pitchFamily="18" charset="0"/>
                <a:cs typeface="Times New Roman" pitchFamily="18" charset="0"/>
              </a:rPr>
              <a:t>боюнча</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дүйнө</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жүзүндөгү</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Эң</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мыкты</a:t>
            </a:r>
            <a:r>
              <a:rPr lang="ru-RU" b="1" dirty="0">
                <a:solidFill>
                  <a:srgbClr val="0070C0"/>
                </a:solidFill>
                <a:latin typeface="Times New Roman" pitchFamily="18" charset="0"/>
                <a:cs typeface="Times New Roman" pitchFamily="18" charset="0"/>
              </a:rPr>
              <a:t> 400” </a:t>
            </a:r>
            <a:r>
              <a:rPr lang="ru-RU" b="1" dirty="0" err="1">
                <a:solidFill>
                  <a:srgbClr val="0070C0"/>
                </a:solidFill>
                <a:latin typeface="Times New Roman" pitchFamily="18" charset="0"/>
                <a:cs typeface="Times New Roman" pitchFamily="18" charset="0"/>
              </a:rPr>
              <a:t>университеттин</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катарына</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кирген</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Кытайдын</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Сямэнь</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университети</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менен</a:t>
            </a:r>
            <a:r>
              <a:rPr lang="ru-RU" b="1" dirty="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ОшМУнун</a:t>
            </a:r>
            <a:r>
              <a:rPr lang="ru-RU" b="1" dirty="0" smtClean="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кызматташуу</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келишимине</a:t>
            </a:r>
            <a:r>
              <a:rPr lang="ru-RU" b="1" dirty="0">
                <a:solidFill>
                  <a:srgbClr val="0070C0"/>
                </a:solidFill>
                <a:latin typeface="Times New Roman" pitchFamily="18" charset="0"/>
                <a:cs typeface="Times New Roman" pitchFamily="18" charset="0"/>
              </a:rPr>
              <a:t> кол </a:t>
            </a:r>
            <a:r>
              <a:rPr lang="ru-RU" b="1" dirty="0" err="1">
                <a:solidFill>
                  <a:srgbClr val="0070C0"/>
                </a:solidFill>
                <a:latin typeface="Times New Roman" pitchFamily="18" charset="0"/>
                <a:cs typeface="Times New Roman" pitchFamily="18" charset="0"/>
              </a:rPr>
              <a:t>коюлду</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Ошондой</a:t>
            </a:r>
            <a:r>
              <a:rPr lang="ru-RU" b="1" dirty="0">
                <a:solidFill>
                  <a:srgbClr val="0070C0"/>
                </a:solidFill>
                <a:latin typeface="Times New Roman" pitchFamily="18" charset="0"/>
                <a:cs typeface="Times New Roman" pitchFamily="18" charset="0"/>
              </a:rPr>
              <a:t> эле </a:t>
            </a:r>
            <a:r>
              <a:rPr lang="ru-RU" b="1" dirty="0" err="1">
                <a:solidFill>
                  <a:srgbClr val="0070C0"/>
                </a:solidFill>
                <a:latin typeface="Times New Roman" pitchFamily="18" charset="0"/>
                <a:cs typeface="Times New Roman" pitchFamily="18" charset="0"/>
              </a:rPr>
              <a:t>Борбордук</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улуттар</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университети</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менен</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Орто</a:t>
            </a:r>
            <a:r>
              <a:rPr lang="ru-RU" b="1" dirty="0">
                <a:solidFill>
                  <a:srgbClr val="0070C0"/>
                </a:solidFill>
                <a:latin typeface="Times New Roman" pitchFamily="18" charset="0"/>
                <a:cs typeface="Times New Roman" pitchFamily="18" charset="0"/>
              </a:rPr>
              <a:t> Азия </a:t>
            </a:r>
            <a:r>
              <a:rPr lang="ru-RU" b="1" dirty="0" err="1">
                <a:solidFill>
                  <a:srgbClr val="0070C0"/>
                </a:solidFill>
                <a:latin typeface="Times New Roman" pitchFamily="18" charset="0"/>
                <a:cs typeface="Times New Roman" pitchFamily="18" charset="0"/>
              </a:rPr>
              <a:t>изилдөө</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борборун</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ачуу</a:t>
            </a:r>
            <a:r>
              <a:rPr lang="ru-RU" b="1" dirty="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пландаштырылды</a:t>
            </a:r>
            <a:endParaRPr lang="ru-RU" b="1" dirty="0">
              <a:solidFill>
                <a:srgbClr val="0070C0"/>
              </a:solidFill>
              <a:latin typeface="Times New Roman" pitchFamily="18" charset="0"/>
              <a:cs typeface="Times New Roman" pitchFamily="18" charset="0"/>
            </a:endParaRPr>
          </a:p>
          <a:p>
            <a:pPr algn="just"/>
            <a:endParaRPr lang="ru-RU" b="1" dirty="0">
              <a:solidFill>
                <a:srgbClr val="0070C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068" y="2102069"/>
            <a:ext cx="7360031" cy="475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a:extLst>
              <a:ext uri="{FF2B5EF4-FFF2-40B4-BE49-F238E27FC236}">
                <a16:creationId xmlns:a16="http://schemas.microsoft.com/office/drawing/2014/main" id="{7A1E95B8-CE6F-8210-1FC8-FA6D0ABAF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821" y="2297424"/>
            <a:ext cx="554740" cy="769842"/>
          </a:xfrm>
          <a:prstGeom prst="rect">
            <a:avLst/>
          </a:prstGeom>
        </p:spPr>
      </p:pic>
      <p:sp>
        <p:nvSpPr>
          <p:cNvPr id="5" name="TextBox 4"/>
          <p:cNvSpPr txBox="1"/>
          <p:nvPr/>
        </p:nvSpPr>
        <p:spPr>
          <a:xfrm>
            <a:off x="294801" y="3195089"/>
            <a:ext cx="2544266" cy="1477328"/>
          </a:xfrm>
          <a:prstGeom prst="rect">
            <a:avLst/>
          </a:prstGeom>
          <a:noFill/>
        </p:spPr>
        <p:txBody>
          <a:bodyPr wrap="square" rtlCol="0">
            <a:spAutoFit/>
          </a:bodyPr>
          <a:lstStyle/>
          <a:p>
            <a:pPr algn="ctr"/>
            <a:r>
              <a:rPr lang="ky-KG" b="1" dirty="0" smtClean="0">
                <a:solidFill>
                  <a:srgbClr val="002060"/>
                </a:solidFill>
                <a:latin typeface="Arial" panose="020B0604020202020204" pitchFamily="34" charset="0"/>
                <a:cs typeface="Arial" panose="020B0604020202020204" pitchFamily="34" charset="0"/>
              </a:rPr>
              <a:t>Университеттин </a:t>
            </a:r>
            <a:br>
              <a:rPr lang="ky-KG" b="1" dirty="0" smtClean="0">
                <a:solidFill>
                  <a:srgbClr val="002060"/>
                </a:solidFill>
                <a:latin typeface="Arial" panose="020B0604020202020204" pitchFamily="34" charset="0"/>
                <a:cs typeface="Arial" panose="020B0604020202020204" pitchFamily="34" charset="0"/>
              </a:rPr>
            </a:br>
            <a:r>
              <a:rPr lang="ky-KG" b="1" dirty="0" smtClean="0">
                <a:solidFill>
                  <a:srgbClr val="002060"/>
                </a:solidFill>
                <a:latin typeface="Arial" panose="020B0604020202020204" pitchFamily="34" charset="0"/>
                <a:cs typeface="Arial" panose="020B0604020202020204" pitchFamily="34" charset="0"/>
              </a:rPr>
              <a:t>Эл аралык коомчулуктагы имиджи</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grpSp>
        <p:nvGrpSpPr>
          <p:cNvPr id="6"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7"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8"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Tree>
    <p:extLst>
      <p:ext uri="{BB962C8B-B14F-4D97-AF65-F5344CB8AC3E}">
        <p14:creationId xmlns:p14="http://schemas.microsoft.com/office/powerpoint/2010/main" val="31810448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43021" y="239893"/>
            <a:ext cx="8536907" cy="2308324"/>
          </a:xfrm>
          <a:prstGeom prst="rect">
            <a:avLst/>
          </a:prstGeom>
        </p:spPr>
        <p:txBody>
          <a:bodyPr wrap="square">
            <a:spAutoFit/>
          </a:bodyPr>
          <a:lstStyle/>
          <a:p>
            <a:pPr algn="ctr"/>
            <a:r>
              <a:rPr lang="ru-RU" b="1" dirty="0" err="1" smtClean="0">
                <a:solidFill>
                  <a:srgbClr val="0070C0"/>
                </a:solidFill>
                <a:latin typeface="Times New Roman" pitchFamily="18" charset="0"/>
                <a:cs typeface="Times New Roman" pitchFamily="18" charset="0"/>
              </a:rPr>
              <a:t>Кытайдын</a:t>
            </a:r>
            <a:r>
              <a:rPr lang="ru-RU" b="1" dirty="0" smtClean="0">
                <a:solidFill>
                  <a:srgbClr val="0070C0"/>
                </a:solidFill>
                <a:latin typeface="Times New Roman" pitchFamily="18" charset="0"/>
                <a:cs typeface="Times New Roman" pitchFamily="18" charset="0"/>
              </a:rPr>
              <a:t> </a:t>
            </a:r>
            <a:r>
              <a:rPr lang="ru-RU" b="1" dirty="0">
                <a:solidFill>
                  <a:srgbClr val="0070C0"/>
                </a:solidFill>
                <a:latin typeface="Times New Roman" pitchFamily="18" charset="0"/>
                <a:cs typeface="Times New Roman" pitchFamily="18" charset="0"/>
              </a:rPr>
              <a:t>Чжэнчжоу </a:t>
            </a:r>
            <a:r>
              <a:rPr lang="ru-RU" b="1" dirty="0" err="1" smtClean="0">
                <a:solidFill>
                  <a:srgbClr val="0070C0"/>
                </a:solidFill>
                <a:latin typeface="Times New Roman" pitchFamily="18" charset="0"/>
                <a:cs typeface="Times New Roman" pitchFamily="18" charset="0"/>
              </a:rPr>
              <a:t>университетинин</a:t>
            </a:r>
            <a:r>
              <a:rPr lang="ru-RU" b="1" dirty="0" smtClean="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айыл</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чарба</a:t>
            </a:r>
            <a:r>
              <a:rPr lang="ru-RU" b="1" dirty="0">
                <a:solidFill>
                  <a:srgbClr val="0070C0"/>
                </a:solidFill>
                <a:latin typeface="Times New Roman" pitchFamily="18" charset="0"/>
                <a:cs typeface="Times New Roman" pitchFamily="18" charset="0"/>
              </a:rPr>
              <a:t> институту </a:t>
            </a:r>
            <a:r>
              <a:rPr lang="ru-RU" b="1" dirty="0" err="1">
                <a:solidFill>
                  <a:srgbClr val="0070C0"/>
                </a:solidFill>
                <a:latin typeface="Times New Roman" pitchFamily="18" charset="0"/>
                <a:cs typeface="Times New Roman" pitchFamily="18" charset="0"/>
              </a:rPr>
              <a:t>менен</a:t>
            </a:r>
            <a:r>
              <a:rPr lang="ru-RU" b="1" dirty="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ОшМУ</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кызматташуу</a:t>
            </a:r>
            <a:r>
              <a:rPr lang="ru-RU" b="1" dirty="0" smtClean="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келишимине</a:t>
            </a:r>
            <a:r>
              <a:rPr lang="ru-RU" b="1" dirty="0">
                <a:solidFill>
                  <a:srgbClr val="0070C0"/>
                </a:solidFill>
                <a:latin typeface="Times New Roman" pitchFamily="18" charset="0"/>
                <a:cs typeface="Times New Roman" pitchFamily="18" charset="0"/>
              </a:rPr>
              <a:t> кол </a:t>
            </a:r>
            <a:r>
              <a:rPr lang="ru-RU" b="1" dirty="0" err="1" smtClean="0">
                <a:solidFill>
                  <a:srgbClr val="0070C0"/>
                </a:solidFill>
                <a:latin typeface="Times New Roman" pitchFamily="18" charset="0"/>
                <a:cs typeface="Times New Roman" pitchFamily="18" charset="0"/>
              </a:rPr>
              <a:t>койду</a:t>
            </a:r>
            <a:r>
              <a:rPr lang="ru-RU" b="1" dirty="0" smtClean="0">
                <a:solidFill>
                  <a:srgbClr val="0070C0"/>
                </a:solidFill>
                <a:latin typeface="Times New Roman" pitchFamily="18" charset="0"/>
                <a:cs typeface="Times New Roman" pitchFamily="18" charset="0"/>
              </a:rPr>
              <a:t> (21.04.24)</a:t>
            </a:r>
          </a:p>
          <a:p>
            <a:pPr algn="just"/>
            <a:endParaRPr lang="ru-RU" b="1" dirty="0">
              <a:solidFill>
                <a:srgbClr val="0070C0"/>
              </a:solidFill>
              <a:latin typeface="Times New Roman" pitchFamily="18" charset="0"/>
              <a:cs typeface="Times New Roman" pitchFamily="18" charset="0"/>
            </a:endParaRPr>
          </a:p>
          <a:p>
            <a:pPr algn="just"/>
            <a:r>
              <a:rPr lang="ru-RU" dirty="0" err="1" smtClean="0">
                <a:latin typeface="Times New Roman" pitchFamily="18" charset="0"/>
                <a:cs typeface="Times New Roman" pitchFamily="18" charset="0"/>
              </a:rPr>
              <a:t>Түзүлгөн</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келишимдин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негизинде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ОшМУ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айыл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чарба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жаатында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аталган</a:t>
            </a:r>
            <a:r>
              <a:rPr lang="ru-RU" dirty="0">
                <a:latin typeface="Times New Roman" pitchFamily="18" charset="0"/>
                <a:cs typeface="Times New Roman" pitchFamily="18" charset="0"/>
              </a:rPr>
              <a:t> институт </a:t>
            </a:r>
            <a:r>
              <a:rPr lang="ru-RU" dirty="0" err="1">
                <a:latin typeface="Times New Roman" pitchFamily="18" charset="0"/>
                <a:cs typeface="Times New Roman" pitchFamily="18" charset="0"/>
              </a:rPr>
              <a:t>менен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эт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багытындагы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койлордун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уйлардын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сапаттуулугун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жогорулатуу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долбоорлору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боюнча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кызматташат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Ошол</a:t>
            </a:r>
            <a:r>
              <a:rPr lang="ru-RU" dirty="0">
                <a:latin typeface="Times New Roman" pitchFamily="18" charset="0"/>
                <a:cs typeface="Times New Roman" pitchFamily="18" charset="0"/>
              </a:rPr>
              <a:t> эле </a:t>
            </a:r>
            <a:r>
              <a:rPr lang="ru-RU" dirty="0" err="1">
                <a:latin typeface="Times New Roman" pitchFamily="18" charset="0"/>
                <a:cs typeface="Times New Roman" pitchFamily="18" charset="0"/>
              </a:rPr>
              <a:t>учурда</a:t>
            </a:r>
            <a:r>
              <a:rPr lang="ru-RU" dirty="0">
                <a:latin typeface="Times New Roman" pitchFamily="18" charset="0"/>
                <a:cs typeface="Times New Roman" pitchFamily="18" charset="0"/>
              </a:rPr>
              <a:t> ветеринария </a:t>
            </a:r>
            <a:r>
              <a:rPr lang="ru-RU" dirty="0" err="1">
                <a:latin typeface="Times New Roman" pitchFamily="18" charset="0"/>
                <a:cs typeface="Times New Roman" pitchFamily="18" charset="0"/>
              </a:rPr>
              <a:t>жана</a:t>
            </a:r>
            <a:r>
              <a:rPr lang="ru-RU" dirty="0">
                <a:latin typeface="Times New Roman" pitchFamily="18" charset="0"/>
                <a:cs typeface="Times New Roman" pitchFamily="18" charset="0"/>
              </a:rPr>
              <a:t> агрономия </a:t>
            </a:r>
            <a:r>
              <a:rPr lang="ru-RU" dirty="0" err="1">
                <a:latin typeface="Times New Roman" pitchFamily="18" charset="0"/>
                <a:cs typeface="Times New Roman" pitchFamily="18" charset="0"/>
              </a:rPr>
              <a:t>багыттары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боюнча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ОшМУнун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бүтүрүүчүлөрүн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магистратурада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бюджеттик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негизде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окутуу</a:t>
            </a:r>
            <a:r>
              <a:rPr lang="ru-RU" dirty="0">
                <a:latin typeface="Times New Roman" pitchFamily="18" charset="0"/>
                <a:cs typeface="Times New Roman" pitchFamily="18" charset="0"/>
              </a:rPr>
              <a:t>, ветеринар </a:t>
            </a:r>
            <a:r>
              <a:rPr lang="ru-RU" dirty="0" err="1">
                <a:latin typeface="Times New Roman" pitchFamily="18" charset="0"/>
                <a:cs typeface="Times New Roman" pitchFamily="18" charset="0"/>
              </a:rPr>
              <a:t>адистер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ортосунда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тажрыйба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алмашуу</a:t>
            </a:r>
            <a:r>
              <a:rPr lang="ru-RU" dirty="0">
                <a:latin typeface="Times New Roman" pitchFamily="18" charset="0"/>
                <a:cs typeface="Times New Roman" pitchFamily="18" charset="0"/>
              </a:rPr>
              <a:t> да </a:t>
            </a:r>
            <a:r>
              <a:rPr lang="ru-RU" dirty="0" err="1">
                <a:latin typeface="Times New Roman" pitchFamily="18" charset="0"/>
                <a:cs typeface="Times New Roman" pitchFamily="18" charset="0"/>
              </a:rPr>
              <a:t>ишке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ашат</a:t>
            </a:r>
            <a:r>
              <a:rPr lang="ru-RU" dirty="0">
                <a:latin typeface="Times New Roman" pitchFamily="18" charset="0"/>
                <a:cs typeface="Times New Roman" pitchFamily="18" charset="0"/>
              </a:rPr>
              <a:t>.</a:t>
            </a:r>
          </a:p>
        </p:txBody>
      </p:sp>
      <p:pic>
        <p:nvPicPr>
          <p:cNvPr id="4" name="Рисунок 3">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2331" y="774854"/>
            <a:ext cx="554740" cy="769842"/>
          </a:xfrm>
          <a:prstGeom prst="rect">
            <a:avLst/>
          </a:prstGeom>
        </p:spPr>
      </p:pic>
      <p:sp>
        <p:nvSpPr>
          <p:cNvPr id="5" name="TextBox 4"/>
          <p:cNvSpPr txBox="1"/>
          <p:nvPr/>
        </p:nvSpPr>
        <p:spPr>
          <a:xfrm>
            <a:off x="346333" y="1544696"/>
            <a:ext cx="2544266" cy="1477328"/>
          </a:xfrm>
          <a:prstGeom prst="rect">
            <a:avLst/>
          </a:prstGeom>
          <a:noFill/>
        </p:spPr>
        <p:txBody>
          <a:bodyPr wrap="square" rtlCol="0">
            <a:spAutoFit/>
          </a:bodyPr>
          <a:lstStyle/>
          <a:p>
            <a:pPr algn="ctr"/>
            <a:r>
              <a:rPr lang="ky-KG" b="1" dirty="0" smtClean="0">
                <a:solidFill>
                  <a:srgbClr val="002060"/>
                </a:solidFill>
                <a:latin typeface="Arial" panose="020B0604020202020204" pitchFamily="34" charset="0"/>
                <a:cs typeface="Arial" panose="020B0604020202020204" pitchFamily="34" charset="0"/>
              </a:rPr>
              <a:t>Университеттин </a:t>
            </a:r>
            <a:br>
              <a:rPr lang="ky-KG" b="1" dirty="0" smtClean="0">
                <a:solidFill>
                  <a:srgbClr val="002060"/>
                </a:solidFill>
                <a:latin typeface="Arial" panose="020B0604020202020204" pitchFamily="34" charset="0"/>
                <a:cs typeface="Arial" panose="020B0604020202020204" pitchFamily="34" charset="0"/>
              </a:rPr>
            </a:br>
            <a:r>
              <a:rPr lang="ky-KG" b="1" dirty="0" smtClean="0">
                <a:solidFill>
                  <a:srgbClr val="002060"/>
                </a:solidFill>
                <a:latin typeface="Arial" panose="020B0604020202020204" pitchFamily="34" charset="0"/>
                <a:cs typeface="Arial" panose="020B0604020202020204" pitchFamily="34" charset="0"/>
              </a:rPr>
              <a:t>Эл аралык коомчулуктагы имиджи</a:t>
            </a:r>
            <a:endParaRPr lang="ru-RU" b="1" dirty="0">
              <a:solidFill>
                <a:srgbClr val="002060"/>
              </a:solidFill>
              <a:latin typeface="Arial" panose="020B0604020202020204" pitchFamily="34" charset="0"/>
              <a:cs typeface="Arial" panose="020B0604020202020204" pitchFamily="34" charset="0"/>
            </a:endParaRPr>
          </a:p>
          <a:p>
            <a:endParaRPr lang="ru-RU" b="1" dirty="0"/>
          </a:p>
        </p:txBody>
      </p:sp>
      <p:grpSp>
        <p:nvGrpSpPr>
          <p:cNvPr id="6"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7"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8"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pic>
        <p:nvPicPr>
          <p:cNvPr id="9" name="Рисунок 8"/>
          <p:cNvPicPr>
            <a:picLocks noChangeAspect="1"/>
          </p:cNvPicPr>
          <p:nvPr/>
        </p:nvPicPr>
        <p:blipFill>
          <a:blip r:embed="rId3"/>
          <a:stretch>
            <a:fillRect/>
          </a:stretch>
        </p:blipFill>
        <p:spPr>
          <a:xfrm>
            <a:off x="5811164" y="2740722"/>
            <a:ext cx="5969668" cy="3979779"/>
          </a:xfrm>
          <a:prstGeom prst="rect">
            <a:avLst/>
          </a:prstGeom>
        </p:spPr>
      </p:pic>
      <p:pic>
        <p:nvPicPr>
          <p:cNvPr id="10" name="Рисунок 9"/>
          <p:cNvPicPr>
            <a:picLocks noChangeAspect="1"/>
          </p:cNvPicPr>
          <p:nvPr/>
        </p:nvPicPr>
        <p:blipFill>
          <a:blip r:embed="rId4"/>
          <a:stretch>
            <a:fillRect/>
          </a:stretch>
        </p:blipFill>
        <p:spPr>
          <a:xfrm>
            <a:off x="440925" y="3142538"/>
            <a:ext cx="5087515" cy="3023712"/>
          </a:xfrm>
          <a:prstGeom prst="rect">
            <a:avLst/>
          </a:prstGeom>
        </p:spPr>
      </p:pic>
    </p:spTree>
    <p:extLst>
      <p:ext uri="{BB962C8B-B14F-4D97-AF65-F5344CB8AC3E}">
        <p14:creationId xmlns:p14="http://schemas.microsoft.com/office/powerpoint/2010/main" val="34542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8079129" y="0"/>
            <a:ext cx="4112871"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 name="Group 5"/>
          <p:cNvGrpSpPr>
            <a:grpSpLocks noChangeAspect="1"/>
          </p:cNvGrpSpPr>
          <p:nvPr/>
        </p:nvGrpSpPr>
        <p:grpSpPr>
          <a:xfrm>
            <a:off x="7265483" y="1188461"/>
            <a:ext cx="4335593" cy="4203285"/>
            <a:chOff x="0" y="0"/>
            <a:chExt cx="6350000" cy="6350000"/>
          </a:xfrm>
        </p:grpSpPr>
        <p:sp>
          <p:nvSpPr>
            <p:cNvPr id="6" name="Freeform 6"/>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35135" r="-35135"/>
              </a:stretch>
            </a:blipFill>
          </p:spPr>
        </p:sp>
        <p:sp>
          <p:nvSpPr>
            <p:cNvPr id="7" name="Freeform 7"/>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AEB"/>
            </a:solidFill>
          </p:spPr>
        </p:sp>
      </p:grpSp>
      <p:sp>
        <p:nvSpPr>
          <p:cNvPr id="17" name="TextBox 17"/>
          <p:cNvSpPr txBox="1"/>
          <p:nvPr/>
        </p:nvSpPr>
        <p:spPr>
          <a:xfrm>
            <a:off x="1435063" y="1626847"/>
            <a:ext cx="5830420" cy="1693477"/>
          </a:xfrm>
          <a:prstGeom prst="rect">
            <a:avLst/>
          </a:prstGeom>
        </p:spPr>
        <p:txBody>
          <a:bodyPr wrap="square" lIns="0" tIns="0" rIns="0" bIns="0" rtlCol="0" anchor="t">
            <a:spAutoFit/>
          </a:bodyPr>
          <a:lstStyle/>
          <a:p>
            <a:pPr algn="ctr">
              <a:lnSpc>
                <a:spcPts val="3386"/>
              </a:lnSpc>
            </a:pPr>
            <a:r>
              <a:rPr lang="en-US" sz="2000" dirty="0">
                <a:solidFill>
                  <a:srgbClr val="2B1511"/>
                </a:solidFill>
                <a:latin typeface="Canva Sans Bold"/>
              </a:rPr>
              <a:t>ОШМУГА КУРАТОРЛУККА БЕКИТИЛИП БЕРИЛГЕН МЕКТЕПТЕР МЕНЕН АТКАРЫЛГАН </a:t>
            </a:r>
          </a:p>
          <a:p>
            <a:pPr algn="ctr">
              <a:lnSpc>
                <a:spcPts val="3386"/>
              </a:lnSpc>
            </a:pPr>
            <a:r>
              <a:rPr lang="en-US" sz="2000" dirty="0">
                <a:solidFill>
                  <a:srgbClr val="2B1511"/>
                </a:solidFill>
                <a:latin typeface="Canva Sans Bold"/>
              </a:rPr>
              <a:t>ИШ ЧАРАЛАР</a:t>
            </a:r>
          </a:p>
          <a:p>
            <a:pPr algn="ctr">
              <a:lnSpc>
                <a:spcPts val="3386"/>
              </a:lnSpc>
            </a:pPr>
            <a:endParaRPr lang="en-US" sz="2000" dirty="0">
              <a:solidFill>
                <a:srgbClr val="2B1511"/>
              </a:solidFill>
              <a:latin typeface="Canva Sans Bold"/>
            </a:endParaRPr>
          </a:p>
        </p:txBody>
      </p:sp>
      <p:sp>
        <p:nvSpPr>
          <p:cNvPr id="19" name="Прямоугольник 18"/>
          <p:cNvSpPr/>
          <p:nvPr/>
        </p:nvSpPr>
        <p:spPr>
          <a:xfrm>
            <a:off x="1" y="0"/>
            <a:ext cx="864444"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коллектив png | PNGWing"/>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PaintStrok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200849" y="3989779"/>
            <a:ext cx="2053290" cy="177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498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Прямоугольник 103"/>
          <p:cNvSpPr/>
          <p:nvPr/>
        </p:nvSpPr>
        <p:spPr>
          <a:xfrm>
            <a:off x="0" y="-11171"/>
            <a:ext cx="12192000" cy="132874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Freeform 2">
            <a:extLst>
              <a:ext uri="{FF2B5EF4-FFF2-40B4-BE49-F238E27FC236}">
                <a16:creationId xmlns:a16="http://schemas.microsoft.com/office/drawing/2014/main" id="{FEC296FA-B8CE-4AF5-B72A-3026720CBFFD}"/>
              </a:ext>
            </a:extLst>
          </p:cNvPr>
          <p:cNvSpPr/>
          <p:nvPr/>
        </p:nvSpPr>
        <p:spPr>
          <a:xfrm>
            <a:off x="4308287" y="1997138"/>
            <a:ext cx="3603615" cy="3603615"/>
          </a:xfrm>
          <a:custGeom>
            <a:avLst/>
            <a:gdLst/>
            <a:ahLst/>
            <a:cxnLst/>
            <a:rect l="l" t="t" r="r" b="b"/>
            <a:pathLst>
              <a:path w="5405423" h="5405423">
                <a:moveTo>
                  <a:pt x="0" y="0"/>
                </a:moveTo>
                <a:lnTo>
                  <a:pt x="5405423" y="0"/>
                </a:lnTo>
                <a:lnTo>
                  <a:pt x="5405423" y="5405424"/>
                </a:lnTo>
                <a:lnTo>
                  <a:pt x="0" y="5405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ru-RU" sz="1200" dirty="0"/>
          </a:p>
        </p:txBody>
      </p:sp>
      <p:grpSp>
        <p:nvGrpSpPr>
          <p:cNvPr id="75" name="Group 3">
            <a:extLst>
              <a:ext uri="{FF2B5EF4-FFF2-40B4-BE49-F238E27FC236}">
                <a16:creationId xmlns:a16="http://schemas.microsoft.com/office/drawing/2014/main" id="{B12C5BAF-B96C-4587-8FA0-2F6C3EA1EB16}"/>
              </a:ext>
            </a:extLst>
          </p:cNvPr>
          <p:cNvGrpSpPr/>
          <p:nvPr/>
        </p:nvGrpSpPr>
        <p:grpSpPr>
          <a:xfrm>
            <a:off x="7669781" y="3069388"/>
            <a:ext cx="299069" cy="299069"/>
            <a:chOff x="0" y="0"/>
            <a:chExt cx="812800" cy="812800"/>
          </a:xfrm>
        </p:grpSpPr>
        <p:sp>
          <p:nvSpPr>
            <p:cNvPr id="76" name="Freeform 4">
              <a:extLst>
                <a:ext uri="{FF2B5EF4-FFF2-40B4-BE49-F238E27FC236}">
                  <a16:creationId xmlns:a16="http://schemas.microsoft.com/office/drawing/2014/main" id="{6F98CF68-FED6-4ED8-8961-4EB09D1B93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F8D389"/>
              </a:solidFill>
              <a:prstDash val="solid"/>
              <a:miter/>
            </a:ln>
          </p:spPr>
        </p:sp>
        <p:sp>
          <p:nvSpPr>
            <p:cNvPr id="77" name="TextBox 5">
              <a:extLst>
                <a:ext uri="{FF2B5EF4-FFF2-40B4-BE49-F238E27FC236}">
                  <a16:creationId xmlns:a16="http://schemas.microsoft.com/office/drawing/2014/main" id="{D6E3DD1E-BB98-4019-9F45-B40C46664F9E}"/>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78" name="Group 6">
            <a:extLst>
              <a:ext uri="{FF2B5EF4-FFF2-40B4-BE49-F238E27FC236}">
                <a16:creationId xmlns:a16="http://schemas.microsoft.com/office/drawing/2014/main" id="{EB678B26-7421-41D4-9CC3-619E09038F47}"/>
              </a:ext>
            </a:extLst>
          </p:cNvPr>
          <p:cNvGrpSpPr/>
          <p:nvPr/>
        </p:nvGrpSpPr>
        <p:grpSpPr>
          <a:xfrm>
            <a:off x="6834608" y="2075730"/>
            <a:ext cx="299069" cy="299069"/>
            <a:chOff x="0" y="0"/>
            <a:chExt cx="812800" cy="812800"/>
          </a:xfrm>
        </p:grpSpPr>
        <p:sp>
          <p:nvSpPr>
            <p:cNvPr id="79" name="Freeform 7">
              <a:extLst>
                <a:ext uri="{FF2B5EF4-FFF2-40B4-BE49-F238E27FC236}">
                  <a16:creationId xmlns:a16="http://schemas.microsoft.com/office/drawing/2014/main" id="{69CCFB62-2E19-435A-BF82-6B5348F591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002060"/>
              </a:solidFill>
              <a:prstDash val="solid"/>
              <a:miter/>
            </a:ln>
          </p:spPr>
        </p:sp>
        <p:sp>
          <p:nvSpPr>
            <p:cNvPr id="80" name="TextBox 8">
              <a:extLst>
                <a:ext uri="{FF2B5EF4-FFF2-40B4-BE49-F238E27FC236}">
                  <a16:creationId xmlns:a16="http://schemas.microsoft.com/office/drawing/2014/main" id="{06E21060-160B-4E69-9B1E-764802DB78E0}"/>
                </a:ext>
              </a:extLst>
            </p:cNvPr>
            <p:cNvSpPr txBox="1"/>
            <p:nvPr/>
          </p:nvSpPr>
          <p:spPr>
            <a:xfrm>
              <a:off x="76200" y="38100"/>
              <a:ext cx="660400" cy="698500"/>
            </a:xfrm>
            <a:prstGeom prst="rect">
              <a:avLst/>
            </a:prstGeom>
            <a:ln>
              <a:solidFill>
                <a:srgbClr val="002060"/>
              </a:solidFill>
            </a:ln>
          </p:spPr>
          <p:txBody>
            <a:bodyPr lIns="33867" tIns="33867" rIns="33867" bIns="33867" rtlCol="0" anchor="ctr"/>
            <a:lstStyle/>
            <a:p>
              <a:pPr algn="ctr">
                <a:lnSpc>
                  <a:spcPts val="1837"/>
                </a:lnSpc>
                <a:spcBef>
                  <a:spcPct val="0"/>
                </a:spcBef>
              </a:pPr>
              <a:endParaRPr sz="1200"/>
            </a:p>
          </p:txBody>
        </p:sp>
      </p:grpSp>
      <p:grpSp>
        <p:nvGrpSpPr>
          <p:cNvPr id="81" name="Group 9">
            <a:extLst>
              <a:ext uri="{FF2B5EF4-FFF2-40B4-BE49-F238E27FC236}">
                <a16:creationId xmlns:a16="http://schemas.microsoft.com/office/drawing/2014/main" id="{849196A0-56D8-4625-AF17-54D6DE83DD47}"/>
              </a:ext>
            </a:extLst>
          </p:cNvPr>
          <p:cNvGrpSpPr/>
          <p:nvPr/>
        </p:nvGrpSpPr>
        <p:grpSpPr>
          <a:xfrm>
            <a:off x="6831825" y="5225618"/>
            <a:ext cx="299069" cy="299069"/>
            <a:chOff x="0" y="0"/>
            <a:chExt cx="812800" cy="812800"/>
          </a:xfrm>
        </p:grpSpPr>
        <p:sp>
          <p:nvSpPr>
            <p:cNvPr id="82" name="Freeform 10">
              <a:extLst>
                <a:ext uri="{FF2B5EF4-FFF2-40B4-BE49-F238E27FC236}">
                  <a16:creationId xmlns:a16="http://schemas.microsoft.com/office/drawing/2014/main" id="{2E2BCA1F-6D05-4B1F-BF2F-63ED1D33F8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FF8379"/>
              </a:solidFill>
              <a:prstDash val="solid"/>
              <a:miter/>
            </a:ln>
          </p:spPr>
        </p:sp>
        <p:sp>
          <p:nvSpPr>
            <p:cNvPr id="83" name="TextBox 11">
              <a:extLst>
                <a:ext uri="{FF2B5EF4-FFF2-40B4-BE49-F238E27FC236}">
                  <a16:creationId xmlns:a16="http://schemas.microsoft.com/office/drawing/2014/main" id="{A22F877E-6DC8-493A-B787-F3C23B8D60C9}"/>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84" name="Group 12">
            <a:extLst>
              <a:ext uri="{FF2B5EF4-FFF2-40B4-BE49-F238E27FC236}">
                <a16:creationId xmlns:a16="http://schemas.microsoft.com/office/drawing/2014/main" id="{C3F6E528-3925-4135-9653-701B02EBF908}"/>
              </a:ext>
            </a:extLst>
          </p:cNvPr>
          <p:cNvGrpSpPr/>
          <p:nvPr/>
        </p:nvGrpSpPr>
        <p:grpSpPr>
          <a:xfrm>
            <a:off x="4251850" y="3081408"/>
            <a:ext cx="299069" cy="299069"/>
            <a:chOff x="0" y="0"/>
            <a:chExt cx="812800" cy="812800"/>
          </a:xfrm>
        </p:grpSpPr>
        <p:sp>
          <p:nvSpPr>
            <p:cNvPr id="85" name="Freeform 13">
              <a:extLst>
                <a:ext uri="{FF2B5EF4-FFF2-40B4-BE49-F238E27FC236}">
                  <a16:creationId xmlns:a16="http://schemas.microsoft.com/office/drawing/2014/main" id="{6BB32678-E4EF-4E30-AFF5-7FA0ACE7AB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0066FF"/>
              </a:solidFill>
              <a:prstDash val="solid"/>
              <a:miter/>
            </a:ln>
          </p:spPr>
        </p:sp>
        <p:sp>
          <p:nvSpPr>
            <p:cNvPr id="86" name="TextBox 14">
              <a:extLst>
                <a:ext uri="{FF2B5EF4-FFF2-40B4-BE49-F238E27FC236}">
                  <a16:creationId xmlns:a16="http://schemas.microsoft.com/office/drawing/2014/main" id="{1ACF8418-BDF4-44C9-99CB-B6BC11DA0F07}"/>
                </a:ext>
              </a:extLst>
            </p:cNvPr>
            <p:cNvSpPr txBox="1"/>
            <p:nvPr/>
          </p:nvSpPr>
          <p:spPr>
            <a:xfrm>
              <a:off x="76200" y="38100"/>
              <a:ext cx="660400" cy="698500"/>
            </a:xfrm>
            <a:prstGeom prst="rect">
              <a:avLst/>
            </a:prstGeom>
            <a:ln>
              <a:solidFill>
                <a:srgbClr val="0066FF"/>
              </a:solidFill>
            </a:ln>
          </p:spPr>
          <p:txBody>
            <a:bodyPr lIns="33867" tIns="33867" rIns="33867" bIns="33867" rtlCol="0" anchor="ctr"/>
            <a:lstStyle/>
            <a:p>
              <a:pPr algn="ctr">
                <a:lnSpc>
                  <a:spcPts val="1837"/>
                </a:lnSpc>
                <a:spcBef>
                  <a:spcPct val="0"/>
                </a:spcBef>
              </a:pPr>
              <a:endParaRPr sz="1200"/>
            </a:p>
          </p:txBody>
        </p:sp>
      </p:grpSp>
      <p:grpSp>
        <p:nvGrpSpPr>
          <p:cNvPr id="87" name="Group 15">
            <a:extLst>
              <a:ext uri="{FF2B5EF4-FFF2-40B4-BE49-F238E27FC236}">
                <a16:creationId xmlns:a16="http://schemas.microsoft.com/office/drawing/2014/main" id="{7B17381E-7067-4CD5-AEEC-9C37C91D5805}"/>
              </a:ext>
            </a:extLst>
          </p:cNvPr>
          <p:cNvGrpSpPr/>
          <p:nvPr/>
        </p:nvGrpSpPr>
        <p:grpSpPr>
          <a:xfrm>
            <a:off x="4251850" y="4280721"/>
            <a:ext cx="299069" cy="299069"/>
            <a:chOff x="0" y="0"/>
            <a:chExt cx="812800" cy="812800"/>
          </a:xfrm>
        </p:grpSpPr>
        <p:sp>
          <p:nvSpPr>
            <p:cNvPr id="88" name="Freeform 16">
              <a:extLst>
                <a:ext uri="{FF2B5EF4-FFF2-40B4-BE49-F238E27FC236}">
                  <a16:creationId xmlns:a16="http://schemas.microsoft.com/office/drawing/2014/main" id="{C1FE96A0-3CDF-45A6-B845-CE06AAC3A6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8ED7E8"/>
              </a:solidFill>
              <a:prstDash val="solid"/>
              <a:miter/>
            </a:ln>
          </p:spPr>
        </p:sp>
        <p:sp>
          <p:nvSpPr>
            <p:cNvPr id="89" name="TextBox 17">
              <a:extLst>
                <a:ext uri="{FF2B5EF4-FFF2-40B4-BE49-F238E27FC236}">
                  <a16:creationId xmlns:a16="http://schemas.microsoft.com/office/drawing/2014/main" id="{8F214841-6E26-47C9-B97E-451F841482FF}"/>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90" name="Group 18">
            <a:extLst>
              <a:ext uri="{FF2B5EF4-FFF2-40B4-BE49-F238E27FC236}">
                <a16:creationId xmlns:a16="http://schemas.microsoft.com/office/drawing/2014/main" id="{1205FBFB-28A4-4F5D-9751-6A509F4295CA}"/>
              </a:ext>
            </a:extLst>
          </p:cNvPr>
          <p:cNvGrpSpPr/>
          <p:nvPr/>
        </p:nvGrpSpPr>
        <p:grpSpPr>
          <a:xfrm>
            <a:off x="1399230" y="1518321"/>
            <a:ext cx="3395323" cy="1046930"/>
            <a:chOff x="0" y="0"/>
            <a:chExt cx="1467458" cy="452483"/>
          </a:xfrm>
        </p:grpSpPr>
        <p:sp>
          <p:nvSpPr>
            <p:cNvPr id="91" name="Freeform 19">
              <a:extLst>
                <a:ext uri="{FF2B5EF4-FFF2-40B4-BE49-F238E27FC236}">
                  <a16:creationId xmlns:a16="http://schemas.microsoft.com/office/drawing/2014/main" id="{C3BEA8C0-7641-4C01-8A94-E4909A6C9A2F}"/>
                </a:ext>
              </a:extLst>
            </p:cNvPr>
            <p:cNvSpPr/>
            <p:nvPr/>
          </p:nvSpPr>
          <p:spPr>
            <a:xfrm>
              <a:off x="0" y="0"/>
              <a:ext cx="1467458" cy="452483"/>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9397D8"/>
              </a:solidFill>
              <a:prstDash val="solid"/>
              <a:miter/>
            </a:ln>
          </p:spPr>
        </p:sp>
        <p:sp>
          <p:nvSpPr>
            <p:cNvPr id="92" name="TextBox 20">
              <a:extLst>
                <a:ext uri="{FF2B5EF4-FFF2-40B4-BE49-F238E27FC236}">
                  <a16:creationId xmlns:a16="http://schemas.microsoft.com/office/drawing/2014/main" id="{D5C66C89-47C7-4DD5-B806-275C59C7004E}"/>
                </a:ext>
              </a:extLst>
            </p:cNvPr>
            <p:cNvSpPr txBox="1"/>
            <p:nvPr/>
          </p:nvSpPr>
          <p:spPr>
            <a:xfrm>
              <a:off x="0" y="-38100"/>
              <a:ext cx="1467458" cy="490583"/>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93" name="Group 21">
            <a:extLst>
              <a:ext uri="{FF2B5EF4-FFF2-40B4-BE49-F238E27FC236}">
                <a16:creationId xmlns:a16="http://schemas.microsoft.com/office/drawing/2014/main" id="{30145584-E003-4219-BDE7-0AE3B793515D}"/>
              </a:ext>
            </a:extLst>
          </p:cNvPr>
          <p:cNvGrpSpPr/>
          <p:nvPr/>
        </p:nvGrpSpPr>
        <p:grpSpPr>
          <a:xfrm rot="-10800000">
            <a:off x="4179772" y="1712139"/>
            <a:ext cx="794562" cy="684987"/>
            <a:chOff x="0" y="0"/>
            <a:chExt cx="1290485" cy="1112520"/>
          </a:xfrm>
        </p:grpSpPr>
        <p:sp>
          <p:nvSpPr>
            <p:cNvPr id="94" name="Freeform 22">
              <a:extLst>
                <a:ext uri="{FF2B5EF4-FFF2-40B4-BE49-F238E27FC236}">
                  <a16:creationId xmlns:a16="http://schemas.microsoft.com/office/drawing/2014/main" id="{8CBA0DC8-9729-46F5-BBD0-5A2F5031841F}"/>
                </a:ext>
              </a:extLst>
            </p:cNvPr>
            <p:cNvSpPr/>
            <p:nvPr/>
          </p:nvSpPr>
          <p:spPr>
            <a:xfrm>
              <a:off x="0" y="0"/>
              <a:ext cx="1290485" cy="1113790"/>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9397D8"/>
            </a:solidFill>
          </p:spPr>
        </p:sp>
      </p:grpSp>
      <p:grpSp>
        <p:nvGrpSpPr>
          <p:cNvPr id="95" name="Group 23">
            <a:extLst>
              <a:ext uri="{FF2B5EF4-FFF2-40B4-BE49-F238E27FC236}">
                <a16:creationId xmlns:a16="http://schemas.microsoft.com/office/drawing/2014/main" id="{62826DA7-1EC6-4945-8A70-E687EE9666AA}"/>
              </a:ext>
            </a:extLst>
          </p:cNvPr>
          <p:cNvGrpSpPr/>
          <p:nvPr/>
        </p:nvGrpSpPr>
        <p:grpSpPr>
          <a:xfrm>
            <a:off x="5079293" y="2086604"/>
            <a:ext cx="299069" cy="299069"/>
            <a:chOff x="0" y="0"/>
            <a:chExt cx="812800" cy="812800"/>
          </a:xfrm>
        </p:grpSpPr>
        <p:sp>
          <p:nvSpPr>
            <p:cNvPr id="96" name="Freeform 24">
              <a:extLst>
                <a:ext uri="{FF2B5EF4-FFF2-40B4-BE49-F238E27FC236}">
                  <a16:creationId xmlns:a16="http://schemas.microsoft.com/office/drawing/2014/main" id="{403A95BD-FD2B-4BEA-BA05-07DAFC5DF7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a:ln w="66675" cap="sq">
              <a:solidFill>
                <a:srgbClr val="9397D8"/>
              </a:solidFill>
              <a:prstDash val="solid"/>
              <a:miter/>
            </a:ln>
          </p:spPr>
        </p:sp>
        <p:sp>
          <p:nvSpPr>
            <p:cNvPr id="97" name="TextBox 25">
              <a:extLst>
                <a:ext uri="{FF2B5EF4-FFF2-40B4-BE49-F238E27FC236}">
                  <a16:creationId xmlns:a16="http://schemas.microsoft.com/office/drawing/2014/main" id="{C4003C56-CC7C-4094-84A8-2701A74BC5B6}"/>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98" name="Group 26">
            <a:extLst>
              <a:ext uri="{FF2B5EF4-FFF2-40B4-BE49-F238E27FC236}">
                <a16:creationId xmlns:a16="http://schemas.microsoft.com/office/drawing/2014/main" id="{C65DD836-A46A-464D-B001-9DE21CED8D07}"/>
              </a:ext>
            </a:extLst>
          </p:cNvPr>
          <p:cNvGrpSpPr/>
          <p:nvPr/>
        </p:nvGrpSpPr>
        <p:grpSpPr>
          <a:xfrm>
            <a:off x="5079293" y="5207993"/>
            <a:ext cx="299069" cy="299069"/>
            <a:chOff x="0" y="0"/>
            <a:chExt cx="812800" cy="812800"/>
          </a:xfrm>
        </p:grpSpPr>
        <p:sp>
          <p:nvSpPr>
            <p:cNvPr id="99" name="Freeform 27">
              <a:extLst>
                <a:ext uri="{FF2B5EF4-FFF2-40B4-BE49-F238E27FC236}">
                  <a16:creationId xmlns:a16="http://schemas.microsoft.com/office/drawing/2014/main" id="{3BBB8879-9952-4456-B167-E1D1541C08A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0000CC"/>
              </a:solidFill>
              <a:prstDash val="solid"/>
              <a:miter/>
            </a:ln>
          </p:spPr>
        </p:sp>
        <p:sp>
          <p:nvSpPr>
            <p:cNvPr id="100" name="TextBox 28">
              <a:extLst>
                <a:ext uri="{FF2B5EF4-FFF2-40B4-BE49-F238E27FC236}">
                  <a16:creationId xmlns:a16="http://schemas.microsoft.com/office/drawing/2014/main" id="{D911BA28-BD40-4A75-8B26-461AE8634F93}"/>
                </a:ext>
              </a:extLst>
            </p:cNvPr>
            <p:cNvSpPr txBox="1"/>
            <p:nvPr/>
          </p:nvSpPr>
          <p:spPr>
            <a:xfrm>
              <a:off x="76200" y="38100"/>
              <a:ext cx="660400" cy="698500"/>
            </a:xfrm>
            <a:prstGeom prst="rect">
              <a:avLst/>
            </a:prstGeom>
            <a:ln>
              <a:solidFill>
                <a:srgbClr val="0000CC"/>
              </a:solidFill>
            </a:ln>
          </p:spPr>
          <p:txBody>
            <a:bodyPr lIns="33867" tIns="33867" rIns="33867" bIns="33867" rtlCol="0" anchor="ctr"/>
            <a:lstStyle/>
            <a:p>
              <a:pPr algn="ctr">
                <a:lnSpc>
                  <a:spcPts val="1837"/>
                </a:lnSpc>
                <a:spcBef>
                  <a:spcPct val="0"/>
                </a:spcBef>
              </a:pPr>
              <a:endParaRPr sz="1200"/>
            </a:p>
          </p:txBody>
        </p:sp>
      </p:grpSp>
      <p:grpSp>
        <p:nvGrpSpPr>
          <p:cNvPr id="101" name="Group 29">
            <a:extLst>
              <a:ext uri="{FF2B5EF4-FFF2-40B4-BE49-F238E27FC236}">
                <a16:creationId xmlns:a16="http://schemas.microsoft.com/office/drawing/2014/main" id="{E114E21D-3C32-47A4-A3E6-A41541A312A1}"/>
              </a:ext>
            </a:extLst>
          </p:cNvPr>
          <p:cNvGrpSpPr/>
          <p:nvPr/>
        </p:nvGrpSpPr>
        <p:grpSpPr>
          <a:xfrm>
            <a:off x="7669781" y="4280721"/>
            <a:ext cx="299069" cy="299069"/>
            <a:chOff x="0" y="0"/>
            <a:chExt cx="812800" cy="812800"/>
          </a:xfrm>
        </p:grpSpPr>
        <p:sp>
          <p:nvSpPr>
            <p:cNvPr id="102" name="Freeform 30">
              <a:extLst>
                <a:ext uri="{FF2B5EF4-FFF2-40B4-BE49-F238E27FC236}">
                  <a16:creationId xmlns:a16="http://schemas.microsoft.com/office/drawing/2014/main" id="{AA6936EE-9960-4C70-9173-20A2124CFEC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00B050"/>
              </a:solidFill>
              <a:prstDash val="solid"/>
              <a:miter/>
            </a:ln>
          </p:spPr>
        </p:sp>
        <p:sp>
          <p:nvSpPr>
            <p:cNvPr id="103" name="TextBox 31">
              <a:extLst>
                <a:ext uri="{FF2B5EF4-FFF2-40B4-BE49-F238E27FC236}">
                  <a16:creationId xmlns:a16="http://schemas.microsoft.com/office/drawing/2014/main" id="{9A925546-C670-4F7B-815F-E58133E0F1DB}"/>
                </a:ext>
              </a:extLst>
            </p:cNvPr>
            <p:cNvSpPr txBox="1"/>
            <p:nvPr/>
          </p:nvSpPr>
          <p:spPr>
            <a:xfrm>
              <a:off x="76200" y="38100"/>
              <a:ext cx="660400" cy="698500"/>
            </a:xfrm>
            <a:prstGeom prst="rect">
              <a:avLst/>
            </a:prstGeom>
            <a:ln>
              <a:solidFill>
                <a:srgbClr val="00B050"/>
              </a:solidFill>
            </a:ln>
          </p:spPr>
          <p:txBody>
            <a:bodyPr lIns="33867" tIns="33867" rIns="33867" bIns="33867" rtlCol="0" anchor="ctr"/>
            <a:lstStyle/>
            <a:p>
              <a:pPr algn="ctr">
                <a:lnSpc>
                  <a:spcPts val="1837"/>
                </a:lnSpc>
                <a:spcBef>
                  <a:spcPct val="0"/>
                </a:spcBef>
              </a:pPr>
              <a:endParaRPr sz="1200"/>
            </a:p>
          </p:txBody>
        </p:sp>
      </p:grpSp>
      <p:grpSp>
        <p:nvGrpSpPr>
          <p:cNvPr id="105" name="Group 33">
            <a:extLst>
              <a:ext uri="{FF2B5EF4-FFF2-40B4-BE49-F238E27FC236}">
                <a16:creationId xmlns:a16="http://schemas.microsoft.com/office/drawing/2014/main" id="{1F1C8AE0-0E9F-4E1B-B604-61F894225CA5}"/>
              </a:ext>
            </a:extLst>
          </p:cNvPr>
          <p:cNvGrpSpPr/>
          <p:nvPr/>
        </p:nvGrpSpPr>
        <p:grpSpPr>
          <a:xfrm>
            <a:off x="299416" y="2691668"/>
            <a:ext cx="3608141" cy="1239966"/>
            <a:chOff x="-91980" y="0"/>
            <a:chExt cx="1559438" cy="535913"/>
          </a:xfrm>
        </p:grpSpPr>
        <p:sp>
          <p:nvSpPr>
            <p:cNvPr id="106" name="Freeform 34">
              <a:extLst>
                <a:ext uri="{FF2B5EF4-FFF2-40B4-BE49-F238E27FC236}">
                  <a16:creationId xmlns:a16="http://schemas.microsoft.com/office/drawing/2014/main" id="{2FA51206-B749-46BA-AA7F-DEF011DE9E5F}"/>
                </a:ext>
              </a:extLst>
            </p:cNvPr>
            <p:cNvSpPr/>
            <p:nvPr/>
          </p:nvSpPr>
          <p:spPr>
            <a:xfrm>
              <a:off x="0" y="0"/>
              <a:ext cx="1467458" cy="452483"/>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0066FF"/>
              </a:solidFill>
              <a:prstDash val="solid"/>
              <a:miter/>
            </a:ln>
          </p:spPr>
        </p:sp>
        <p:sp>
          <p:nvSpPr>
            <p:cNvPr id="107" name="TextBox 35">
              <a:extLst>
                <a:ext uri="{FF2B5EF4-FFF2-40B4-BE49-F238E27FC236}">
                  <a16:creationId xmlns:a16="http://schemas.microsoft.com/office/drawing/2014/main" id="{2A845560-F44C-4F64-A93E-8AE93600BFDD}"/>
                </a:ext>
              </a:extLst>
            </p:cNvPr>
            <p:cNvSpPr txBox="1"/>
            <p:nvPr/>
          </p:nvSpPr>
          <p:spPr>
            <a:xfrm>
              <a:off x="-91980" y="45330"/>
              <a:ext cx="1467458" cy="490583"/>
            </a:xfrm>
            <a:prstGeom prst="rect">
              <a:avLst/>
            </a:prstGeom>
            <a:noFill/>
            <a:ln>
              <a:noFill/>
            </a:ln>
          </p:spPr>
          <p:txBody>
            <a:bodyPr lIns="33867" tIns="33867" rIns="33867" bIns="33867" rtlCol="0" anchor="ctr"/>
            <a:lstStyle/>
            <a:p>
              <a:pPr algn="ctr">
                <a:lnSpc>
                  <a:spcPts val="1837"/>
                </a:lnSpc>
              </a:pPr>
              <a:r>
                <a:rPr lang="en-US" sz="1867" b="1" dirty="0">
                  <a:solidFill>
                    <a:srgbClr val="0070C0"/>
                  </a:solidFill>
                  <a:latin typeface="Monotype Corsiva" panose="03010101010201010101" pitchFamily="66" charset="0"/>
                </a:rPr>
                <a:t>№52 “</a:t>
              </a:r>
              <a:r>
                <a:rPr lang="en-US" sz="1867" b="1" dirty="0" err="1">
                  <a:solidFill>
                    <a:srgbClr val="0070C0"/>
                  </a:solidFill>
                  <a:latin typeface="Monotype Corsiva" panose="03010101010201010101" pitchFamily="66" charset="0"/>
                </a:rPr>
                <a:t>Кыргыз-Түрк</a:t>
              </a:r>
              <a:r>
                <a:rPr lang="en-US" sz="1867" b="1" dirty="0">
                  <a:solidFill>
                    <a:srgbClr val="0070C0"/>
                  </a:solidFill>
                  <a:latin typeface="Monotype Corsiva" panose="03010101010201010101" pitchFamily="66" charset="0"/>
                </a:rPr>
                <a:t> </a:t>
              </a:r>
              <a:r>
                <a:rPr lang="en-US" sz="1867" b="1" dirty="0" err="1">
                  <a:solidFill>
                    <a:srgbClr val="0070C0"/>
                  </a:solidFill>
                  <a:latin typeface="Monotype Corsiva" panose="03010101010201010101" pitchFamily="66" charset="0"/>
                </a:rPr>
                <a:t>достугу”мектеп-лицейи</a:t>
              </a:r>
              <a:endParaRPr lang="en-US" sz="1867" b="1" dirty="0">
                <a:solidFill>
                  <a:srgbClr val="0070C0"/>
                </a:solidFill>
                <a:latin typeface="Monotype Corsiva" panose="03010101010201010101" pitchFamily="66" charset="0"/>
              </a:endParaRPr>
            </a:p>
            <a:p>
              <a:pPr algn="ctr">
                <a:lnSpc>
                  <a:spcPts val="1837"/>
                </a:lnSpc>
                <a:spcBef>
                  <a:spcPct val="0"/>
                </a:spcBef>
              </a:pPr>
              <a:endParaRPr lang="en-US" sz="1867" b="1" dirty="0">
                <a:solidFill>
                  <a:srgbClr val="0070C0"/>
                </a:solidFill>
                <a:latin typeface="Monotype Corsiva" panose="03010101010201010101" pitchFamily="66" charset="0"/>
              </a:endParaRPr>
            </a:p>
          </p:txBody>
        </p:sp>
      </p:grpSp>
      <p:grpSp>
        <p:nvGrpSpPr>
          <p:cNvPr id="108" name="Group 36">
            <a:extLst>
              <a:ext uri="{FF2B5EF4-FFF2-40B4-BE49-F238E27FC236}">
                <a16:creationId xmlns:a16="http://schemas.microsoft.com/office/drawing/2014/main" id="{AB9C0566-5EB3-4B02-B11F-B62C9C48C5E7}"/>
              </a:ext>
            </a:extLst>
          </p:cNvPr>
          <p:cNvGrpSpPr/>
          <p:nvPr/>
        </p:nvGrpSpPr>
        <p:grpSpPr>
          <a:xfrm rot="-10800000">
            <a:off x="3358702" y="2905119"/>
            <a:ext cx="794562" cy="684987"/>
            <a:chOff x="0" y="0"/>
            <a:chExt cx="1290485" cy="1112520"/>
          </a:xfrm>
          <a:solidFill>
            <a:srgbClr val="0066FF"/>
          </a:solidFill>
        </p:grpSpPr>
        <p:sp>
          <p:nvSpPr>
            <p:cNvPr id="109" name="Freeform 37">
              <a:extLst>
                <a:ext uri="{FF2B5EF4-FFF2-40B4-BE49-F238E27FC236}">
                  <a16:creationId xmlns:a16="http://schemas.microsoft.com/office/drawing/2014/main" id="{AC6E6330-91D1-4265-A91A-D0DBBAFE99C7}"/>
                </a:ext>
              </a:extLst>
            </p:cNvPr>
            <p:cNvSpPr/>
            <p:nvPr/>
          </p:nvSpPr>
          <p:spPr>
            <a:xfrm>
              <a:off x="0" y="0"/>
              <a:ext cx="1290485" cy="1113790"/>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grpFill/>
          </p:spPr>
        </p:sp>
      </p:grpSp>
      <p:grpSp>
        <p:nvGrpSpPr>
          <p:cNvPr id="110" name="Group 38">
            <a:extLst>
              <a:ext uri="{FF2B5EF4-FFF2-40B4-BE49-F238E27FC236}">
                <a16:creationId xmlns:a16="http://schemas.microsoft.com/office/drawing/2014/main" id="{5B21F456-273D-42B5-B124-108451098162}"/>
              </a:ext>
            </a:extLst>
          </p:cNvPr>
          <p:cNvGrpSpPr/>
          <p:nvPr/>
        </p:nvGrpSpPr>
        <p:grpSpPr>
          <a:xfrm>
            <a:off x="372907" y="3906791"/>
            <a:ext cx="3599472" cy="1184771"/>
            <a:chOff x="-88233" y="0"/>
            <a:chExt cx="1555691" cy="512058"/>
          </a:xfrm>
        </p:grpSpPr>
        <p:sp>
          <p:nvSpPr>
            <p:cNvPr id="111" name="Freeform 39">
              <a:extLst>
                <a:ext uri="{FF2B5EF4-FFF2-40B4-BE49-F238E27FC236}">
                  <a16:creationId xmlns:a16="http://schemas.microsoft.com/office/drawing/2014/main" id="{BD1D8F92-7DD4-44B5-A903-3B916AE62A05}"/>
                </a:ext>
              </a:extLst>
            </p:cNvPr>
            <p:cNvSpPr/>
            <p:nvPr/>
          </p:nvSpPr>
          <p:spPr>
            <a:xfrm>
              <a:off x="0" y="0"/>
              <a:ext cx="1467458" cy="452483"/>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8ED7E8"/>
              </a:solidFill>
              <a:prstDash val="solid"/>
              <a:miter/>
            </a:ln>
          </p:spPr>
        </p:sp>
        <p:sp>
          <p:nvSpPr>
            <p:cNvPr id="112" name="TextBox 40">
              <a:extLst>
                <a:ext uri="{FF2B5EF4-FFF2-40B4-BE49-F238E27FC236}">
                  <a16:creationId xmlns:a16="http://schemas.microsoft.com/office/drawing/2014/main" id="{C2D17A01-A1DC-46BE-A231-5EC54069569A}"/>
                </a:ext>
              </a:extLst>
            </p:cNvPr>
            <p:cNvSpPr txBox="1"/>
            <p:nvPr/>
          </p:nvSpPr>
          <p:spPr>
            <a:xfrm>
              <a:off x="-88233" y="21475"/>
              <a:ext cx="1467458" cy="490583"/>
            </a:xfrm>
            <a:prstGeom prst="rect">
              <a:avLst/>
            </a:prstGeom>
          </p:spPr>
          <p:txBody>
            <a:bodyPr lIns="33867" tIns="33867" rIns="33867" bIns="33867" rtlCol="0" anchor="ctr"/>
            <a:lstStyle/>
            <a:p>
              <a:pPr algn="ctr">
                <a:lnSpc>
                  <a:spcPts val="1837"/>
                </a:lnSpc>
              </a:pPr>
              <a:r>
                <a:rPr lang="en-US" sz="1867" b="1" dirty="0" err="1">
                  <a:solidFill>
                    <a:schemeClr val="tx2">
                      <a:lumMod val="60000"/>
                      <a:lumOff val="40000"/>
                    </a:schemeClr>
                  </a:solidFill>
                  <a:latin typeface="Monotype Corsiva" panose="03010101010201010101" pitchFamily="66" charset="0"/>
                </a:rPr>
                <a:t>ОшМУнун</a:t>
              </a:r>
              <a:r>
                <a:rPr lang="en-US" sz="1867" b="1" dirty="0">
                  <a:solidFill>
                    <a:schemeClr val="tx2">
                      <a:lumMod val="60000"/>
                      <a:lumOff val="40000"/>
                    </a:schemeClr>
                  </a:solidFill>
                  <a:latin typeface="Monotype Corsiva" panose="03010101010201010101" pitchFamily="66" charset="0"/>
                </a:rPr>
                <a:t> “</a:t>
              </a:r>
              <a:endParaRPr lang="ky-KG" sz="1867" b="1" dirty="0">
                <a:solidFill>
                  <a:schemeClr val="tx2">
                    <a:lumMod val="60000"/>
                    <a:lumOff val="40000"/>
                  </a:schemeClr>
                </a:solidFill>
                <a:latin typeface="Monotype Corsiva" panose="03010101010201010101" pitchFamily="66" charset="0"/>
              </a:endParaRPr>
            </a:p>
            <a:p>
              <a:pPr algn="ctr">
                <a:lnSpc>
                  <a:spcPts val="1837"/>
                </a:lnSpc>
              </a:pPr>
              <a:r>
                <a:rPr lang="en-US" sz="1867" b="1" dirty="0" err="1">
                  <a:solidFill>
                    <a:schemeClr val="tx2">
                      <a:lumMod val="60000"/>
                      <a:lumOff val="40000"/>
                    </a:schemeClr>
                  </a:solidFill>
                  <a:latin typeface="Monotype Corsiva" panose="03010101010201010101" pitchFamily="66" charset="0"/>
                </a:rPr>
                <a:t>Зирек</a:t>
              </a:r>
              <a:r>
                <a:rPr lang="en-US" sz="1867" b="1" dirty="0">
                  <a:solidFill>
                    <a:schemeClr val="tx2">
                      <a:lumMod val="60000"/>
                      <a:lumOff val="40000"/>
                    </a:schemeClr>
                  </a:solidFill>
                  <a:latin typeface="Monotype Corsiva" panose="03010101010201010101" pitchFamily="66" charset="0"/>
                </a:rPr>
                <a:t>” БББ</a:t>
              </a:r>
            </a:p>
            <a:p>
              <a:pPr algn="ctr">
                <a:lnSpc>
                  <a:spcPts val="1837"/>
                </a:lnSpc>
                <a:spcBef>
                  <a:spcPct val="0"/>
                </a:spcBef>
              </a:pPr>
              <a:endParaRPr lang="en-US" sz="1867" b="1" dirty="0">
                <a:solidFill>
                  <a:schemeClr val="tx2">
                    <a:lumMod val="60000"/>
                    <a:lumOff val="40000"/>
                  </a:schemeClr>
                </a:solidFill>
                <a:latin typeface="Monotype Corsiva" panose="03010101010201010101" pitchFamily="66" charset="0"/>
              </a:endParaRPr>
            </a:p>
          </p:txBody>
        </p:sp>
      </p:grpSp>
      <p:grpSp>
        <p:nvGrpSpPr>
          <p:cNvPr id="113" name="Group 41">
            <a:extLst>
              <a:ext uri="{FF2B5EF4-FFF2-40B4-BE49-F238E27FC236}">
                <a16:creationId xmlns:a16="http://schemas.microsoft.com/office/drawing/2014/main" id="{1E00242F-2209-4CB7-9C99-1D24849F0672}"/>
              </a:ext>
            </a:extLst>
          </p:cNvPr>
          <p:cNvGrpSpPr/>
          <p:nvPr/>
        </p:nvGrpSpPr>
        <p:grpSpPr>
          <a:xfrm rot="-10800000">
            <a:off x="3358702" y="4100609"/>
            <a:ext cx="794562" cy="684987"/>
            <a:chOff x="0" y="0"/>
            <a:chExt cx="1290485" cy="1112520"/>
          </a:xfrm>
        </p:grpSpPr>
        <p:sp>
          <p:nvSpPr>
            <p:cNvPr id="114" name="Freeform 42">
              <a:extLst>
                <a:ext uri="{FF2B5EF4-FFF2-40B4-BE49-F238E27FC236}">
                  <a16:creationId xmlns:a16="http://schemas.microsoft.com/office/drawing/2014/main" id="{42288845-595B-47E9-863A-DDAA13E87FC4}"/>
                </a:ext>
              </a:extLst>
            </p:cNvPr>
            <p:cNvSpPr/>
            <p:nvPr/>
          </p:nvSpPr>
          <p:spPr>
            <a:xfrm>
              <a:off x="0" y="0"/>
              <a:ext cx="1290485" cy="1113790"/>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ED7E8"/>
            </a:solidFill>
          </p:spPr>
        </p:sp>
      </p:grpSp>
      <p:grpSp>
        <p:nvGrpSpPr>
          <p:cNvPr id="115" name="Group 43">
            <a:extLst>
              <a:ext uri="{FF2B5EF4-FFF2-40B4-BE49-F238E27FC236}">
                <a16:creationId xmlns:a16="http://schemas.microsoft.com/office/drawing/2014/main" id="{F2A0B1BF-51E3-453A-B288-89BF06E43640}"/>
              </a:ext>
            </a:extLst>
          </p:cNvPr>
          <p:cNvGrpSpPr/>
          <p:nvPr/>
        </p:nvGrpSpPr>
        <p:grpSpPr>
          <a:xfrm>
            <a:off x="1330571" y="5017937"/>
            <a:ext cx="3553873" cy="1172091"/>
            <a:chOff x="-68525" y="-35369"/>
            <a:chExt cx="1535983" cy="506577"/>
          </a:xfrm>
        </p:grpSpPr>
        <p:sp>
          <p:nvSpPr>
            <p:cNvPr id="116" name="Freeform 44">
              <a:extLst>
                <a:ext uri="{FF2B5EF4-FFF2-40B4-BE49-F238E27FC236}">
                  <a16:creationId xmlns:a16="http://schemas.microsoft.com/office/drawing/2014/main" id="{2E8F84C5-E0F1-408C-AE6E-376F436D785A}"/>
                </a:ext>
              </a:extLst>
            </p:cNvPr>
            <p:cNvSpPr/>
            <p:nvPr/>
          </p:nvSpPr>
          <p:spPr>
            <a:xfrm>
              <a:off x="0" y="0"/>
              <a:ext cx="1467458" cy="468477"/>
            </a:xfrm>
            <a:custGeom>
              <a:avLst/>
              <a:gdLst/>
              <a:ahLst/>
              <a:cxnLst/>
              <a:rect l="l" t="t" r="r" b="b"/>
              <a:pathLst>
                <a:path w="1467458" h="468477">
                  <a:moveTo>
                    <a:pt x="1264258" y="0"/>
                  </a:moveTo>
                  <a:cubicBezTo>
                    <a:pt x="1376482" y="0"/>
                    <a:pt x="1467458" y="104872"/>
                    <a:pt x="1467458" y="234239"/>
                  </a:cubicBezTo>
                  <a:cubicBezTo>
                    <a:pt x="1467458" y="363605"/>
                    <a:pt x="1376482" y="468477"/>
                    <a:pt x="1264258" y="468477"/>
                  </a:cubicBezTo>
                  <a:lnTo>
                    <a:pt x="203200" y="468477"/>
                  </a:lnTo>
                  <a:cubicBezTo>
                    <a:pt x="90976" y="468477"/>
                    <a:pt x="0" y="363605"/>
                    <a:pt x="0" y="234239"/>
                  </a:cubicBezTo>
                  <a:cubicBezTo>
                    <a:pt x="0" y="104872"/>
                    <a:pt x="90976" y="0"/>
                    <a:pt x="203200" y="0"/>
                  </a:cubicBezTo>
                  <a:close/>
                </a:path>
              </a:pathLst>
            </a:custGeom>
            <a:solidFill>
              <a:srgbClr val="FFFFFF"/>
            </a:solidFill>
            <a:ln w="66675" cap="sq">
              <a:solidFill>
                <a:srgbClr val="0000CC"/>
              </a:solidFill>
              <a:prstDash val="solid"/>
              <a:miter/>
            </a:ln>
          </p:spPr>
        </p:sp>
        <p:sp>
          <p:nvSpPr>
            <p:cNvPr id="117" name="TextBox 45">
              <a:extLst>
                <a:ext uri="{FF2B5EF4-FFF2-40B4-BE49-F238E27FC236}">
                  <a16:creationId xmlns:a16="http://schemas.microsoft.com/office/drawing/2014/main" id="{908EC151-14A2-409A-B981-DFBFACD5ACC5}"/>
                </a:ext>
              </a:extLst>
            </p:cNvPr>
            <p:cNvSpPr txBox="1"/>
            <p:nvPr/>
          </p:nvSpPr>
          <p:spPr>
            <a:xfrm>
              <a:off x="-68525" y="-35369"/>
              <a:ext cx="1467458" cy="506577"/>
            </a:xfrm>
            <a:prstGeom prst="rect">
              <a:avLst/>
            </a:prstGeom>
            <a:ln>
              <a:noFill/>
            </a:ln>
          </p:spPr>
          <p:txBody>
            <a:bodyPr lIns="33867" tIns="33867" rIns="33867" bIns="33867" rtlCol="0" anchor="ctr"/>
            <a:lstStyle/>
            <a:p>
              <a:pPr algn="ctr">
                <a:lnSpc>
                  <a:spcPts val="1837"/>
                </a:lnSpc>
              </a:pPr>
              <a:r>
                <a:rPr lang="en-US" sz="1867" b="1" dirty="0">
                  <a:solidFill>
                    <a:srgbClr val="0000CC"/>
                  </a:solidFill>
                  <a:latin typeface="Monotype Corsiva" panose="03010101010201010101" pitchFamily="66" charset="0"/>
                </a:rPr>
                <a:t>№87 С. </a:t>
              </a:r>
              <a:r>
                <a:rPr lang="en-US" sz="1867" b="1" dirty="0" err="1">
                  <a:solidFill>
                    <a:srgbClr val="0000CC"/>
                  </a:solidFill>
                  <a:latin typeface="Monotype Corsiva" panose="03010101010201010101" pitchFamily="66" charset="0"/>
                </a:rPr>
                <a:t>Алайчы</a:t>
              </a:r>
              <a:r>
                <a:rPr lang="en-US" sz="1867" b="1" dirty="0">
                  <a:solidFill>
                    <a:srgbClr val="0000CC"/>
                  </a:solidFill>
                  <a:latin typeface="Monotype Corsiva" panose="03010101010201010101" pitchFamily="66" charset="0"/>
                </a:rPr>
                <a:t> </a:t>
              </a:r>
              <a:r>
                <a:rPr lang="en-US" sz="1867" b="1" dirty="0" err="1">
                  <a:solidFill>
                    <a:srgbClr val="0000CC"/>
                  </a:solidFill>
                  <a:latin typeface="Monotype Corsiva" panose="03010101010201010101" pitchFamily="66" charset="0"/>
                </a:rPr>
                <a:t>атындагы</a:t>
              </a:r>
              <a:r>
                <a:rPr lang="en-US" sz="1867" b="1" dirty="0">
                  <a:solidFill>
                    <a:srgbClr val="0000CC"/>
                  </a:solidFill>
                  <a:latin typeface="Monotype Corsiva" panose="03010101010201010101" pitchFamily="66" charset="0"/>
                </a:rPr>
                <a:t> </a:t>
              </a:r>
              <a:r>
                <a:rPr lang="en-US" sz="1867" b="1" dirty="0" err="1">
                  <a:solidFill>
                    <a:srgbClr val="0000CC"/>
                  </a:solidFill>
                  <a:latin typeface="Monotype Corsiva" panose="03010101010201010101" pitchFamily="66" charset="0"/>
                </a:rPr>
                <a:t>инновациялык</a:t>
              </a:r>
              <a:r>
                <a:rPr lang="en-US" sz="1867" b="1" dirty="0">
                  <a:solidFill>
                    <a:srgbClr val="0000CC"/>
                  </a:solidFill>
                  <a:latin typeface="Monotype Corsiva" panose="03010101010201010101" pitchFamily="66" charset="0"/>
                </a:rPr>
                <a:t> </a:t>
              </a:r>
              <a:r>
                <a:rPr lang="en-US" sz="1867" b="1" dirty="0" err="1">
                  <a:solidFill>
                    <a:srgbClr val="0000CC"/>
                  </a:solidFill>
                  <a:latin typeface="Monotype Corsiva" panose="03010101010201010101" pitchFamily="66" charset="0"/>
                </a:rPr>
                <a:t>мектеп</a:t>
              </a:r>
              <a:endParaRPr lang="en-US" sz="1867" b="1" dirty="0">
                <a:solidFill>
                  <a:srgbClr val="0000CC"/>
                </a:solidFill>
                <a:latin typeface="Monotype Corsiva" panose="03010101010201010101" pitchFamily="66" charset="0"/>
              </a:endParaRPr>
            </a:p>
          </p:txBody>
        </p:sp>
      </p:grpSp>
      <p:grpSp>
        <p:nvGrpSpPr>
          <p:cNvPr id="118" name="Group 46">
            <a:extLst>
              <a:ext uri="{FF2B5EF4-FFF2-40B4-BE49-F238E27FC236}">
                <a16:creationId xmlns:a16="http://schemas.microsoft.com/office/drawing/2014/main" id="{7482C968-5B88-4D05-9BE3-95948814605D}"/>
              </a:ext>
            </a:extLst>
          </p:cNvPr>
          <p:cNvGrpSpPr/>
          <p:nvPr/>
        </p:nvGrpSpPr>
        <p:grpSpPr>
          <a:xfrm rot="-10800000">
            <a:off x="4269663" y="5293589"/>
            <a:ext cx="794562" cy="684987"/>
            <a:chOff x="0" y="0"/>
            <a:chExt cx="1290485" cy="1112520"/>
          </a:xfrm>
          <a:solidFill>
            <a:srgbClr val="0000CC"/>
          </a:solidFill>
        </p:grpSpPr>
        <p:sp>
          <p:nvSpPr>
            <p:cNvPr id="119" name="Freeform 47">
              <a:extLst>
                <a:ext uri="{FF2B5EF4-FFF2-40B4-BE49-F238E27FC236}">
                  <a16:creationId xmlns:a16="http://schemas.microsoft.com/office/drawing/2014/main" id="{DB71DF22-49D1-4D97-B59C-6657B19D9A80}"/>
                </a:ext>
              </a:extLst>
            </p:cNvPr>
            <p:cNvSpPr/>
            <p:nvPr/>
          </p:nvSpPr>
          <p:spPr>
            <a:xfrm>
              <a:off x="0" y="0"/>
              <a:ext cx="1290485" cy="1113790"/>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grpFill/>
          </p:spPr>
        </p:sp>
      </p:grpSp>
      <p:grpSp>
        <p:nvGrpSpPr>
          <p:cNvPr id="120" name="Group 48">
            <a:extLst>
              <a:ext uri="{FF2B5EF4-FFF2-40B4-BE49-F238E27FC236}">
                <a16:creationId xmlns:a16="http://schemas.microsoft.com/office/drawing/2014/main" id="{578EF25E-49A9-4D27-80C8-8935F9A63706}"/>
              </a:ext>
            </a:extLst>
          </p:cNvPr>
          <p:cNvGrpSpPr/>
          <p:nvPr/>
        </p:nvGrpSpPr>
        <p:grpSpPr>
          <a:xfrm>
            <a:off x="7438593" y="1518321"/>
            <a:ext cx="3395323" cy="1046930"/>
            <a:chOff x="0" y="0"/>
            <a:chExt cx="1467458" cy="452483"/>
          </a:xfrm>
        </p:grpSpPr>
        <p:sp>
          <p:nvSpPr>
            <p:cNvPr id="121" name="Freeform 49">
              <a:extLst>
                <a:ext uri="{FF2B5EF4-FFF2-40B4-BE49-F238E27FC236}">
                  <a16:creationId xmlns:a16="http://schemas.microsoft.com/office/drawing/2014/main" id="{3312C399-5B6D-4DF0-A590-BF58C41E066D}"/>
                </a:ext>
              </a:extLst>
            </p:cNvPr>
            <p:cNvSpPr/>
            <p:nvPr/>
          </p:nvSpPr>
          <p:spPr>
            <a:xfrm>
              <a:off x="0" y="0"/>
              <a:ext cx="1467458" cy="452483"/>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002060"/>
              </a:solidFill>
              <a:prstDash val="solid"/>
              <a:miter/>
            </a:ln>
          </p:spPr>
        </p:sp>
        <p:sp>
          <p:nvSpPr>
            <p:cNvPr id="122" name="TextBox 50">
              <a:extLst>
                <a:ext uri="{FF2B5EF4-FFF2-40B4-BE49-F238E27FC236}">
                  <a16:creationId xmlns:a16="http://schemas.microsoft.com/office/drawing/2014/main" id="{33C499ED-3CDA-4FE7-A9DB-63BD931049DA}"/>
                </a:ext>
              </a:extLst>
            </p:cNvPr>
            <p:cNvSpPr txBox="1"/>
            <p:nvPr/>
          </p:nvSpPr>
          <p:spPr>
            <a:xfrm>
              <a:off x="0" y="-38100"/>
              <a:ext cx="1467458" cy="490583"/>
            </a:xfrm>
            <a:prstGeom prst="rect">
              <a:avLst/>
            </a:prstGeom>
          </p:spPr>
          <p:txBody>
            <a:bodyPr lIns="33867" tIns="33867" rIns="33867" bIns="33867" rtlCol="0" anchor="ctr"/>
            <a:lstStyle/>
            <a:p>
              <a:pPr algn="ctr">
                <a:lnSpc>
                  <a:spcPts val="1837"/>
                </a:lnSpc>
                <a:spcBef>
                  <a:spcPct val="0"/>
                </a:spcBef>
              </a:pPr>
              <a:r>
                <a:rPr lang="en-US" sz="1867" b="1" dirty="0" err="1">
                  <a:solidFill>
                    <a:srgbClr val="002060"/>
                  </a:solidFill>
                  <a:latin typeface="Monotype Corsiva" panose="03010101010201010101" pitchFamily="66" charset="0"/>
                </a:rPr>
                <a:t>ОшМУнун</a:t>
              </a:r>
              <a:r>
                <a:rPr lang="en-US" sz="1867" b="1" dirty="0">
                  <a:solidFill>
                    <a:srgbClr val="002060"/>
                  </a:solidFill>
                  <a:latin typeface="Monotype Corsiva" panose="03010101010201010101" pitchFamily="66" charset="0"/>
                </a:rPr>
                <a:t> </a:t>
              </a:r>
              <a:endParaRPr lang="ky-KG" sz="1867" b="1" dirty="0">
                <a:solidFill>
                  <a:srgbClr val="002060"/>
                </a:solidFill>
                <a:latin typeface="Monotype Corsiva" panose="03010101010201010101" pitchFamily="66" charset="0"/>
              </a:endParaRPr>
            </a:p>
            <a:p>
              <a:pPr algn="ctr">
                <a:lnSpc>
                  <a:spcPts val="1837"/>
                </a:lnSpc>
                <a:spcBef>
                  <a:spcPct val="0"/>
                </a:spcBef>
              </a:pPr>
              <a:r>
                <a:rPr lang="en-US" sz="1867" b="1" dirty="0">
                  <a:solidFill>
                    <a:srgbClr val="002060"/>
                  </a:solidFill>
                  <a:latin typeface="Monotype Corsiva" panose="03010101010201010101" pitchFamily="66" charset="0"/>
                </a:rPr>
                <a:t>“</a:t>
              </a:r>
              <a:r>
                <a:rPr lang="en-US" sz="1867" b="1" dirty="0" err="1">
                  <a:solidFill>
                    <a:srgbClr val="002060"/>
                  </a:solidFill>
                  <a:latin typeface="Monotype Corsiva" panose="03010101010201010101" pitchFamily="66" charset="0"/>
                </a:rPr>
                <a:t>Ноокат”гимназиясы</a:t>
              </a:r>
              <a:endParaRPr lang="en-US" sz="1867" b="1" dirty="0">
                <a:solidFill>
                  <a:srgbClr val="002060"/>
                </a:solidFill>
                <a:latin typeface="Monotype Corsiva" panose="03010101010201010101" pitchFamily="66" charset="0"/>
              </a:endParaRPr>
            </a:p>
          </p:txBody>
        </p:sp>
      </p:grpSp>
      <p:grpSp>
        <p:nvGrpSpPr>
          <p:cNvPr id="123" name="Group 51">
            <a:extLst>
              <a:ext uri="{FF2B5EF4-FFF2-40B4-BE49-F238E27FC236}">
                <a16:creationId xmlns:a16="http://schemas.microsoft.com/office/drawing/2014/main" id="{90B22177-4F1E-4CA8-950D-F8C9FB8F333D}"/>
              </a:ext>
            </a:extLst>
          </p:cNvPr>
          <p:cNvGrpSpPr/>
          <p:nvPr/>
        </p:nvGrpSpPr>
        <p:grpSpPr>
          <a:xfrm>
            <a:off x="7241627" y="1712139"/>
            <a:ext cx="794562" cy="684987"/>
            <a:chOff x="0" y="0"/>
            <a:chExt cx="1290485" cy="1112520"/>
          </a:xfrm>
          <a:solidFill>
            <a:srgbClr val="002060"/>
          </a:solidFill>
        </p:grpSpPr>
        <p:sp>
          <p:nvSpPr>
            <p:cNvPr id="124" name="Freeform 52">
              <a:extLst>
                <a:ext uri="{FF2B5EF4-FFF2-40B4-BE49-F238E27FC236}">
                  <a16:creationId xmlns:a16="http://schemas.microsoft.com/office/drawing/2014/main" id="{7E0BDFFD-4453-41BA-B42F-26DD0A63CDB6}"/>
                </a:ext>
              </a:extLst>
            </p:cNvPr>
            <p:cNvSpPr/>
            <p:nvPr/>
          </p:nvSpPr>
          <p:spPr>
            <a:xfrm>
              <a:off x="0" y="0"/>
              <a:ext cx="1290485" cy="1113790"/>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grpFill/>
          </p:spPr>
        </p:sp>
      </p:grpSp>
      <p:grpSp>
        <p:nvGrpSpPr>
          <p:cNvPr id="125" name="Group 53">
            <a:extLst>
              <a:ext uri="{FF2B5EF4-FFF2-40B4-BE49-F238E27FC236}">
                <a16:creationId xmlns:a16="http://schemas.microsoft.com/office/drawing/2014/main" id="{C63FDFAA-E9C1-4A49-BCC3-C8CA3129CEAB}"/>
              </a:ext>
            </a:extLst>
          </p:cNvPr>
          <p:cNvGrpSpPr/>
          <p:nvPr/>
        </p:nvGrpSpPr>
        <p:grpSpPr>
          <a:xfrm>
            <a:off x="8261658" y="2724147"/>
            <a:ext cx="3415421" cy="1195833"/>
            <a:chOff x="0" y="0"/>
            <a:chExt cx="1476144" cy="516839"/>
          </a:xfrm>
        </p:grpSpPr>
        <p:sp>
          <p:nvSpPr>
            <p:cNvPr id="126" name="Freeform 54">
              <a:extLst>
                <a:ext uri="{FF2B5EF4-FFF2-40B4-BE49-F238E27FC236}">
                  <a16:creationId xmlns:a16="http://schemas.microsoft.com/office/drawing/2014/main" id="{929BB32C-183B-40EE-89C3-4DCF5CA0A955}"/>
                </a:ext>
              </a:extLst>
            </p:cNvPr>
            <p:cNvSpPr/>
            <p:nvPr/>
          </p:nvSpPr>
          <p:spPr>
            <a:xfrm>
              <a:off x="0" y="0"/>
              <a:ext cx="1467458" cy="452483"/>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FF0000"/>
              </a:solidFill>
              <a:prstDash val="solid"/>
              <a:miter/>
            </a:ln>
          </p:spPr>
        </p:sp>
        <p:sp>
          <p:nvSpPr>
            <p:cNvPr id="127" name="TextBox 55">
              <a:extLst>
                <a:ext uri="{FF2B5EF4-FFF2-40B4-BE49-F238E27FC236}">
                  <a16:creationId xmlns:a16="http://schemas.microsoft.com/office/drawing/2014/main" id="{8486B698-9FA6-4EDA-AFB0-18984A6A8FCA}"/>
                </a:ext>
              </a:extLst>
            </p:cNvPr>
            <p:cNvSpPr txBox="1"/>
            <p:nvPr/>
          </p:nvSpPr>
          <p:spPr>
            <a:xfrm>
              <a:off x="8686" y="26256"/>
              <a:ext cx="1467458" cy="490583"/>
            </a:xfrm>
            <a:prstGeom prst="rect">
              <a:avLst/>
            </a:prstGeom>
            <a:noFill/>
            <a:ln>
              <a:noFill/>
            </a:ln>
          </p:spPr>
          <p:txBody>
            <a:bodyPr lIns="33867" tIns="33867" rIns="33867" bIns="33867" rtlCol="0" anchor="ctr"/>
            <a:lstStyle/>
            <a:p>
              <a:pPr algn="ctr">
                <a:lnSpc>
                  <a:spcPts val="1837"/>
                </a:lnSpc>
              </a:pPr>
              <a:r>
                <a:rPr lang="en-US" sz="1867" b="1" dirty="0" err="1">
                  <a:solidFill>
                    <a:srgbClr val="FF0000"/>
                  </a:solidFill>
                  <a:latin typeface="Monotype Corsiva" panose="03010101010201010101" pitchFamily="66" charset="0"/>
                </a:rPr>
                <a:t>Чон-Алай</a:t>
              </a:r>
              <a:r>
                <a:rPr lang="en-US" sz="1867" b="1" dirty="0">
                  <a:solidFill>
                    <a:srgbClr val="FF0000"/>
                  </a:solidFill>
                  <a:latin typeface="Monotype Corsiva" panose="03010101010201010101" pitchFamily="66" charset="0"/>
                </a:rPr>
                <a:t> </a:t>
              </a:r>
              <a:r>
                <a:rPr lang="en-US" sz="1867" b="1" dirty="0" err="1">
                  <a:solidFill>
                    <a:srgbClr val="FF0000"/>
                  </a:solidFill>
                  <a:latin typeface="Monotype Corsiva" panose="03010101010201010101" pitchFamily="66" charset="0"/>
                </a:rPr>
                <a:t>районундагы</a:t>
              </a:r>
              <a:r>
                <a:rPr lang="en-US" sz="1867" b="1" dirty="0">
                  <a:solidFill>
                    <a:srgbClr val="FF0000"/>
                  </a:solidFill>
                  <a:latin typeface="Monotype Corsiva" panose="03010101010201010101" pitchFamily="66" charset="0"/>
                </a:rPr>
                <a:t> </a:t>
              </a:r>
              <a:endParaRPr lang="ky-KG" sz="1867" b="1" dirty="0">
                <a:solidFill>
                  <a:srgbClr val="FF0000"/>
                </a:solidFill>
                <a:latin typeface="Monotype Corsiva" panose="03010101010201010101" pitchFamily="66" charset="0"/>
              </a:endParaRPr>
            </a:p>
            <a:p>
              <a:pPr algn="ctr">
                <a:lnSpc>
                  <a:spcPts val="1837"/>
                </a:lnSpc>
              </a:pPr>
              <a:r>
                <a:rPr lang="en-US" sz="1867" b="1" dirty="0" err="1">
                  <a:solidFill>
                    <a:srgbClr val="FF0000"/>
                  </a:solidFill>
                  <a:latin typeface="Monotype Corsiva" panose="03010101010201010101" pitchFamily="66" charset="0"/>
                </a:rPr>
                <a:t>Ак-Суу</a:t>
              </a:r>
              <a:r>
                <a:rPr lang="en-US" sz="1867" b="1" dirty="0">
                  <a:solidFill>
                    <a:srgbClr val="FF0000"/>
                  </a:solidFill>
                  <a:latin typeface="Monotype Corsiva" panose="03010101010201010101" pitchFamily="66" charset="0"/>
                </a:rPr>
                <a:t> </a:t>
              </a:r>
              <a:r>
                <a:rPr lang="en-US" sz="1867" b="1" dirty="0" err="1">
                  <a:solidFill>
                    <a:srgbClr val="FF0000"/>
                  </a:solidFill>
                  <a:latin typeface="Monotype Corsiva" panose="03010101010201010101" pitchFamily="66" charset="0"/>
                </a:rPr>
                <a:t>орто</a:t>
              </a:r>
              <a:r>
                <a:rPr lang="en-US" sz="1867" b="1" dirty="0">
                  <a:solidFill>
                    <a:srgbClr val="FF0000"/>
                  </a:solidFill>
                  <a:latin typeface="Monotype Corsiva" panose="03010101010201010101" pitchFamily="66" charset="0"/>
                </a:rPr>
                <a:t> </a:t>
              </a:r>
              <a:r>
                <a:rPr lang="en-US" sz="1867" b="1" dirty="0" err="1">
                  <a:solidFill>
                    <a:srgbClr val="FF0000"/>
                  </a:solidFill>
                  <a:latin typeface="Monotype Corsiva" panose="03010101010201010101" pitchFamily="66" charset="0"/>
                </a:rPr>
                <a:t>мектеби</a:t>
              </a:r>
              <a:endParaRPr lang="en-US" sz="1867" b="1" dirty="0">
                <a:solidFill>
                  <a:srgbClr val="FF0000"/>
                </a:solidFill>
                <a:latin typeface="Monotype Corsiva" panose="03010101010201010101" pitchFamily="66" charset="0"/>
              </a:endParaRPr>
            </a:p>
            <a:p>
              <a:pPr algn="ctr">
                <a:lnSpc>
                  <a:spcPts val="1837"/>
                </a:lnSpc>
                <a:spcBef>
                  <a:spcPct val="0"/>
                </a:spcBef>
              </a:pPr>
              <a:endParaRPr lang="en-US" sz="1867" b="1" dirty="0">
                <a:solidFill>
                  <a:srgbClr val="FF0000"/>
                </a:solidFill>
                <a:latin typeface="Monotype Corsiva" panose="03010101010201010101" pitchFamily="66" charset="0"/>
              </a:endParaRPr>
            </a:p>
          </p:txBody>
        </p:sp>
      </p:grpSp>
      <p:grpSp>
        <p:nvGrpSpPr>
          <p:cNvPr id="128" name="Group 56">
            <a:extLst>
              <a:ext uri="{FF2B5EF4-FFF2-40B4-BE49-F238E27FC236}">
                <a16:creationId xmlns:a16="http://schemas.microsoft.com/office/drawing/2014/main" id="{75C1CACF-C8FC-47BD-926D-D15F58140A76}"/>
              </a:ext>
            </a:extLst>
          </p:cNvPr>
          <p:cNvGrpSpPr/>
          <p:nvPr/>
        </p:nvGrpSpPr>
        <p:grpSpPr>
          <a:xfrm>
            <a:off x="8064693" y="2917965"/>
            <a:ext cx="794562" cy="684987"/>
            <a:chOff x="0" y="0"/>
            <a:chExt cx="1290485" cy="1112520"/>
          </a:xfrm>
          <a:solidFill>
            <a:srgbClr val="FF0000"/>
          </a:solidFill>
        </p:grpSpPr>
        <p:sp>
          <p:nvSpPr>
            <p:cNvPr id="129" name="Freeform 57">
              <a:extLst>
                <a:ext uri="{FF2B5EF4-FFF2-40B4-BE49-F238E27FC236}">
                  <a16:creationId xmlns:a16="http://schemas.microsoft.com/office/drawing/2014/main" id="{96BF76E5-30CE-430D-9047-E6360E9082E6}"/>
                </a:ext>
              </a:extLst>
            </p:cNvPr>
            <p:cNvSpPr/>
            <p:nvPr/>
          </p:nvSpPr>
          <p:spPr>
            <a:xfrm>
              <a:off x="0" y="0"/>
              <a:ext cx="1290485" cy="1113790"/>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grpFill/>
            <a:ln>
              <a:solidFill>
                <a:srgbClr val="FF0000"/>
              </a:solidFill>
            </a:ln>
          </p:spPr>
        </p:sp>
      </p:grpSp>
      <p:grpSp>
        <p:nvGrpSpPr>
          <p:cNvPr id="130" name="Group 58">
            <a:extLst>
              <a:ext uri="{FF2B5EF4-FFF2-40B4-BE49-F238E27FC236}">
                <a16:creationId xmlns:a16="http://schemas.microsoft.com/office/drawing/2014/main" id="{BCD4B73D-D591-457E-A8BD-3D91BD3558AE}"/>
              </a:ext>
            </a:extLst>
          </p:cNvPr>
          <p:cNvGrpSpPr/>
          <p:nvPr/>
        </p:nvGrpSpPr>
        <p:grpSpPr>
          <a:xfrm>
            <a:off x="8267416" y="3929826"/>
            <a:ext cx="3412139" cy="1254471"/>
            <a:chOff x="0" y="0"/>
            <a:chExt cx="1474726" cy="542182"/>
          </a:xfrm>
        </p:grpSpPr>
        <p:sp>
          <p:nvSpPr>
            <p:cNvPr id="131" name="Freeform 59">
              <a:extLst>
                <a:ext uri="{FF2B5EF4-FFF2-40B4-BE49-F238E27FC236}">
                  <a16:creationId xmlns:a16="http://schemas.microsoft.com/office/drawing/2014/main" id="{CD829D6B-0833-40AC-A400-374A9B28E67E}"/>
                </a:ext>
              </a:extLst>
            </p:cNvPr>
            <p:cNvSpPr/>
            <p:nvPr/>
          </p:nvSpPr>
          <p:spPr>
            <a:xfrm>
              <a:off x="0" y="0"/>
              <a:ext cx="1467458" cy="452483"/>
            </a:xfrm>
            <a:custGeom>
              <a:avLst/>
              <a:gdLst/>
              <a:ahLst/>
              <a:cxnLst/>
              <a:rect l="l" t="t" r="r" b="b"/>
              <a:pathLst>
                <a:path w="1467458" h="452483">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a:solidFill>
                <a:srgbClr val="00B050"/>
              </a:solidFill>
              <a:prstDash val="solid"/>
              <a:miter/>
            </a:ln>
          </p:spPr>
        </p:sp>
        <p:sp>
          <p:nvSpPr>
            <p:cNvPr id="132" name="TextBox 60">
              <a:extLst>
                <a:ext uri="{FF2B5EF4-FFF2-40B4-BE49-F238E27FC236}">
                  <a16:creationId xmlns:a16="http://schemas.microsoft.com/office/drawing/2014/main" id="{8B414110-95FA-4467-AD7E-7CE8CADA12D1}"/>
                </a:ext>
              </a:extLst>
            </p:cNvPr>
            <p:cNvSpPr txBox="1"/>
            <p:nvPr/>
          </p:nvSpPr>
          <p:spPr>
            <a:xfrm>
              <a:off x="7268" y="51599"/>
              <a:ext cx="1467458" cy="490583"/>
            </a:xfrm>
            <a:prstGeom prst="rect">
              <a:avLst/>
            </a:prstGeom>
            <a:ln>
              <a:noFill/>
            </a:ln>
          </p:spPr>
          <p:txBody>
            <a:bodyPr lIns="33867" tIns="33867" rIns="33867" bIns="33867" rtlCol="0" anchor="ctr"/>
            <a:lstStyle/>
            <a:p>
              <a:pPr algn="ctr">
                <a:lnSpc>
                  <a:spcPts val="1837"/>
                </a:lnSpc>
              </a:pPr>
              <a:r>
                <a:rPr lang="en-US" sz="1867" b="1" dirty="0" err="1">
                  <a:solidFill>
                    <a:srgbClr val="00B050"/>
                  </a:solidFill>
                  <a:latin typeface="Monotype Corsiva" panose="03010101010201010101" pitchFamily="66" charset="0"/>
                </a:rPr>
                <a:t>Аламүдүн</a:t>
              </a:r>
              <a:r>
                <a:rPr lang="en-US" sz="1867" b="1" dirty="0">
                  <a:solidFill>
                    <a:srgbClr val="00B050"/>
                  </a:solidFill>
                  <a:latin typeface="Monotype Corsiva" panose="03010101010201010101" pitchFamily="66" charset="0"/>
                </a:rPr>
                <a:t> </a:t>
              </a:r>
              <a:r>
                <a:rPr lang="en-US" sz="1867" b="1" dirty="0" err="1">
                  <a:solidFill>
                    <a:srgbClr val="00B050"/>
                  </a:solidFill>
                  <a:latin typeface="Monotype Corsiva" panose="03010101010201010101" pitchFamily="66" charset="0"/>
                </a:rPr>
                <a:t>районундагы</a:t>
              </a:r>
              <a:r>
                <a:rPr lang="en-US" sz="1867" b="1" dirty="0">
                  <a:solidFill>
                    <a:srgbClr val="00B050"/>
                  </a:solidFill>
                  <a:latin typeface="Monotype Corsiva" panose="03010101010201010101" pitchFamily="66" charset="0"/>
                </a:rPr>
                <a:t> </a:t>
              </a:r>
              <a:endParaRPr lang="ky-KG" sz="1867" b="1" dirty="0">
                <a:solidFill>
                  <a:srgbClr val="00B050"/>
                </a:solidFill>
                <a:latin typeface="Monotype Corsiva" panose="03010101010201010101" pitchFamily="66" charset="0"/>
              </a:endParaRPr>
            </a:p>
            <a:p>
              <a:pPr algn="ctr">
                <a:lnSpc>
                  <a:spcPts val="1837"/>
                </a:lnSpc>
              </a:pPr>
              <a:r>
                <a:rPr lang="en-US" sz="1867" b="1" dirty="0" err="1">
                  <a:solidFill>
                    <a:srgbClr val="00B050"/>
                  </a:solidFill>
                  <a:latin typeface="Monotype Corsiva" panose="03010101010201010101" pitchFamily="66" charset="0"/>
                </a:rPr>
                <a:t>Байтик</a:t>
              </a:r>
              <a:r>
                <a:rPr lang="en-US" sz="1867" b="1" dirty="0">
                  <a:solidFill>
                    <a:srgbClr val="00B050"/>
                  </a:solidFill>
                  <a:latin typeface="Monotype Corsiva" panose="03010101010201010101" pitchFamily="66" charset="0"/>
                </a:rPr>
                <a:t> </a:t>
              </a:r>
              <a:r>
                <a:rPr lang="en-US" sz="1867" b="1" dirty="0" err="1">
                  <a:solidFill>
                    <a:srgbClr val="00B050"/>
                  </a:solidFill>
                  <a:latin typeface="Monotype Corsiva" panose="03010101010201010101" pitchFamily="66" charset="0"/>
                </a:rPr>
                <a:t>канай</a:t>
              </a:r>
              <a:r>
                <a:rPr lang="en-US" sz="1867" b="1" dirty="0">
                  <a:solidFill>
                    <a:srgbClr val="00B050"/>
                  </a:solidFill>
                  <a:latin typeface="Monotype Corsiva" panose="03010101010201010101" pitchFamily="66" charset="0"/>
                </a:rPr>
                <a:t> </a:t>
              </a:r>
              <a:r>
                <a:rPr lang="en-US" sz="1867" b="1" dirty="0" err="1">
                  <a:solidFill>
                    <a:srgbClr val="00B050"/>
                  </a:solidFill>
                  <a:latin typeface="Monotype Corsiva" panose="03010101010201010101" pitchFamily="66" charset="0"/>
                </a:rPr>
                <a:t>уулу</a:t>
              </a:r>
              <a:r>
                <a:rPr lang="en-US" sz="1867" b="1" dirty="0">
                  <a:solidFill>
                    <a:srgbClr val="00B050"/>
                  </a:solidFill>
                  <a:latin typeface="Monotype Corsiva" panose="03010101010201010101" pitchFamily="66" charset="0"/>
                </a:rPr>
                <a:t> </a:t>
              </a:r>
              <a:endParaRPr lang="ky-KG" sz="1867" b="1" dirty="0">
                <a:solidFill>
                  <a:srgbClr val="00B050"/>
                </a:solidFill>
                <a:latin typeface="Monotype Corsiva" panose="03010101010201010101" pitchFamily="66" charset="0"/>
              </a:endParaRPr>
            </a:p>
            <a:p>
              <a:pPr algn="ctr">
                <a:lnSpc>
                  <a:spcPts val="1837"/>
                </a:lnSpc>
              </a:pPr>
              <a:r>
                <a:rPr lang="en-US" sz="1867" b="1" dirty="0" err="1">
                  <a:solidFill>
                    <a:srgbClr val="00B050"/>
                  </a:solidFill>
                  <a:latin typeface="Monotype Corsiva" panose="03010101010201010101" pitchFamily="66" charset="0"/>
                </a:rPr>
                <a:t>орто</a:t>
              </a:r>
              <a:r>
                <a:rPr lang="en-US" sz="1867" b="1" dirty="0">
                  <a:solidFill>
                    <a:srgbClr val="00B050"/>
                  </a:solidFill>
                  <a:latin typeface="Monotype Corsiva" panose="03010101010201010101" pitchFamily="66" charset="0"/>
                </a:rPr>
                <a:t> </a:t>
              </a:r>
              <a:r>
                <a:rPr lang="en-US" sz="1867" b="1" dirty="0" err="1">
                  <a:solidFill>
                    <a:srgbClr val="00B050"/>
                  </a:solidFill>
                  <a:latin typeface="Monotype Corsiva" panose="03010101010201010101" pitchFamily="66" charset="0"/>
                </a:rPr>
                <a:t>мектеби</a:t>
              </a:r>
              <a:endParaRPr lang="en-US" sz="1867" b="1" dirty="0">
                <a:solidFill>
                  <a:srgbClr val="00B050"/>
                </a:solidFill>
                <a:latin typeface="Monotype Corsiva" panose="03010101010201010101" pitchFamily="66" charset="0"/>
              </a:endParaRPr>
            </a:p>
            <a:p>
              <a:pPr algn="ctr">
                <a:lnSpc>
                  <a:spcPts val="1837"/>
                </a:lnSpc>
                <a:spcBef>
                  <a:spcPct val="0"/>
                </a:spcBef>
              </a:pPr>
              <a:endParaRPr lang="en-US" sz="1867" b="1" dirty="0">
                <a:solidFill>
                  <a:srgbClr val="00B050"/>
                </a:solidFill>
                <a:latin typeface="Monotype Corsiva" panose="03010101010201010101" pitchFamily="66" charset="0"/>
              </a:endParaRPr>
            </a:p>
          </p:txBody>
        </p:sp>
      </p:grpSp>
      <p:grpSp>
        <p:nvGrpSpPr>
          <p:cNvPr id="133" name="Group 61">
            <a:extLst>
              <a:ext uri="{FF2B5EF4-FFF2-40B4-BE49-F238E27FC236}">
                <a16:creationId xmlns:a16="http://schemas.microsoft.com/office/drawing/2014/main" id="{853C36DC-42FB-461B-88BB-C2C372BFF115}"/>
              </a:ext>
            </a:extLst>
          </p:cNvPr>
          <p:cNvGrpSpPr/>
          <p:nvPr/>
        </p:nvGrpSpPr>
        <p:grpSpPr>
          <a:xfrm>
            <a:off x="8070450" y="4123645"/>
            <a:ext cx="794562" cy="684987"/>
            <a:chOff x="0" y="0"/>
            <a:chExt cx="1290485" cy="1112520"/>
          </a:xfrm>
          <a:solidFill>
            <a:srgbClr val="00B050"/>
          </a:solidFill>
        </p:grpSpPr>
        <p:sp>
          <p:nvSpPr>
            <p:cNvPr id="134" name="Freeform 62">
              <a:extLst>
                <a:ext uri="{FF2B5EF4-FFF2-40B4-BE49-F238E27FC236}">
                  <a16:creationId xmlns:a16="http://schemas.microsoft.com/office/drawing/2014/main" id="{79529C24-1CF7-436D-8C0B-CEE6AAB57141}"/>
                </a:ext>
              </a:extLst>
            </p:cNvPr>
            <p:cNvSpPr/>
            <p:nvPr/>
          </p:nvSpPr>
          <p:spPr>
            <a:xfrm>
              <a:off x="0" y="0"/>
              <a:ext cx="1290485" cy="1113790"/>
            </a:xfrm>
            <a:custGeom>
              <a:avLst/>
              <a:gdLst/>
              <a:ahLst/>
              <a:cxnLst/>
              <a:rect l="l" t="t" r="r" b="b"/>
              <a:pathLst>
                <a:path w="1290485" h="111379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grpFill/>
          </p:spPr>
        </p:sp>
      </p:grpSp>
      <p:sp>
        <p:nvSpPr>
          <p:cNvPr id="135" name="Freeform 64">
            <a:extLst>
              <a:ext uri="{FF2B5EF4-FFF2-40B4-BE49-F238E27FC236}">
                <a16:creationId xmlns:a16="http://schemas.microsoft.com/office/drawing/2014/main" id="{E71D9E1D-8324-4D49-8404-CD705D5E8D94}"/>
              </a:ext>
            </a:extLst>
          </p:cNvPr>
          <p:cNvSpPr/>
          <p:nvPr/>
        </p:nvSpPr>
        <p:spPr>
          <a:xfrm>
            <a:off x="3622435" y="3061811"/>
            <a:ext cx="376303" cy="371600"/>
          </a:xfrm>
          <a:custGeom>
            <a:avLst/>
            <a:gdLst/>
            <a:ahLst/>
            <a:cxnLst/>
            <a:rect l="l" t="t" r="r" b="b"/>
            <a:pathLst>
              <a:path w="564455" h="557400">
                <a:moveTo>
                  <a:pt x="0" y="0"/>
                </a:moveTo>
                <a:lnTo>
                  <a:pt x="564456" y="0"/>
                </a:lnTo>
                <a:lnTo>
                  <a:pt x="564456" y="557400"/>
                </a:lnTo>
                <a:lnTo>
                  <a:pt x="0" y="5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6" name="Freeform 65">
            <a:extLst>
              <a:ext uri="{FF2B5EF4-FFF2-40B4-BE49-F238E27FC236}">
                <a16:creationId xmlns:a16="http://schemas.microsoft.com/office/drawing/2014/main" id="{0D77152A-181D-41AD-9B8D-88345FCCC598}"/>
              </a:ext>
            </a:extLst>
          </p:cNvPr>
          <p:cNvSpPr/>
          <p:nvPr/>
        </p:nvSpPr>
        <p:spPr>
          <a:xfrm>
            <a:off x="7351215" y="1888830"/>
            <a:ext cx="461540" cy="347309"/>
          </a:xfrm>
          <a:custGeom>
            <a:avLst/>
            <a:gdLst/>
            <a:ahLst/>
            <a:cxnLst/>
            <a:rect l="l" t="t" r="r" b="b"/>
            <a:pathLst>
              <a:path w="692310" h="520963">
                <a:moveTo>
                  <a:pt x="0" y="0"/>
                </a:moveTo>
                <a:lnTo>
                  <a:pt x="692310" y="0"/>
                </a:lnTo>
                <a:lnTo>
                  <a:pt x="692310" y="520964"/>
                </a:lnTo>
                <a:lnTo>
                  <a:pt x="0" y="5209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37" name="Freeform 66">
            <a:extLst>
              <a:ext uri="{FF2B5EF4-FFF2-40B4-BE49-F238E27FC236}">
                <a16:creationId xmlns:a16="http://schemas.microsoft.com/office/drawing/2014/main" id="{429E6B65-6141-4EBD-B487-D722CE13909E}"/>
              </a:ext>
            </a:extLst>
          </p:cNvPr>
          <p:cNvSpPr/>
          <p:nvPr/>
        </p:nvSpPr>
        <p:spPr>
          <a:xfrm>
            <a:off x="3813763" y="1773348"/>
            <a:ext cx="4572561" cy="3995457"/>
          </a:xfrm>
          <a:custGeom>
            <a:avLst/>
            <a:gdLst/>
            <a:ahLst/>
            <a:cxnLst/>
            <a:rect l="l" t="t" r="r" b="b"/>
            <a:pathLst>
              <a:path w="5960203" h="5136018">
                <a:moveTo>
                  <a:pt x="0" y="0"/>
                </a:moveTo>
                <a:lnTo>
                  <a:pt x="5960203" y="0"/>
                </a:lnTo>
                <a:lnTo>
                  <a:pt x="5960203" y="5136018"/>
                </a:lnTo>
                <a:lnTo>
                  <a:pt x="0" y="5136018"/>
                </a:lnTo>
                <a:lnTo>
                  <a:pt x="0" y="0"/>
                </a:lnTo>
                <a:close/>
              </a:path>
            </a:pathLst>
          </a:custGeom>
          <a:blipFill>
            <a:blip r:embed="rId8"/>
            <a:stretch>
              <a:fillRect/>
            </a:stretch>
          </a:blipFill>
        </p:spPr>
        <p:txBody>
          <a:bodyPr/>
          <a:lstStyle/>
          <a:p>
            <a:endParaRPr lang="ru-RU" sz="1200" dirty="0"/>
          </a:p>
        </p:txBody>
      </p:sp>
      <p:sp>
        <p:nvSpPr>
          <p:cNvPr id="138" name="TextBox 67">
            <a:extLst>
              <a:ext uri="{FF2B5EF4-FFF2-40B4-BE49-F238E27FC236}">
                <a16:creationId xmlns:a16="http://schemas.microsoft.com/office/drawing/2014/main" id="{277CD5F6-0D83-44E0-A854-FCF93E5B053B}"/>
              </a:ext>
            </a:extLst>
          </p:cNvPr>
          <p:cNvSpPr txBox="1"/>
          <p:nvPr/>
        </p:nvSpPr>
        <p:spPr>
          <a:xfrm>
            <a:off x="1779746" y="318067"/>
            <a:ext cx="9126001" cy="923330"/>
          </a:xfrm>
          <a:prstGeom prst="rect">
            <a:avLst/>
          </a:prstGeom>
        </p:spPr>
        <p:txBody>
          <a:bodyPr wrap="square" lIns="0" tIns="0" rIns="0" bIns="0" rtlCol="0" anchor="t">
            <a:spAutoFit/>
          </a:bodyPr>
          <a:lstStyle/>
          <a:p>
            <a:pPr algn="ctr"/>
            <a:r>
              <a:rPr lang="ky-KG" sz="2000" dirty="0">
                <a:solidFill>
                  <a:schemeClr val="bg1"/>
                </a:solidFill>
                <a:latin typeface="+mj-lt"/>
                <a:cs typeface="Times New Roman" panose="02020603050405020304" pitchFamily="18" charset="0"/>
              </a:rPr>
              <a:t>2023-жылдын 2-ноябрындагы №5340/1 буйругуна ылайык өзгөчө макам алган ЖОЖдорго республика боюнча жалпы билим берүү мектептери кураторлук үчүн бекитилген. ОшМУ га төмөнкү мектептер берилген:</a:t>
            </a:r>
            <a:endParaRPr lang="ru-RU" sz="2000" dirty="0">
              <a:solidFill>
                <a:schemeClr val="bg1"/>
              </a:solidFill>
              <a:latin typeface="+mj-lt"/>
              <a:cs typeface="Times New Roman" panose="02020603050405020304" pitchFamily="18" charset="0"/>
            </a:endParaRPr>
          </a:p>
        </p:txBody>
      </p:sp>
      <p:sp>
        <p:nvSpPr>
          <p:cNvPr id="139" name="TextBox 68">
            <a:extLst>
              <a:ext uri="{FF2B5EF4-FFF2-40B4-BE49-F238E27FC236}">
                <a16:creationId xmlns:a16="http://schemas.microsoft.com/office/drawing/2014/main" id="{BF074B3C-77C2-4694-B2E5-054575EC5071}"/>
              </a:ext>
            </a:extLst>
          </p:cNvPr>
          <p:cNvSpPr txBox="1"/>
          <p:nvPr/>
        </p:nvSpPr>
        <p:spPr>
          <a:xfrm>
            <a:off x="1664246" y="1744508"/>
            <a:ext cx="2274024" cy="574644"/>
          </a:xfrm>
          <a:prstGeom prst="rect">
            <a:avLst/>
          </a:prstGeom>
        </p:spPr>
        <p:txBody>
          <a:bodyPr lIns="0" tIns="0" rIns="0" bIns="0" rtlCol="0" anchor="t">
            <a:spAutoFit/>
          </a:bodyPr>
          <a:lstStyle/>
          <a:p>
            <a:pPr algn="ctr"/>
            <a:r>
              <a:rPr lang="en-US" sz="1867" b="1" dirty="0" err="1">
                <a:solidFill>
                  <a:srgbClr val="CC00CC"/>
                </a:solidFill>
                <a:latin typeface="Monotype Corsiva" panose="03010101010201010101" pitchFamily="66" charset="0"/>
                <a:cs typeface="Times New Roman" panose="02020603050405020304" pitchFamily="18" charset="0"/>
              </a:rPr>
              <a:t>ОшМУнун</a:t>
            </a:r>
            <a:r>
              <a:rPr lang="en-US" sz="1867" b="1" dirty="0">
                <a:solidFill>
                  <a:srgbClr val="CC00CC"/>
                </a:solidFill>
                <a:latin typeface="Monotype Corsiva" panose="03010101010201010101" pitchFamily="66" charset="0"/>
                <a:cs typeface="Times New Roman" panose="02020603050405020304" pitchFamily="18" charset="0"/>
              </a:rPr>
              <a:t> “</a:t>
            </a:r>
            <a:r>
              <a:rPr lang="en-US" sz="1867" b="1" dirty="0" err="1">
                <a:solidFill>
                  <a:srgbClr val="CC00CC"/>
                </a:solidFill>
                <a:latin typeface="Monotype Corsiva" panose="03010101010201010101" pitchFamily="66" charset="0"/>
                <a:cs typeface="Times New Roman" panose="02020603050405020304" pitchFamily="18" charset="0"/>
              </a:rPr>
              <a:t>Билим</a:t>
            </a:r>
            <a:r>
              <a:rPr lang="en-US" sz="1867" b="1" dirty="0">
                <a:solidFill>
                  <a:srgbClr val="CC00CC"/>
                </a:solidFill>
                <a:latin typeface="Monotype Corsiva" panose="03010101010201010101" pitchFamily="66" charset="0"/>
                <a:cs typeface="Times New Roman" panose="02020603050405020304" pitchFamily="18" charset="0"/>
              </a:rPr>
              <a:t>” </a:t>
            </a:r>
            <a:r>
              <a:rPr lang="en-US" sz="1867" b="1" dirty="0" err="1">
                <a:solidFill>
                  <a:srgbClr val="CC00CC"/>
                </a:solidFill>
                <a:latin typeface="Monotype Corsiva" panose="03010101010201010101" pitchFamily="66" charset="0"/>
                <a:cs typeface="Times New Roman" panose="02020603050405020304" pitchFamily="18" charset="0"/>
              </a:rPr>
              <a:t>лицейи</a:t>
            </a:r>
            <a:endParaRPr lang="en-US" sz="1867" b="1" dirty="0">
              <a:solidFill>
                <a:srgbClr val="CC00CC"/>
              </a:solidFill>
              <a:latin typeface="Monotype Corsiva" panose="03010101010201010101" pitchFamily="66" charset="0"/>
              <a:cs typeface="Times New Roman" panose="02020603050405020304" pitchFamily="18" charset="0"/>
            </a:endParaRPr>
          </a:p>
        </p:txBody>
      </p:sp>
      <p:sp>
        <p:nvSpPr>
          <p:cNvPr id="140" name="Freeform 69">
            <a:extLst>
              <a:ext uri="{FF2B5EF4-FFF2-40B4-BE49-F238E27FC236}">
                <a16:creationId xmlns:a16="http://schemas.microsoft.com/office/drawing/2014/main" id="{7ADB3D4E-8E5E-4989-A2EF-8B5C60002AA7}"/>
              </a:ext>
            </a:extLst>
          </p:cNvPr>
          <p:cNvSpPr/>
          <p:nvPr/>
        </p:nvSpPr>
        <p:spPr>
          <a:xfrm>
            <a:off x="4401384" y="1902076"/>
            <a:ext cx="461540" cy="347309"/>
          </a:xfrm>
          <a:custGeom>
            <a:avLst/>
            <a:gdLst/>
            <a:ahLst/>
            <a:cxnLst/>
            <a:rect l="l" t="t" r="r" b="b"/>
            <a:pathLst>
              <a:path w="692310" h="520963">
                <a:moveTo>
                  <a:pt x="0" y="0"/>
                </a:moveTo>
                <a:lnTo>
                  <a:pt x="692310" y="0"/>
                </a:lnTo>
                <a:lnTo>
                  <a:pt x="692310" y="520963"/>
                </a:lnTo>
                <a:lnTo>
                  <a:pt x="0" y="5209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1" name="Freeform 70">
            <a:extLst>
              <a:ext uri="{FF2B5EF4-FFF2-40B4-BE49-F238E27FC236}">
                <a16:creationId xmlns:a16="http://schemas.microsoft.com/office/drawing/2014/main" id="{63C329EF-8816-4D40-8AC3-79203BEE43B4}"/>
              </a:ext>
            </a:extLst>
          </p:cNvPr>
          <p:cNvSpPr/>
          <p:nvPr/>
        </p:nvSpPr>
        <p:spPr>
          <a:xfrm>
            <a:off x="3537197" y="4269448"/>
            <a:ext cx="461540" cy="347309"/>
          </a:xfrm>
          <a:custGeom>
            <a:avLst/>
            <a:gdLst/>
            <a:ahLst/>
            <a:cxnLst/>
            <a:rect l="l" t="t" r="r" b="b"/>
            <a:pathLst>
              <a:path w="692310" h="520963">
                <a:moveTo>
                  <a:pt x="0" y="0"/>
                </a:moveTo>
                <a:lnTo>
                  <a:pt x="692311" y="0"/>
                </a:lnTo>
                <a:lnTo>
                  <a:pt x="692311" y="520964"/>
                </a:lnTo>
                <a:lnTo>
                  <a:pt x="0" y="5209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2" name="Freeform 71">
            <a:extLst>
              <a:ext uri="{FF2B5EF4-FFF2-40B4-BE49-F238E27FC236}">
                <a16:creationId xmlns:a16="http://schemas.microsoft.com/office/drawing/2014/main" id="{1B93DA82-6ED3-40AC-B95C-DD34F03E5A32}"/>
              </a:ext>
            </a:extLst>
          </p:cNvPr>
          <p:cNvSpPr/>
          <p:nvPr/>
        </p:nvSpPr>
        <p:spPr>
          <a:xfrm>
            <a:off x="4550919" y="5455421"/>
            <a:ext cx="376303" cy="371600"/>
          </a:xfrm>
          <a:custGeom>
            <a:avLst/>
            <a:gdLst/>
            <a:ahLst/>
            <a:cxnLst/>
            <a:rect l="l" t="t" r="r" b="b"/>
            <a:pathLst>
              <a:path w="564455" h="557400">
                <a:moveTo>
                  <a:pt x="0" y="0"/>
                </a:moveTo>
                <a:lnTo>
                  <a:pt x="564455" y="0"/>
                </a:lnTo>
                <a:lnTo>
                  <a:pt x="564455" y="557400"/>
                </a:lnTo>
                <a:lnTo>
                  <a:pt x="0" y="5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43" name="Freeform 72">
            <a:extLst>
              <a:ext uri="{FF2B5EF4-FFF2-40B4-BE49-F238E27FC236}">
                <a16:creationId xmlns:a16="http://schemas.microsoft.com/office/drawing/2014/main" id="{35A83E7F-00E8-4748-9C0C-9D7DB5387996}"/>
              </a:ext>
            </a:extLst>
          </p:cNvPr>
          <p:cNvSpPr/>
          <p:nvPr/>
        </p:nvSpPr>
        <p:spPr>
          <a:xfrm>
            <a:off x="8222851" y="3081408"/>
            <a:ext cx="376303" cy="371600"/>
          </a:xfrm>
          <a:custGeom>
            <a:avLst/>
            <a:gdLst/>
            <a:ahLst/>
            <a:cxnLst/>
            <a:rect l="l" t="t" r="r" b="b"/>
            <a:pathLst>
              <a:path w="564455" h="557400">
                <a:moveTo>
                  <a:pt x="0" y="0"/>
                </a:moveTo>
                <a:lnTo>
                  <a:pt x="564455" y="0"/>
                </a:lnTo>
                <a:lnTo>
                  <a:pt x="564455" y="557400"/>
                </a:lnTo>
                <a:lnTo>
                  <a:pt x="0" y="5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44" name="Freeform 73">
            <a:extLst>
              <a:ext uri="{FF2B5EF4-FFF2-40B4-BE49-F238E27FC236}">
                <a16:creationId xmlns:a16="http://schemas.microsoft.com/office/drawing/2014/main" id="{370F3644-F2B1-47CC-893E-C21E3E227D73}"/>
              </a:ext>
            </a:extLst>
          </p:cNvPr>
          <p:cNvSpPr/>
          <p:nvPr/>
        </p:nvSpPr>
        <p:spPr>
          <a:xfrm>
            <a:off x="8236961" y="4280721"/>
            <a:ext cx="461540" cy="347309"/>
          </a:xfrm>
          <a:custGeom>
            <a:avLst/>
            <a:gdLst/>
            <a:ahLst/>
            <a:cxnLst/>
            <a:rect l="l" t="t" r="r" b="b"/>
            <a:pathLst>
              <a:path w="692310" h="520963">
                <a:moveTo>
                  <a:pt x="0" y="0"/>
                </a:moveTo>
                <a:lnTo>
                  <a:pt x="692311" y="0"/>
                </a:lnTo>
                <a:lnTo>
                  <a:pt x="692311" y="520964"/>
                </a:lnTo>
                <a:lnTo>
                  <a:pt x="0" y="5209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45" name="Group 6">
            <a:extLst>
              <a:ext uri="{FF2B5EF4-FFF2-40B4-BE49-F238E27FC236}">
                <a16:creationId xmlns:a16="http://schemas.microsoft.com/office/drawing/2014/main" id="{83ACFA93-EFCA-48F6-8653-600E4EBBCBC5}"/>
              </a:ext>
            </a:extLst>
          </p:cNvPr>
          <p:cNvGrpSpPr/>
          <p:nvPr/>
        </p:nvGrpSpPr>
        <p:grpSpPr>
          <a:xfrm>
            <a:off x="7655057" y="3082653"/>
            <a:ext cx="299069" cy="299069"/>
            <a:chOff x="0" y="0"/>
            <a:chExt cx="812800" cy="812800"/>
          </a:xfrm>
        </p:grpSpPr>
        <p:sp>
          <p:nvSpPr>
            <p:cNvPr id="146" name="Freeform 7">
              <a:extLst>
                <a:ext uri="{FF2B5EF4-FFF2-40B4-BE49-F238E27FC236}">
                  <a16:creationId xmlns:a16="http://schemas.microsoft.com/office/drawing/2014/main" id="{93DB814D-0A35-48FE-BF59-87CC12AD3C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FF0000"/>
              </a:solidFill>
              <a:prstDash val="solid"/>
              <a:miter/>
            </a:ln>
          </p:spPr>
        </p:sp>
        <p:sp>
          <p:nvSpPr>
            <p:cNvPr id="147" name="TextBox 8">
              <a:extLst>
                <a:ext uri="{FF2B5EF4-FFF2-40B4-BE49-F238E27FC236}">
                  <a16:creationId xmlns:a16="http://schemas.microsoft.com/office/drawing/2014/main" id="{63C89931-9577-4A2E-8048-750C50F55624}"/>
                </a:ext>
              </a:extLst>
            </p:cNvPr>
            <p:cNvSpPr txBox="1"/>
            <p:nvPr/>
          </p:nvSpPr>
          <p:spPr>
            <a:xfrm>
              <a:off x="76200" y="38100"/>
              <a:ext cx="660400" cy="698500"/>
            </a:xfrm>
            <a:prstGeom prst="rect">
              <a:avLst/>
            </a:prstGeom>
            <a:ln>
              <a:solidFill>
                <a:srgbClr val="FF0000"/>
              </a:solidFill>
            </a:ln>
          </p:spPr>
          <p:txBody>
            <a:bodyPr lIns="33867" tIns="33867" rIns="33867" bIns="33867" rtlCol="0" anchor="ctr"/>
            <a:lstStyle/>
            <a:p>
              <a:pPr algn="ctr">
                <a:lnSpc>
                  <a:spcPts val="1837"/>
                </a:lnSpc>
                <a:spcBef>
                  <a:spcPct val="0"/>
                </a:spcBef>
              </a:pPr>
              <a:endParaRPr sz="1200"/>
            </a:p>
          </p:txBody>
        </p:sp>
      </p:grpSp>
      <p:sp>
        <p:nvSpPr>
          <p:cNvPr id="148" name="Прямоугольник 147"/>
          <p:cNvSpPr/>
          <p:nvPr/>
        </p:nvSpPr>
        <p:spPr>
          <a:xfrm>
            <a:off x="14094" y="6473722"/>
            <a:ext cx="12192000" cy="41205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33163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6E29F4D5-1B94-4285-A280-7760E6F9E0B1}"/>
              </a:ext>
            </a:extLst>
          </p:cNvPr>
          <p:cNvSpPr>
            <a:spLocks noChangeArrowheads="1"/>
          </p:cNvSpPr>
          <p:nvPr/>
        </p:nvSpPr>
        <p:spPr bwMode="auto">
          <a:xfrm>
            <a:off x="678397" y="93131"/>
            <a:ext cx="10845367" cy="71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09630"/>
            <a:r>
              <a:rPr lang="ru-RU" altLang="ru-RU" sz="2133" b="1" dirty="0" err="1">
                <a:latin typeface="Times New Roman" panose="02020603050405020304" pitchFamily="18" charset="0"/>
                <a:ea typeface="Calibri" panose="020F0502020204030204" pitchFamily="34" charset="0"/>
                <a:cs typeface="Times New Roman" panose="02020603050405020304" pitchFamily="18" charset="0"/>
              </a:rPr>
              <a:t>ОшМУга</a:t>
            </a:r>
            <a:r>
              <a:rPr lang="ru-RU" altLang="ru-RU" sz="2133" b="1" dirty="0">
                <a:latin typeface="Times New Roman" panose="02020603050405020304" pitchFamily="18" charset="0"/>
                <a:ea typeface="Calibri" panose="020F0502020204030204" pitchFamily="34" charset="0"/>
                <a:cs typeface="Times New Roman" panose="02020603050405020304" pitchFamily="18" charset="0"/>
              </a:rPr>
              <a:t> </a:t>
            </a:r>
            <a:r>
              <a:rPr lang="ru-RU" altLang="ru-RU" sz="2133" b="1" dirty="0" err="1">
                <a:latin typeface="Times New Roman" panose="02020603050405020304" pitchFamily="18" charset="0"/>
                <a:ea typeface="Calibri" panose="020F0502020204030204" pitchFamily="34" charset="0"/>
                <a:cs typeface="Times New Roman" panose="02020603050405020304" pitchFamily="18" charset="0"/>
              </a:rPr>
              <a:t>кураторлукка</a:t>
            </a:r>
            <a:r>
              <a:rPr lang="ru-RU" altLang="ru-RU" sz="2133" b="1" dirty="0">
                <a:latin typeface="Times New Roman" panose="02020603050405020304" pitchFamily="18" charset="0"/>
                <a:ea typeface="Calibri" panose="020F0502020204030204" pitchFamily="34" charset="0"/>
                <a:cs typeface="Times New Roman" panose="02020603050405020304" pitchFamily="18" charset="0"/>
              </a:rPr>
              <a:t> </a:t>
            </a:r>
            <a:r>
              <a:rPr lang="ru-RU" altLang="ru-RU" sz="2133" b="1" dirty="0" err="1">
                <a:latin typeface="Times New Roman" panose="02020603050405020304" pitchFamily="18" charset="0"/>
                <a:ea typeface="Calibri" panose="020F0502020204030204" pitchFamily="34" charset="0"/>
                <a:cs typeface="Times New Roman" panose="02020603050405020304" pitchFamily="18" charset="0"/>
              </a:rPr>
              <a:t>бекитилген</a:t>
            </a:r>
            <a:r>
              <a:rPr lang="ru-RU" altLang="ru-RU" sz="2133" b="1" dirty="0">
                <a:latin typeface="Times New Roman" panose="02020603050405020304" pitchFamily="18" charset="0"/>
                <a:ea typeface="Calibri" panose="020F0502020204030204" pitchFamily="34" charset="0"/>
                <a:cs typeface="Times New Roman" panose="02020603050405020304" pitchFamily="18" charset="0"/>
              </a:rPr>
              <a:t> </a:t>
            </a:r>
            <a:r>
              <a:rPr lang="ru-RU" altLang="ru-RU" sz="2133" b="1" dirty="0" err="1">
                <a:latin typeface="Times New Roman" panose="02020603050405020304" pitchFamily="18" charset="0"/>
                <a:ea typeface="Calibri" panose="020F0502020204030204" pitchFamily="34" charset="0"/>
                <a:cs typeface="Times New Roman" panose="02020603050405020304" pitchFamily="18" charset="0"/>
              </a:rPr>
              <a:t>мектептерде</a:t>
            </a:r>
            <a:r>
              <a:rPr lang="ru-RU" altLang="ru-RU" sz="2133" b="1" dirty="0">
                <a:latin typeface="Times New Roman" panose="02020603050405020304" pitchFamily="18" charset="0"/>
                <a:ea typeface="Calibri" panose="020F0502020204030204" pitchFamily="34" charset="0"/>
                <a:cs typeface="Times New Roman" panose="02020603050405020304" pitchFamily="18" charset="0"/>
              </a:rPr>
              <a:t> </a:t>
            </a:r>
            <a:r>
              <a:rPr lang="ru-RU" altLang="ru-RU" sz="2133" b="1" dirty="0" err="1">
                <a:latin typeface="Times New Roman" panose="02020603050405020304" pitchFamily="18" charset="0"/>
                <a:ea typeface="Calibri" panose="020F0502020204030204" pitchFamily="34" charset="0"/>
                <a:cs typeface="Times New Roman" panose="02020603050405020304" pitchFamily="18" charset="0"/>
              </a:rPr>
              <a:t>билим</a:t>
            </a:r>
            <a:r>
              <a:rPr lang="ru-RU" altLang="ru-RU" sz="2133" dirty="0">
                <a:latin typeface="Times New Roman" panose="02020603050405020304" pitchFamily="18" charset="0"/>
                <a:cs typeface="Times New Roman" panose="02020603050405020304" pitchFamily="18" charset="0"/>
              </a:rPr>
              <a:t> </a:t>
            </a:r>
            <a:r>
              <a:rPr lang="ru-RU" altLang="ru-RU" sz="2133" b="1" dirty="0" err="1">
                <a:latin typeface="Times New Roman" panose="02020603050405020304" pitchFamily="18" charset="0"/>
                <a:ea typeface="Calibri" panose="020F0502020204030204" pitchFamily="34" charset="0"/>
                <a:cs typeface="Times New Roman" panose="02020603050405020304" pitchFamily="18" charset="0"/>
              </a:rPr>
              <a:t>сапатын</a:t>
            </a:r>
            <a:r>
              <a:rPr lang="ru-RU" altLang="ru-RU" sz="2133" b="1" dirty="0">
                <a:latin typeface="Times New Roman" panose="02020603050405020304" pitchFamily="18" charset="0"/>
                <a:ea typeface="Calibri" panose="020F0502020204030204" pitchFamily="34" charset="0"/>
                <a:cs typeface="Times New Roman" panose="02020603050405020304" pitchFamily="18" charset="0"/>
              </a:rPr>
              <a:t> </a:t>
            </a:r>
            <a:r>
              <a:rPr lang="ru-RU" altLang="ru-RU" sz="2133" b="1" dirty="0" err="1">
                <a:latin typeface="Times New Roman" panose="02020603050405020304" pitchFamily="18" charset="0"/>
                <a:ea typeface="Calibri" panose="020F0502020204030204" pitchFamily="34" charset="0"/>
                <a:cs typeface="Times New Roman" panose="02020603050405020304" pitchFamily="18" charset="0"/>
              </a:rPr>
              <a:t>жогорулатуу</a:t>
            </a:r>
            <a:r>
              <a:rPr lang="ru-RU" altLang="ru-RU" sz="2133" b="1" dirty="0">
                <a:latin typeface="Times New Roman" panose="02020603050405020304" pitchFamily="18" charset="0"/>
                <a:ea typeface="Calibri" panose="020F0502020204030204" pitchFamily="34" charset="0"/>
                <a:cs typeface="Times New Roman" panose="02020603050405020304" pitchFamily="18" charset="0"/>
              </a:rPr>
              <a:t> </a:t>
            </a:r>
            <a:r>
              <a:rPr lang="ru-RU" altLang="ru-RU" sz="2133" b="1" dirty="0" err="1">
                <a:latin typeface="Times New Roman" panose="02020603050405020304" pitchFamily="18" charset="0"/>
                <a:ea typeface="Calibri" panose="020F0502020204030204" pitchFamily="34" charset="0"/>
                <a:cs typeface="Times New Roman" panose="02020603050405020304" pitchFamily="18" charset="0"/>
              </a:rPr>
              <a:t>боюнча</a:t>
            </a:r>
            <a:endParaRPr lang="ru-RU" altLang="ru-RU" sz="2133" dirty="0">
              <a:latin typeface="Times New Roman" panose="02020603050405020304" pitchFamily="18" charset="0"/>
              <a:cs typeface="Times New Roman" panose="02020603050405020304" pitchFamily="18" charset="0"/>
            </a:endParaRPr>
          </a:p>
          <a:p>
            <a:pPr algn="ctr" defTabSz="609630"/>
            <a:r>
              <a:rPr lang="ru-RU" altLang="ru-RU" sz="2133" b="1" dirty="0" err="1">
                <a:latin typeface="Times New Roman" panose="02020603050405020304" pitchFamily="18" charset="0"/>
                <a:ea typeface="Calibri" panose="020F0502020204030204" pitchFamily="34" charset="0"/>
                <a:cs typeface="Times New Roman" panose="02020603050405020304" pitchFamily="18" charset="0"/>
              </a:rPr>
              <a:t>иш</a:t>
            </a:r>
            <a:r>
              <a:rPr lang="ky-KG" altLang="ru-RU" sz="2133" b="1" dirty="0">
                <a:latin typeface="Times New Roman" panose="02020603050405020304" pitchFamily="18" charset="0"/>
                <a:ea typeface="Calibri" panose="020F0502020204030204" pitchFamily="34" charset="0"/>
                <a:cs typeface="Times New Roman" panose="02020603050405020304" pitchFamily="18" charset="0"/>
              </a:rPr>
              <a:t>-</a:t>
            </a:r>
            <a:r>
              <a:rPr lang="ru-RU" altLang="ru-RU" sz="2133" b="1" dirty="0">
                <a:latin typeface="Times New Roman" panose="02020603050405020304" pitchFamily="18" charset="0"/>
                <a:ea typeface="Calibri" panose="020F0502020204030204" pitchFamily="34" charset="0"/>
                <a:cs typeface="Times New Roman" panose="02020603050405020304" pitchFamily="18" charset="0"/>
              </a:rPr>
              <a:t>план</a:t>
            </a:r>
            <a:endParaRPr lang="ru-RU" altLang="ru-RU" sz="2933" dirty="0">
              <a:latin typeface="Times New Roman" panose="02020603050405020304" pitchFamily="18" charset="0"/>
              <a:cs typeface="Times New Roman" panose="02020603050405020304" pitchFamily="18" charset="0"/>
            </a:endParaRPr>
          </a:p>
        </p:txBody>
      </p:sp>
      <p:graphicFrame>
        <p:nvGraphicFramePr>
          <p:cNvPr id="20" name="Таблица 19">
            <a:extLst>
              <a:ext uri="{FF2B5EF4-FFF2-40B4-BE49-F238E27FC236}">
                <a16:creationId xmlns:a16="http://schemas.microsoft.com/office/drawing/2014/main" id="{17F05FFB-1178-4415-8D6E-409A059C9D24}"/>
              </a:ext>
            </a:extLst>
          </p:cNvPr>
          <p:cNvGraphicFramePr>
            <a:graphicFrameLocks noGrp="1"/>
          </p:cNvGraphicFramePr>
          <p:nvPr>
            <p:extLst>
              <p:ext uri="{D42A27DB-BD31-4B8C-83A1-F6EECF244321}">
                <p14:modId xmlns:p14="http://schemas.microsoft.com/office/powerpoint/2010/main" val="2259695315"/>
              </p:ext>
            </p:extLst>
          </p:nvPr>
        </p:nvGraphicFramePr>
        <p:xfrm>
          <a:off x="314960" y="902587"/>
          <a:ext cx="11602719" cy="5681092"/>
        </p:xfrm>
        <a:graphic>
          <a:graphicData uri="http://schemas.openxmlformats.org/drawingml/2006/table">
            <a:tbl>
              <a:tblPr firstRow="1" firstCol="1" bandRow="1">
                <a:tableStyleId>{5940675A-B579-460E-94D1-54222C63F5DA}</a:tableStyleId>
              </a:tblPr>
              <a:tblGrid>
                <a:gridCol w="462056">
                  <a:extLst>
                    <a:ext uri="{9D8B030D-6E8A-4147-A177-3AD203B41FA5}">
                      <a16:colId xmlns:a16="http://schemas.microsoft.com/office/drawing/2014/main" val="2437290554"/>
                    </a:ext>
                  </a:extLst>
                </a:gridCol>
                <a:gridCol w="4706326">
                  <a:extLst>
                    <a:ext uri="{9D8B030D-6E8A-4147-A177-3AD203B41FA5}">
                      <a16:colId xmlns:a16="http://schemas.microsoft.com/office/drawing/2014/main" val="4177698385"/>
                    </a:ext>
                  </a:extLst>
                </a:gridCol>
                <a:gridCol w="2725104">
                  <a:extLst>
                    <a:ext uri="{9D8B030D-6E8A-4147-A177-3AD203B41FA5}">
                      <a16:colId xmlns:a16="http://schemas.microsoft.com/office/drawing/2014/main" val="2905332180"/>
                    </a:ext>
                  </a:extLst>
                </a:gridCol>
                <a:gridCol w="2094398">
                  <a:extLst>
                    <a:ext uri="{9D8B030D-6E8A-4147-A177-3AD203B41FA5}">
                      <a16:colId xmlns:a16="http://schemas.microsoft.com/office/drawing/2014/main" val="2545459739"/>
                    </a:ext>
                  </a:extLst>
                </a:gridCol>
                <a:gridCol w="1614835">
                  <a:extLst>
                    <a:ext uri="{9D8B030D-6E8A-4147-A177-3AD203B41FA5}">
                      <a16:colId xmlns:a16="http://schemas.microsoft.com/office/drawing/2014/main" val="3809888591"/>
                    </a:ext>
                  </a:extLst>
                </a:gridCol>
              </a:tblGrid>
              <a:tr h="247004">
                <a:tc>
                  <a:txBody>
                    <a:bodyPr/>
                    <a:lstStyle/>
                    <a:p>
                      <a:pPr>
                        <a:lnSpc>
                          <a:spcPct val="107000"/>
                        </a:lnSpc>
                        <a:spcAft>
                          <a:spcPts val="0"/>
                        </a:spcAft>
                      </a:pPr>
                      <a:r>
                        <a:rPr lang="ru-RU" sz="1400" b="1" dirty="0">
                          <a:effectLst/>
                          <a:latin typeface="Times New Roman" panose="02020603050405020304" pitchFamily="18" charset="0"/>
                          <a:cs typeface="Times New Roman" panose="02020603050405020304" pitchFamily="18" charset="0"/>
                        </a:rPr>
                        <a: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ru-RU" sz="1400" b="1" dirty="0" err="1">
                          <a:effectLst/>
                          <a:latin typeface="Times New Roman" panose="02020603050405020304" pitchFamily="18" charset="0"/>
                          <a:cs typeface="Times New Roman" panose="02020603050405020304" pitchFamily="18" charset="0"/>
                        </a:rPr>
                        <a:t>Иш</a:t>
                      </a:r>
                      <a:r>
                        <a:rPr lang="ru-RU" sz="1400" b="1" dirty="0">
                          <a:effectLst/>
                          <a:latin typeface="Times New Roman" panose="02020603050405020304" pitchFamily="18" charset="0"/>
                          <a:cs typeface="Times New Roman" panose="02020603050405020304" pitchFamily="18" charset="0"/>
                        </a:rPr>
                        <a:t> </a:t>
                      </a:r>
                      <a:r>
                        <a:rPr lang="ru-RU" sz="1400" b="1" dirty="0" err="1">
                          <a:effectLst/>
                          <a:latin typeface="Times New Roman" panose="02020603050405020304" pitchFamily="18" charset="0"/>
                          <a:cs typeface="Times New Roman" panose="02020603050405020304" pitchFamily="18" charset="0"/>
                        </a:rPr>
                        <a:t>чаранын</a:t>
                      </a:r>
                      <a:r>
                        <a:rPr lang="ru-RU" sz="1400" b="1" dirty="0">
                          <a:effectLst/>
                          <a:latin typeface="Times New Roman" panose="02020603050405020304" pitchFamily="18" charset="0"/>
                          <a:cs typeface="Times New Roman" panose="02020603050405020304" pitchFamily="18" charset="0"/>
                        </a:rPr>
                        <a:t> </a:t>
                      </a:r>
                      <a:r>
                        <a:rPr lang="ru-RU" sz="1400" b="1" dirty="0" err="1">
                          <a:effectLst/>
                          <a:latin typeface="Times New Roman" panose="02020603050405020304" pitchFamily="18" charset="0"/>
                          <a:cs typeface="Times New Roman" panose="02020603050405020304" pitchFamily="18" charset="0"/>
                        </a:rPr>
                        <a:t>аталышы</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ru-RU" sz="1400" b="1" dirty="0" err="1">
                          <a:effectLst/>
                          <a:latin typeface="Times New Roman" panose="02020603050405020304" pitchFamily="18" charset="0"/>
                          <a:cs typeface="Times New Roman" panose="02020603050405020304" pitchFamily="18" charset="0"/>
                        </a:rPr>
                        <a:t>жооптуулар</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ru-RU" sz="1400" b="1" dirty="0" err="1">
                          <a:effectLst/>
                          <a:latin typeface="Times New Roman" panose="02020603050405020304" pitchFamily="18" charset="0"/>
                          <a:cs typeface="Times New Roman" panose="02020603050405020304" pitchFamily="18" charset="0"/>
                        </a:rPr>
                        <a:t>аткаруу</a:t>
                      </a:r>
                      <a:r>
                        <a:rPr lang="ru-RU" sz="1400" b="1" dirty="0">
                          <a:effectLst/>
                          <a:latin typeface="Times New Roman" panose="02020603050405020304" pitchFamily="18" charset="0"/>
                          <a:cs typeface="Times New Roman" panose="02020603050405020304" pitchFamily="18" charset="0"/>
                        </a:rPr>
                        <a:t> м</a:t>
                      </a:r>
                      <a:r>
                        <a:rPr lang="ky-KG" sz="1400" b="1" dirty="0">
                          <a:effectLst/>
                          <a:latin typeface="Times New Roman" panose="02020603050405020304" pitchFamily="18" charset="0"/>
                          <a:cs typeface="Times New Roman" panose="02020603050405020304" pitchFamily="18" charset="0"/>
                        </a:rPr>
                        <a:t>өөнөтүү</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ky-KG" sz="1400" b="1" dirty="0">
                          <a:effectLst/>
                          <a:latin typeface="Times New Roman" panose="02020603050405020304" pitchFamily="18" charset="0"/>
                          <a:cs typeface="Times New Roman" panose="02020603050405020304" pitchFamily="18" charset="0"/>
                        </a:rPr>
                        <a:t>эскертүү</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extLst>
                  <a:ext uri="{0D108BD9-81ED-4DB2-BD59-A6C34878D82A}">
                    <a16:rowId xmlns:a16="http://schemas.microsoft.com/office/drawing/2014/main" val="1883331009"/>
                  </a:ext>
                </a:extLst>
              </a:tr>
              <a:tr h="494008">
                <a:tc>
                  <a:txBody>
                    <a:bodyPr/>
                    <a:lstStyle/>
                    <a:p>
                      <a:pPr marL="0" lvl="0" indent="0">
                        <a:lnSpc>
                          <a:spcPct val="107000"/>
                        </a:lnSpc>
                        <a:spcAft>
                          <a:spcPts val="0"/>
                        </a:spcAft>
                        <a:buFont typeface="+mj-lt"/>
                        <a:buNone/>
                      </a:pPr>
                      <a:r>
                        <a:rPr lang="ky-KG" sz="1400" dirty="0">
                          <a:effectLst/>
                          <a:latin typeface="Times New Roman" panose="02020603050405020304" pitchFamily="18" charset="0"/>
                          <a:cs typeface="Times New Roman" panose="02020603050405020304" pitchFamily="18" charset="0"/>
                        </a:rPr>
                        <a:t>1 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Кураторлукка бекитилген мектептердин директорлору менен кеңешме өткөрүү.</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Мамажакып уулу Ч., </a:t>
                      </a:r>
                      <a:endParaRPr lang="ru-RU" sz="12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директорлор</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2023-жылдын 15-ноябрына чейин</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extLst>
                  <a:ext uri="{0D108BD9-81ED-4DB2-BD59-A6C34878D82A}">
                    <a16:rowId xmlns:a16="http://schemas.microsoft.com/office/drawing/2014/main" val="1723061170"/>
                  </a:ext>
                </a:extLst>
              </a:tr>
              <a:tr h="741012">
                <a:tc>
                  <a:txBody>
                    <a:bodyPr/>
                    <a:lstStyle/>
                    <a:p>
                      <a:pPr marL="0" lvl="0" indent="0">
                        <a:lnSpc>
                          <a:spcPct val="107000"/>
                        </a:lnSpc>
                        <a:spcAft>
                          <a:spcPts val="0"/>
                        </a:spcAft>
                        <a:buFont typeface="+mj-lt"/>
                        <a:buNone/>
                      </a:pPr>
                      <a:r>
                        <a:rPr lang="ky-KG" sz="1200" dirty="0">
                          <a:effectLst/>
                          <a:latin typeface="Times New Roman" panose="02020603050405020304" pitchFamily="18" charset="0"/>
                          <a:cs typeface="Times New Roman" panose="02020603050405020304" pitchFamily="18" charset="0"/>
                        </a:rPr>
                        <a:t>2</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«Билим» лицейи, «Зирек» башталгыч билим берүү мекемесинин жамааты менен жолугушуу.</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Мамажакып уулу Ч.,</a:t>
                      </a:r>
                      <a:endParaRPr lang="ru-RU" sz="12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Болушева Ж.,</a:t>
                      </a:r>
                      <a:endParaRPr lang="ru-RU" sz="12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Примбердиева Г.</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2023-жыл, 20-25-ноябрь</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extLst>
                  <a:ext uri="{0D108BD9-81ED-4DB2-BD59-A6C34878D82A}">
                    <a16:rowId xmlns:a16="http://schemas.microsoft.com/office/drawing/2014/main" val="233845224"/>
                  </a:ext>
                </a:extLst>
              </a:tr>
              <a:tr h="741012">
                <a:tc>
                  <a:txBody>
                    <a:bodyPr/>
                    <a:lstStyle/>
                    <a:p>
                      <a:pPr marL="0" lvl="0" indent="0">
                        <a:lnSpc>
                          <a:spcPct val="107000"/>
                        </a:lnSpc>
                        <a:spcAft>
                          <a:spcPts val="0"/>
                        </a:spcAft>
                        <a:buFont typeface="+mj-lt"/>
                        <a:buNone/>
                      </a:pPr>
                      <a:r>
                        <a:rPr lang="ky-KG" sz="1400" dirty="0">
                          <a:effectLst/>
                          <a:latin typeface="Times New Roman" panose="02020603050405020304" pitchFamily="18" charset="0"/>
                          <a:cs typeface="Times New Roman" panose="02020603050405020304" pitchFamily="18" charset="0"/>
                        </a:rPr>
                        <a:t>3 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№52 «Кыргыз-Түрк достугу» мектеп-лицей, «Ноокат» мектеп гимназиясы менен таанышуу.</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Мамажакып уулу Ч.,</a:t>
                      </a:r>
                      <a:endParaRPr lang="ru-RU" sz="1200">
                        <a:effectLst/>
                        <a:latin typeface="Times New Roman" panose="02020603050405020304" pitchFamily="18" charset="0"/>
                        <a:cs typeface="Times New Roman" panose="02020603050405020304" pitchFamily="18" charset="0"/>
                      </a:endParaRPr>
                    </a:p>
                    <a:p>
                      <a:pPr>
                        <a:lnSpc>
                          <a:spcPct val="107000"/>
                        </a:lnSpc>
                        <a:spcAft>
                          <a:spcPts val="0"/>
                        </a:spcAft>
                      </a:pPr>
                      <a:r>
                        <a:rPr lang="ky-KG" sz="1400">
                          <a:effectLst/>
                          <a:latin typeface="Times New Roman" panose="02020603050405020304" pitchFamily="18" charset="0"/>
                          <a:cs typeface="Times New Roman" panose="02020603050405020304" pitchFamily="18" charset="0"/>
                        </a:rPr>
                        <a:t>Камарова А.,</a:t>
                      </a:r>
                      <a:endParaRPr lang="ru-RU" sz="1200">
                        <a:effectLst/>
                        <a:latin typeface="Times New Roman" panose="02020603050405020304" pitchFamily="18" charset="0"/>
                        <a:cs typeface="Times New Roman" panose="02020603050405020304" pitchFamily="18" charset="0"/>
                      </a:endParaRPr>
                    </a:p>
                    <a:p>
                      <a:pPr>
                        <a:lnSpc>
                          <a:spcPct val="107000"/>
                        </a:lnSpc>
                        <a:spcAft>
                          <a:spcPts val="0"/>
                        </a:spcAft>
                      </a:pPr>
                      <a:r>
                        <a:rPr lang="ky-KG" sz="1400">
                          <a:effectLst/>
                          <a:latin typeface="Times New Roman" panose="02020603050405020304" pitchFamily="18" charset="0"/>
                          <a:cs typeface="Times New Roman" panose="02020603050405020304" pitchFamily="18" charset="0"/>
                        </a:rPr>
                        <a:t>Курбанбаева Д.</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2023-жыл, 1-декабрга чейин</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extLst>
                  <a:ext uri="{0D108BD9-81ED-4DB2-BD59-A6C34878D82A}">
                    <a16:rowId xmlns:a16="http://schemas.microsoft.com/office/drawing/2014/main" val="4001045011"/>
                  </a:ext>
                </a:extLst>
              </a:tr>
              <a:tr h="741012">
                <a:tc>
                  <a:txBody>
                    <a:bodyPr/>
                    <a:lstStyle/>
                    <a:p>
                      <a:pPr marL="0" lvl="0" indent="0">
                        <a:lnSpc>
                          <a:spcPct val="107000"/>
                        </a:lnSpc>
                        <a:spcAft>
                          <a:spcPts val="0"/>
                        </a:spcAft>
                        <a:buFont typeface="+mj-lt"/>
                        <a:buNone/>
                      </a:pPr>
                      <a:r>
                        <a:rPr lang="ky-KG" sz="1400" dirty="0">
                          <a:effectLst/>
                          <a:latin typeface="Times New Roman" panose="02020603050405020304" pitchFamily="18" charset="0"/>
                          <a:cs typeface="Times New Roman" panose="02020603050405020304" pitchFamily="18" charset="0"/>
                        </a:rPr>
                        <a:t>4 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ОшМУнун сапат департаментинин жана алдынкы усулчу окутуучулар менен кеңешме өткөрүү.</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Мамажакып уулу Ч., Артыкова Ж.А.,</a:t>
                      </a:r>
                      <a:endParaRPr lang="ru-RU" sz="1200">
                        <a:effectLst/>
                        <a:latin typeface="Times New Roman" panose="02020603050405020304" pitchFamily="18" charset="0"/>
                        <a:cs typeface="Times New Roman" panose="02020603050405020304" pitchFamily="18" charset="0"/>
                      </a:endParaRPr>
                    </a:p>
                    <a:p>
                      <a:pPr>
                        <a:lnSpc>
                          <a:spcPct val="107000"/>
                        </a:lnSpc>
                        <a:spcAft>
                          <a:spcPts val="0"/>
                        </a:spcAft>
                      </a:pPr>
                      <a:r>
                        <a:rPr lang="ky-KG" sz="1400">
                          <a:effectLst/>
                          <a:latin typeface="Times New Roman" panose="02020603050405020304" pitchFamily="18" charset="0"/>
                          <a:cs typeface="Times New Roman" panose="02020603050405020304" pitchFamily="18" charset="0"/>
                        </a:rPr>
                        <a:t>Жороев Т.</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2023-жыл,</a:t>
                      </a:r>
                      <a:endParaRPr lang="ru-RU" sz="120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5-декабрь</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extLst>
                  <a:ext uri="{0D108BD9-81ED-4DB2-BD59-A6C34878D82A}">
                    <a16:rowId xmlns:a16="http://schemas.microsoft.com/office/drawing/2014/main" val="3523963588"/>
                  </a:ext>
                </a:extLst>
              </a:tr>
              <a:tr h="741012">
                <a:tc>
                  <a:txBody>
                    <a:bodyPr/>
                    <a:lstStyle/>
                    <a:p>
                      <a:pPr marL="0" lvl="0" indent="0">
                        <a:lnSpc>
                          <a:spcPct val="107000"/>
                        </a:lnSpc>
                        <a:spcAft>
                          <a:spcPts val="0"/>
                        </a:spcAft>
                        <a:buFont typeface="+mj-lt"/>
                        <a:buNone/>
                      </a:pPr>
                      <a:r>
                        <a:rPr lang="ky-KG" sz="1400" dirty="0">
                          <a:effectLst/>
                          <a:latin typeface="Times New Roman" panose="02020603050405020304" pitchFamily="18" charset="0"/>
                          <a:cs typeface="Times New Roman" panose="02020603050405020304" pitchFamily="18" charset="0"/>
                        </a:rPr>
                        <a:t>5 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Кураторлукка бекитилген мектептердин мугалимдеринин квалификациясын жогорулатуу боюнча семинарларды   уюштуруу жана өткөрүү.</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Жороев Т.</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2024-жыл,</a:t>
                      </a:r>
                      <a:endParaRPr lang="ru-RU" sz="120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январь</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extLst>
                  <a:ext uri="{0D108BD9-81ED-4DB2-BD59-A6C34878D82A}">
                    <a16:rowId xmlns:a16="http://schemas.microsoft.com/office/drawing/2014/main" val="3780718802"/>
                  </a:ext>
                </a:extLst>
              </a:tr>
              <a:tr h="741012">
                <a:tc>
                  <a:txBody>
                    <a:bodyPr/>
                    <a:lstStyle/>
                    <a:p>
                      <a:pPr marL="0" lvl="0" indent="0">
                        <a:lnSpc>
                          <a:spcPct val="107000"/>
                        </a:lnSpc>
                        <a:spcAft>
                          <a:spcPts val="0"/>
                        </a:spcAft>
                        <a:buFont typeface="+mj-lt"/>
                        <a:buNone/>
                      </a:pPr>
                      <a:r>
                        <a:rPr lang="ky-KG" sz="1400" dirty="0">
                          <a:effectLst/>
                          <a:latin typeface="Times New Roman" panose="02020603050405020304" pitchFamily="18" charset="0"/>
                          <a:cs typeface="Times New Roman" panose="02020603050405020304" pitchFamily="18" charset="0"/>
                        </a:rPr>
                        <a:t> 7</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Мектеп окуучуларын</a:t>
                      </a:r>
                      <a:endParaRPr lang="ru-RU" sz="1200">
                        <a:effectLst/>
                        <a:latin typeface="Times New Roman" panose="02020603050405020304" pitchFamily="18" charset="0"/>
                        <a:cs typeface="Times New Roman" panose="02020603050405020304" pitchFamily="18" charset="0"/>
                      </a:endParaRPr>
                    </a:p>
                    <a:p>
                      <a:pPr>
                        <a:lnSpc>
                          <a:spcPct val="107000"/>
                        </a:lnSpc>
                        <a:spcAft>
                          <a:spcPts val="0"/>
                        </a:spcAft>
                      </a:pPr>
                      <a:r>
                        <a:rPr lang="ky-KG" sz="1400">
                          <a:effectLst/>
                          <a:latin typeface="Times New Roman" panose="02020603050405020304" pitchFamily="18" charset="0"/>
                          <a:cs typeface="Times New Roman" panose="02020603050405020304" pitchFamily="18" charset="0"/>
                        </a:rPr>
                        <a:t>ЖРТга даярдоо боюнча методикалык семинарларды уюштуруу.</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Сапат департаменти,</a:t>
                      </a:r>
                      <a:endParaRPr lang="ru-RU" sz="1200">
                        <a:effectLst/>
                        <a:latin typeface="Times New Roman" panose="02020603050405020304" pitchFamily="18" charset="0"/>
                        <a:cs typeface="Times New Roman" panose="02020603050405020304" pitchFamily="18" charset="0"/>
                      </a:endParaRPr>
                    </a:p>
                    <a:p>
                      <a:pPr>
                        <a:lnSpc>
                          <a:spcPct val="107000"/>
                        </a:lnSpc>
                        <a:spcAft>
                          <a:spcPts val="0"/>
                        </a:spcAft>
                      </a:pPr>
                      <a:r>
                        <a:rPr lang="ky-KG" sz="1400">
                          <a:effectLst/>
                          <a:latin typeface="Times New Roman" panose="02020603050405020304" pitchFamily="18" charset="0"/>
                          <a:cs typeface="Times New Roman" panose="02020603050405020304" pitchFamily="18" charset="0"/>
                        </a:rPr>
                        <a:t>Жороев Т.</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2024-жыл,</a:t>
                      </a:r>
                      <a:endParaRPr lang="ru-RU" sz="120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Февраль</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extLst>
                  <a:ext uri="{0D108BD9-81ED-4DB2-BD59-A6C34878D82A}">
                    <a16:rowId xmlns:a16="http://schemas.microsoft.com/office/drawing/2014/main" val="1028464609"/>
                  </a:ext>
                </a:extLst>
              </a:tr>
              <a:tr h="494008">
                <a:tc>
                  <a:txBody>
                    <a:bodyPr/>
                    <a:lstStyle/>
                    <a:p>
                      <a:pPr marL="0" lvl="0" indent="0" algn="ctr">
                        <a:lnSpc>
                          <a:spcPct val="107000"/>
                        </a:lnSpc>
                        <a:spcAft>
                          <a:spcPts val="0"/>
                        </a:spcAft>
                        <a:buFont typeface="+mj-lt"/>
                        <a:buNone/>
                      </a:pPr>
                      <a:r>
                        <a:rPr lang="ky-KG" sz="1400" dirty="0">
                          <a:effectLst/>
                          <a:latin typeface="Times New Roman" panose="02020603050405020304" pitchFamily="18" charset="0"/>
                          <a:cs typeface="Times New Roman" panose="02020603050405020304" pitchFamily="18" charset="0"/>
                        </a:rPr>
                        <a:t>8 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Кара-Суу району №87 С. Алайчы атындагы инновациялык мектеп менен таанышуу.</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Суйунова З.,</a:t>
                      </a:r>
                      <a:endParaRPr lang="ru-RU" sz="1200">
                        <a:effectLst/>
                        <a:latin typeface="Times New Roman" panose="02020603050405020304" pitchFamily="18" charset="0"/>
                        <a:cs typeface="Times New Roman" panose="02020603050405020304" pitchFamily="18" charset="0"/>
                      </a:endParaRPr>
                    </a:p>
                    <a:p>
                      <a:pPr>
                        <a:lnSpc>
                          <a:spcPct val="107000"/>
                        </a:lnSpc>
                        <a:spcAft>
                          <a:spcPts val="0"/>
                        </a:spcAft>
                      </a:pPr>
                      <a:r>
                        <a:rPr lang="ky-KG" sz="1400">
                          <a:effectLst/>
                          <a:latin typeface="Times New Roman" panose="02020603050405020304" pitchFamily="18" charset="0"/>
                          <a:cs typeface="Times New Roman" panose="02020603050405020304" pitchFamily="18" charset="0"/>
                        </a:rPr>
                        <a:t>Мамажакып уулу Ч.</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2024-жыл, март</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extLst>
                  <a:ext uri="{0D108BD9-81ED-4DB2-BD59-A6C34878D82A}">
                    <a16:rowId xmlns:a16="http://schemas.microsoft.com/office/drawing/2014/main" val="438457689"/>
                  </a:ext>
                </a:extLst>
              </a:tr>
              <a:tr h="741012">
                <a:tc>
                  <a:txBody>
                    <a:bodyPr/>
                    <a:lstStyle/>
                    <a:p>
                      <a:pPr marL="0" lvl="0" indent="0" algn="ctr">
                        <a:lnSpc>
                          <a:spcPct val="107000"/>
                        </a:lnSpc>
                        <a:spcAft>
                          <a:spcPts val="0"/>
                        </a:spcAft>
                        <a:buFont typeface="+mj-lt"/>
                        <a:buNone/>
                      </a:pPr>
                      <a:r>
                        <a:rPr lang="ky-KG" sz="1400" dirty="0">
                          <a:effectLst/>
                          <a:latin typeface="Times New Roman" panose="02020603050405020304" pitchFamily="18" charset="0"/>
                          <a:cs typeface="Times New Roman" panose="02020603050405020304" pitchFamily="18" charset="0"/>
                        </a:rPr>
                        <a:t>9 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Мектептерге зарыл болгон санариптик тиркемелерди ишке киргизүү боюнча окутууларды уюштуруу.</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a:effectLst/>
                          <a:latin typeface="Times New Roman" panose="02020603050405020304" pitchFamily="18" charset="0"/>
                          <a:cs typeface="Times New Roman" panose="02020603050405020304" pitchFamily="18" charset="0"/>
                        </a:rPr>
                        <a:t>Молдояров У.,</a:t>
                      </a:r>
                      <a:endParaRPr lang="ru-RU" sz="1200">
                        <a:effectLst/>
                        <a:latin typeface="Times New Roman" panose="02020603050405020304" pitchFamily="18" charset="0"/>
                        <a:cs typeface="Times New Roman" panose="02020603050405020304" pitchFamily="18" charset="0"/>
                      </a:endParaRPr>
                    </a:p>
                    <a:p>
                      <a:pPr>
                        <a:lnSpc>
                          <a:spcPct val="107000"/>
                        </a:lnSpc>
                        <a:spcAft>
                          <a:spcPts val="0"/>
                        </a:spcAft>
                      </a:pPr>
                      <a:r>
                        <a:rPr lang="ky-KG" sz="1400">
                          <a:effectLst/>
                          <a:latin typeface="Times New Roman" panose="02020603050405020304" pitchFamily="18" charset="0"/>
                          <a:cs typeface="Times New Roman" panose="02020603050405020304" pitchFamily="18" charset="0"/>
                        </a:rPr>
                        <a:t>директорлор</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gn="ctr">
                        <a:lnSpc>
                          <a:spcPct val="107000"/>
                        </a:lnSpc>
                        <a:spcAft>
                          <a:spcPts val="0"/>
                        </a:spcAft>
                      </a:pPr>
                      <a:r>
                        <a:rPr lang="ky-KG" sz="1400">
                          <a:effectLst/>
                          <a:latin typeface="Times New Roman" panose="02020603050405020304" pitchFamily="18" charset="0"/>
                          <a:cs typeface="Times New Roman" panose="02020603050405020304" pitchFamily="18" charset="0"/>
                        </a:rPr>
                        <a:t>2024-жыл, март</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tc>
                  <a:txBody>
                    <a:bodyPr/>
                    <a:lstStyle/>
                    <a:p>
                      <a:pPr>
                        <a:lnSpc>
                          <a:spcPct val="107000"/>
                        </a:lnSpc>
                        <a:spcAft>
                          <a:spcPts val="0"/>
                        </a:spcAft>
                      </a:pPr>
                      <a:r>
                        <a:rPr lang="ky-KG" sz="14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681" marR="22681" marT="0" marB="0"/>
                </a:tc>
                <a:extLst>
                  <a:ext uri="{0D108BD9-81ED-4DB2-BD59-A6C34878D82A}">
                    <a16:rowId xmlns:a16="http://schemas.microsoft.com/office/drawing/2014/main" val="2794414835"/>
                  </a:ext>
                </a:extLst>
              </a:tr>
            </a:tbl>
          </a:graphicData>
        </a:graphic>
      </p:graphicFrame>
    </p:spTree>
    <p:extLst>
      <p:ext uri="{BB962C8B-B14F-4D97-AF65-F5344CB8AC3E}">
        <p14:creationId xmlns:p14="http://schemas.microsoft.com/office/powerpoint/2010/main" val="3742141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20B151C-A263-4895-AFDE-6FCEB0A95E36}"/>
              </a:ext>
            </a:extLst>
          </p:cNvPr>
          <p:cNvSpPr/>
          <p:nvPr/>
        </p:nvSpPr>
        <p:spPr>
          <a:xfrm>
            <a:off x="7703260" y="-43398"/>
            <a:ext cx="4488740" cy="6873154"/>
          </a:xfrm>
          <a:custGeom>
            <a:avLst/>
            <a:gdLst/>
            <a:ahLst/>
            <a:cxnLst/>
            <a:rect l="l" t="t" r="r" b="b"/>
            <a:pathLst>
              <a:path w="6733110" h="10309731">
                <a:moveTo>
                  <a:pt x="0" y="0"/>
                </a:moveTo>
                <a:lnTo>
                  <a:pt x="6733110" y="0"/>
                </a:lnTo>
                <a:lnTo>
                  <a:pt x="6733110" y="10309731"/>
                </a:lnTo>
                <a:lnTo>
                  <a:pt x="0" y="10309731"/>
                </a:lnTo>
                <a:lnTo>
                  <a:pt x="0" y="0"/>
                </a:lnTo>
                <a:close/>
              </a:path>
            </a:pathLst>
          </a:custGeom>
          <a:blipFill>
            <a:blip r:embed="rId3"/>
            <a:stretch>
              <a:fillRect l="-33644" r="-110444"/>
            </a:stretch>
          </a:blipFill>
        </p:spPr>
      </p:sp>
      <p:grpSp>
        <p:nvGrpSpPr>
          <p:cNvPr id="3" name="Group 3">
            <a:extLst>
              <a:ext uri="{FF2B5EF4-FFF2-40B4-BE49-F238E27FC236}">
                <a16:creationId xmlns:a16="http://schemas.microsoft.com/office/drawing/2014/main" id="{494A7FC5-6970-4253-BDF9-1610707F74E4}"/>
              </a:ext>
            </a:extLst>
          </p:cNvPr>
          <p:cNvGrpSpPr/>
          <p:nvPr/>
        </p:nvGrpSpPr>
        <p:grpSpPr>
          <a:xfrm>
            <a:off x="624250" y="213279"/>
            <a:ext cx="6024479" cy="1016082"/>
            <a:chOff x="-24316" y="-224231"/>
            <a:chExt cx="2380041" cy="477173"/>
          </a:xfrm>
          <a:solidFill>
            <a:srgbClr val="C00000"/>
          </a:solidFill>
        </p:grpSpPr>
        <p:sp>
          <p:nvSpPr>
            <p:cNvPr id="4" name="Freeform 4">
              <a:extLst>
                <a:ext uri="{FF2B5EF4-FFF2-40B4-BE49-F238E27FC236}">
                  <a16:creationId xmlns:a16="http://schemas.microsoft.com/office/drawing/2014/main" id="{E07A2826-45CE-43C9-AD22-9145C412F1C6}"/>
                </a:ext>
              </a:extLst>
            </p:cNvPr>
            <p:cNvSpPr/>
            <p:nvPr/>
          </p:nvSpPr>
          <p:spPr>
            <a:xfrm>
              <a:off x="-24316" y="-210058"/>
              <a:ext cx="2380041" cy="463000"/>
            </a:xfrm>
            <a:custGeom>
              <a:avLst/>
              <a:gdLst/>
              <a:ahLst/>
              <a:cxnLst/>
              <a:rect l="l" t="t" r="r" b="b"/>
              <a:pathLst>
                <a:path w="2380041" h="463000">
                  <a:moveTo>
                    <a:pt x="10281" y="0"/>
                  </a:moveTo>
                  <a:lnTo>
                    <a:pt x="2369760" y="0"/>
                  </a:lnTo>
                  <a:cubicBezTo>
                    <a:pt x="2375438" y="0"/>
                    <a:pt x="2380041" y="4603"/>
                    <a:pt x="2380041" y="10281"/>
                  </a:cubicBezTo>
                  <a:lnTo>
                    <a:pt x="2380041" y="452720"/>
                  </a:lnTo>
                  <a:cubicBezTo>
                    <a:pt x="2380041" y="458397"/>
                    <a:pt x="2375438" y="463000"/>
                    <a:pt x="2369760" y="463000"/>
                  </a:cubicBezTo>
                  <a:lnTo>
                    <a:pt x="10281" y="463000"/>
                  </a:lnTo>
                  <a:cubicBezTo>
                    <a:pt x="4603" y="463000"/>
                    <a:pt x="0" y="458397"/>
                    <a:pt x="0" y="452720"/>
                  </a:cubicBezTo>
                  <a:lnTo>
                    <a:pt x="0" y="10281"/>
                  </a:lnTo>
                  <a:cubicBezTo>
                    <a:pt x="0" y="4603"/>
                    <a:pt x="4603" y="0"/>
                    <a:pt x="10281" y="0"/>
                  </a:cubicBezTo>
                  <a:close/>
                </a:path>
              </a:pathLst>
            </a:custGeom>
            <a:grpFill/>
            <a:ln cap="sq">
              <a:noFill/>
              <a:prstDash val="solid"/>
              <a:miter/>
            </a:ln>
          </p:spPr>
        </p:sp>
        <p:sp>
          <p:nvSpPr>
            <p:cNvPr id="5" name="TextBox 5">
              <a:extLst>
                <a:ext uri="{FF2B5EF4-FFF2-40B4-BE49-F238E27FC236}">
                  <a16:creationId xmlns:a16="http://schemas.microsoft.com/office/drawing/2014/main" id="{F166340F-0E87-44DA-817C-50650B55EA6F}"/>
                </a:ext>
              </a:extLst>
            </p:cNvPr>
            <p:cNvSpPr txBox="1"/>
            <p:nvPr/>
          </p:nvSpPr>
          <p:spPr>
            <a:xfrm>
              <a:off x="-24316" y="-224231"/>
              <a:ext cx="2380041" cy="376635"/>
            </a:xfrm>
            <a:prstGeom prst="rect">
              <a:avLst/>
            </a:prstGeom>
            <a:grpFill/>
          </p:spPr>
          <p:txBody>
            <a:bodyPr lIns="33867" tIns="33867" rIns="33867" bIns="33867" rtlCol="0" anchor="ctr"/>
            <a:lstStyle/>
            <a:p>
              <a:pPr algn="ctr">
                <a:lnSpc>
                  <a:spcPts val="4150"/>
                </a:lnSpc>
                <a:spcBef>
                  <a:spcPct val="0"/>
                </a:spcBef>
              </a:pPr>
              <a:r>
                <a:rPr lang="ky-KG" sz="3600" b="1" dirty="0">
                  <a:solidFill>
                    <a:schemeClr val="bg1"/>
                  </a:solidFill>
                  <a:cs typeface="Times New Roman" panose="02020603050405020304" pitchFamily="18" charset="0"/>
                </a:rPr>
                <a:t>Аткарылган иштер</a:t>
              </a:r>
              <a:endParaRPr lang="en-US" sz="3600" b="1" dirty="0">
                <a:solidFill>
                  <a:schemeClr val="bg1"/>
                </a:solidFill>
                <a:cs typeface="Times New Roman" panose="02020603050405020304" pitchFamily="18" charset="0"/>
              </a:endParaRPr>
            </a:p>
          </p:txBody>
        </p:sp>
      </p:grpSp>
      <p:grpSp>
        <p:nvGrpSpPr>
          <p:cNvPr id="6" name="Group 6">
            <a:extLst>
              <a:ext uri="{FF2B5EF4-FFF2-40B4-BE49-F238E27FC236}">
                <a16:creationId xmlns:a16="http://schemas.microsoft.com/office/drawing/2014/main" id="{0C2F947D-E37D-4DF6-92CC-9B303F57D6C9}"/>
              </a:ext>
            </a:extLst>
          </p:cNvPr>
          <p:cNvGrpSpPr/>
          <p:nvPr/>
        </p:nvGrpSpPr>
        <p:grpSpPr>
          <a:xfrm>
            <a:off x="3259335" y="4110310"/>
            <a:ext cx="3613631" cy="2091490"/>
            <a:chOff x="-148651" y="-141826"/>
            <a:chExt cx="789363" cy="456866"/>
          </a:xfrm>
        </p:grpSpPr>
        <p:sp>
          <p:nvSpPr>
            <p:cNvPr id="7" name="Freeform 7">
              <a:extLst>
                <a:ext uri="{FF2B5EF4-FFF2-40B4-BE49-F238E27FC236}">
                  <a16:creationId xmlns:a16="http://schemas.microsoft.com/office/drawing/2014/main" id="{C821F552-4E5E-4F4C-B80E-2C72FDD7A6D8}"/>
                </a:ext>
              </a:extLst>
            </p:cNvPr>
            <p:cNvSpPr/>
            <p:nvPr/>
          </p:nvSpPr>
          <p:spPr>
            <a:xfrm>
              <a:off x="-135504" y="-127539"/>
              <a:ext cx="774051" cy="428291"/>
            </a:xfrm>
            <a:custGeom>
              <a:avLst/>
              <a:gdLst/>
              <a:ahLst/>
              <a:cxnLst/>
              <a:rect l="l" t="t" r="r" b="b"/>
              <a:pathLst>
                <a:path w="789363" h="428291">
                  <a:moveTo>
                    <a:pt x="0" y="0"/>
                  </a:moveTo>
                  <a:lnTo>
                    <a:pt x="789363" y="0"/>
                  </a:lnTo>
                  <a:lnTo>
                    <a:pt x="789363" y="428291"/>
                  </a:lnTo>
                  <a:lnTo>
                    <a:pt x="0" y="428291"/>
                  </a:lnTo>
                  <a:close/>
                </a:path>
              </a:pathLst>
            </a:custGeom>
            <a:solidFill>
              <a:srgbClr val="C00000"/>
            </a:solidFill>
            <a:ln cap="sq">
              <a:noFill/>
              <a:prstDash val="solid"/>
              <a:miter/>
            </a:ln>
          </p:spPr>
        </p:sp>
        <p:sp>
          <p:nvSpPr>
            <p:cNvPr id="8" name="TextBox 8">
              <a:extLst>
                <a:ext uri="{FF2B5EF4-FFF2-40B4-BE49-F238E27FC236}">
                  <a16:creationId xmlns:a16="http://schemas.microsoft.com/office/drawing/2014/main" id="{6EBD8B23-AC8A-43BA-90D1-C4B95E25403A}"/>
                </a:ext>
              </a:extLst>
            </p:cNvPr>
            <p:cNvSpPr txBox="1"/>
            <p:nvPr/>
          </p:nvSpPr>
          <p:spPr>
            <a:xfrm>
              <a:off x="-148651" y="-141826"/>
              <a:ext cx="789363" cy="456866"/>
            </a:xfrm>
            <a:prstGeom prst="rect">
              <a:avLst/>
            </a:prstGeom>
          </p:spPr>
          <p:txBody>
            <a:bodyPr lIns="33867" tIns="33867" rIns="33867" bIns="33867" rtlCol="0" anchor="ctr"/>
            <a:lstStyle/>
            <a:p>
              <a:pPr algn="ctr">
                <a:lnSpc>
                  <a:spcPts val="1727"/>
                </a:lnSpc>
                <a:spcBef>
                  <a:spcPct val="0"/>
                </a:spcBef>
              </a:pPr>
              <a:r>
                <a:rPr lang="en-US" sz="1333" dirty="0">
                  <a:solidFill>
                    <a:schemeClr val="bg1"/>
                  </a:solidFill>
                  <a:cs typeface="Times New Roman" panose="02020603050405020304" pitchFamily="18" charset="0"/>
                </a:rPr>
                <a:t>2024-жылдын 23-май </a:t>
              </a:r>
              <a:r>
                <a:rPr lang="en-US" sz="1333" dirty="0" err="1">
                  <a:solidFill>
                    <a:schemeClr val="bg1"/>
                  </a:solidFill>
                  <a:cs typeface="Times New Roman" panose="02020603050405020304" pitchFamily="18" charset="0"/>
                </a:rPr>
                <a:t>күндорү</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ОшМУнун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квалификацияны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жогорулатуу</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броборунун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директору</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доцент</a:t>
              </a:r>
              <a:r>
                <a:rPr lang="en-US" sz="1333" dirty="0">
                  <a:solidFill>
                    <a:schemeClr val="bg1"/>
                  </a:solidFill>
                  <a:cs typeface="Times New Roman" panose="02020603050405020304" pitchFamily="18" charset="0"/>
                </a:rPr>
                <a:t> Т. </a:t>
              </a:r>
              <a:r>
                <a:rPr lang="en-US" sz="1333" dirty="0" err="1">
                  <a:solidFill>
                    <a:schemeClr val="bg1"/>
                  </a:solidFill>
                  <a:cs typeface="Times New Roman" panose="02020603050405020304" pitchFamily="18" charset="0"/>
                </a:rPr>
                <a:t>Жороев</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Аламүдүн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районундагы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Байтик</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канай</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уулу</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орто</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мектебинде</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атайын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иш</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сапарда</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болуп</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мектеп</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мугалимдерине</a:t>
              </a:r>
              <a:r>
                <a:rPr lang="en-US" sz="1333" dirty="0">
                  <a:solidFill>
                    <a:schemeClr val="bg1"/>
                  </a:solidFill>
                  <a:cs typeface="Times New Roman" panose="02020603050405020304" pitchFamily="18" charset="0"/>
                </a:rPr>
                <a:t> ЖРТ </a:t>
              </a:r>
              <a:r>
                <a:rPr lang="en-US" sz="1333" dirty="0" err="1">
                  <a:solidFill>
                    <a:schemeClr val="bg1"/>
                  </a:solidFill>
                  <a:cs typeface="Times New Roman" panose="02020603050405020304" pitchFamily="18" charset="0"/>
                </a:rPr>
                <a:t>га</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даярдоо</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өздүк</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чеберчиликти</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өстүрүү</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боюнча</a:t>
              </a:r>
              <a:r>
                <a:rPr lang="en-US" sz="1333" dirty="0">
                  <a:solidFill>
                    <a:schemeClr val="bg1"/>
                  </a:solidFill>
                  <a:cs typeface="Times New Roman" panose="02020603050405020304" pitchFamily="18" charset="0"/>
                </a:rPr>
                <a:t> 36 </a:t>
              </a:r>
              <a:r>
                <a:rPr lang="en-US" sz="1333" dirty="0" err="1">
                  <a:solidFill>
                    <a:schemeClr val="bg1"/>
                  </a:solidFill>
                  <a:cs typeface="Times New Roman" panose="02020603050405020304" pitchFamily="18" charset="0"/>
                </a:rPr>
                <a:t>сааттык</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акысызсеминар</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тренинг</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өткөрдү</a:t>
              </a:r>
              <a:endParaRPr lang="en-US" sz="1333" dirty="0">
                <a:solidFill>
                  <a:schemeClr val="bg1"/>
                </a:solidFill>
                <a:cs typeface="Times New Roman" panose="02020603050405020304" pitchFamily="18" charset="0"/>
              </a:endParaRPr>
            </a:p>
          </p:txBody>
        </p:sp>
      </p:grpSp>
      <p:grpSp>
        <p:nvGrpSpPr>
          <p:cNvPr id="9" name="Group 9">
            <a:extLst>
              <a:ext uri="{FF2B5EF4-FFF2-40B4-BE49-F238E27FC236}">
                <a16:creationId xmlns:a16="http://schemas.microsoft.com/office/drawing/2014/main" id="{4924853F-CD81-49C7-9E95-404EBB873179}"/>
              </a:ext>
            </a:extLst>
          </p:cNvPr>
          <p:cNvGrpSpPr/>
          <p:nvPr/>
        </p:nvGrpSpPr>
        <p:grpSpPr>
          <a:xfrm>
            <a:off x="3739616" y="1513616"/>
            <a:ext cx="3088572" cy="2567205"/>
            <a:chOff x="-37910" y="-257321"/>
            <a:chExt cx="792643" cy="560781"/>
          </a:xfrm>
          <a:solidFill>
            <a:schemeClr val="accent2">
              <a:lumMod val="75000"/>
            </a:schemeClr>
          </a:solidFill>
        </p:grpSpPr>
        <p:sp>
          <p:nvSpPr>
            <p:cNvPr id="10" name="Freeform 10">
              <a:extLst>
                <a:ext uri="{FF2B5EF4-FFF2-40B4-BE49-F238E27FC236}">
                  <a16:creationId xmlns:a16="http://schemas.microsoft.com/office/drawing/2014/main" id="{4136E609-AED2-4F43-B190-ECD8585DE8FE}"/>
                </a:ext>
              </a:extLst>
            </p:cNvPr>
            <p:cNvSpPr/>
            <p:nvPr/>
          </p:nvSpPr>
          <p:spPr>
            <a:xfrm>
              <a:off x="-34630" y="-255918"/>
              <a:ext cx="789363" cy="559378"/>
            </a:xfrm>
            <a:custGeom>
              <a:avLst/>
              <a:gdLst/>
              <a:ahLst/>
              <a:cxnLst/>
              <a:rect l="l" t="t" r="r" b="b"/>
              <a:pathLst>
                <a:path w="789363" h="428291">
                  <a:moveTo>
                    <a:pt x="0" y="0"/>
                  </a:moveTo>
                  <a:lnTo>
                    <a:pt x="789363" y="0"/>
                  </a:lnTo>
                  <a:lnTo>
                    <a:pt x="789363" y="428291"/>
                  </a:lnTo>
                  <a:lnTo>
                    <a:pt x="0" y="428291"/>
                  </a:lnTo>
                  <a:close/>
                </a:path>
              </a:pathLst>
            </a:custGeom>
            <a:grpFill/>
            <a:ln cap="sq">
              <a:noFill/>
              <a:prstDash val="solid"/>
              <a:miter/>
            </a:ln>
          </p:spPr>
        </p:sp>
        <p:sp>
          <p:nvSpPr>
            <p:cNvPr id="11" name="TextBox 11">
              <a:extLst>
                <a:ext uri="{FF2B5EF4-FFF2-40B4-BE49-F238E27FC236}">
                  <a16:creationId xmlns:a16="http://schemas.microsoft.com/office/drawing/2014/main" id="{0CC97ECE-51E4-41DF-BFB1-AA544023A2A3}"/>
                </a:ext>
              </a:extLst>
            </p:cNvPr>
            <p:cNvSpPr txBox="1"/>
            <p:nvPr/>
          </p:nvSpPr>
          <p:spPr>
            <a:xfrm>
              <a:off x="-37910" y="-257321"/>
              <a:ext cx="759197" cy="559378"/>
            </a:xfrm>
            <a:prstGeom prst="rect">
              <a:avLst/>
            </a:prstGeom>
            <a:grpFill/>
          </p:spPr>
          <p:txBody>
            <a:bodyPr lIns="33867" tIns="33867" rIns="33867" bIns="33867" rtlCol="0" anchor="ctr"/>
            <a:lstStyle/>
            <a:p>
              <a:pPr algn="ctr">
                <a:lnSpc>
                  <a:spcPts val="1727"/>
                </a:lnSpc>
                <a:spcBef>
                  <a:spcPct val="0"/>
                </a:spcBef>
              </a:pPr>
              <a:r>
                <a:rPr lang="en-US" sz="1333" dirty="0" err="1">
                  <a:solidFill>
                    <a:schemeClr val="bg1"/>
                  </a:solidFill>
                  <a:cs typeface="Times New Roman" panose="02020603050405020304" pitchFamily="18" charset="0"/>
                </a:rPr>
                <a:t>Чүй</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областынын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Аламүдүн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районундагы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Байтик</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Канай</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уулу</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атындагы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орто</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мектеби</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жана</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Кара-Суу</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районундагы</a:t>
              </a:r>
              <a:r>
                <a:rPr lang="en-US" sz="1333" dirty="0">
                  <a:solidFill>
                    <a:schemeClr val="bg1"/>
                  </a:solidFill>
                  <a:cs typeface="Times New Roman" panose="02020603050405020304" pitchFamily="18" charset="0"/>
                </a:rPr>
                <a:t>  №87 С. </a:t>
              </a:r>
              <a:r>
                <a:rPr lang="en-US" sz="1333" dirty="0" err="1">
                  <a:solidFill>
                    <a:schemeClr val="bg1"/>
                  </a:solidFill>
                  <a:cs typeface="Times New Roman" panose="02020603050405020304" pitchFamily="18" charset="0"/>
                </a:rPr>
                <a:t>Алайчы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атындагы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инновациялык</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мектеби</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менен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ОшМунун</a:t>
              </a:r>
              <a:r>
                <a:rPr lang="en-US" sz="1333" dirty="0">
                  <a:solidFill>
                    <a:schemeClr val="bg1"/>
                  </a:solidFill>
                  <a:cs typeface="Times New Roman" panose="02020603050405020304" pitchFamily="18" charset="0"/>
                </a:rPr>
                <a:t> </a:t>
              </a:r>
              <a:r>
                <a:rPr lang="ru-RU" sz="1333" dirty="0">
                  <a:solidFill>
                    <a:schemeClr val="bg1"/>
                  </a:solidFill>
                  <a:cs typeface="Times New Roman" panose="02020603050405020304" pitchFamily="18" charset="0"/>
                </a:rPr>
                <a:t>ректору профессор </a:t>
              </a:r>
              <a:r>
                <a:rPr lang="ru-RU" sz="1333" dirty="0" err="1">
                  <a:solidFill>
                    <a:schemeClr val="bg1"/>
                  </a:solidFill>
                  <a:cs typeface="Times New Roman" panose="02020603050405020304" pitchFamily="18" charset="0"/>
                </a:rPr>
                <a:t>К.Кожобеков</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жеринен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таанышып</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мектеп</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администрациясы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менен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жолугуп</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көйгөйлүү</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маселелерди</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талкуулашты</a:t>
              </a:r>
              <a:endParaRPr lang="en-US" sz="1333" dirty="0">
                <a:solidFill>
                  <a:schemeClr val="bg1"/>
                </a:solidFill>
                <a:cs typeface="Times New Roman" panose="02020603050405020304" pitchFamily="18" charset="0"/>
              </a:endParaRPr>
            </a:p>
          </p:txBody>
        </p:sp>
      </p:grpSp>
      <p:grpSp>
        <p:nvGrpSpPr>
          <p:cNvPr id="12" name="Group 12">
            <a:extLst>
              <a:ext uri="{FF2B5EF4-FFF2-40B4-BE49-F238E27FC236}">
                <a16:creationId xmlns:a16="http://schemas.microsoft.com/office/drawing/2014/main" id="{2F55E7E5-CAE1-4F81-9AF0-E951A6F4F048}"/>
              </a:ext>
            </a:extLst>
          </p:cNvPr>
          <p:cNvGrpSpPr/>
          <p:nvPr/>
        </p:nvGrpSpPr>
        <p:grpSpPr>
          <a:xfrm>
            <a:off x="198942" y="3680028"/>
            <a:ext cx="2933120" cy="2527732"/>
            <a:chOff x="-5102" y="-281698"/>
            <a:chExt cx="640712" cy="552159"/>
          </a:xfrm>
          <a:solidFill>
            <a:schemeClr val="accent2">
              <a:lumMod val="75000"/>
            </a:schemeClr>
          </a:solidFill>
        </p:grpSpPr>
        <p:sp>
          <p:nvSpPr>
            <p:cNvPr id="13" name="Freeform 13">
              <a:extLst>
                <a:ext uri="{FF2B5EF4-FFF2-40B4-BE49-F238E27FC236}">
                  <a16:creationId xmlns:a16="http://schemas.microsoft.com/office/drawing/2014/main" id="{A14A1FFC-2F91-4712-A208-FCCA43C10B3D}"/>
                </a:ext>
              </a:extLst>
            </p:cNvPr>
            <p:cNvSpPr/>
            <p:nvPr/>
          </p:nvSpPr>
          <p:spPr>
            <a:xfrm>
              <a:off x="-5102" y="-281698"/>
              <a:ext cx="640712" cy="552159"/>
            </a:xfrm>
            <a:custGeom>
              <a:avLst/>
              <a:gdLst/>
              <a:ahLst/>
              <a:cxnLst/>
              <a:rect l="l" t="t" r="r" b="b"/>
              <a:pathLst>
                <a:path w="789363" h="428291">
                  <a:moveTo>
                    <a:pt x="0" y="0"/>
                  </a:moveTo>
                  <a:lnTo>
                    <a:pt x="789363" y="0"/>
                  </a:lnTo>
                  <a:lnTo>
                    <a:pt x="789363" y="428291"/>
                  </a:lnTo>
                  <a:lnTo>
                    <a:pt x="0" y="428291"/>
                  </a:lnTo>
                  <a:close/>
                </a:path>
              </a:pathLst>
            </a:custGeom>
            <a:grpFill/>
          </p:spPr>
        </p:sp>
        <p:sp>
          <p:nvSpPr>
            <p:cNvPr id="14" name="TextBox 14">
              <a:extLst>
                <a:ext uri="{FF2B5EF4-FFF2-40B4-BE49-F238E27FC236}">
                  <a16:creationId xmlns:a16="http://schemas.microsoft.com/office/drawing/2014/main" id="{D80464E6-C447-4070-9758-B5C132798DDC}"/>
                </a:ext>
              </a:extLst>
            </p:cNvPr>
            <p:cNvSpPr txBox="1"/>
            <p:nvPr/>
          </p:nvSpPr>
          <p:spPr>
            <a:xfrm>
              <a:off x="-5102" y="-243797"/>
              <a:ext cx="610746" cy="456866"/>
            </a:xfrm>
            <a:prstGeom prst="rect">
              <a:avLst/>
            </a:prstGeom>
            <a:grpFill/>
          </p:spPr>
          <p:txBody>
            <a:bodyPr lIns="33867" tIns="33867" rIns="33867" bIns="33867" rtlCol="0" anchor="ctr"/>
            <a:lstStyle/>
            <a:p>
              <a:pPr algn="ctr">
                <a:lnSpc>
                  <a:spcPts val="1727"/>
                </a:lnSpc>
              </a:pPr>
              <a:r>
                <a:rPr lang="en-US" sz="1333" dirty="0">
                  <a:solidFill>
                    <a:schemeClr val="bg1"/>
                  </a:solidFill>
                  <a:cs typeface="Times New Roman" panose="02020603050405020304" pitchFamily="18" charset="0"/>
                </a:rPr>
                <a:t>2024-жылдын 18-апрель </a:t>
              </a:r>
              <a:r>
                <a:rPr lang="en-US" sz="1333" dirty="0" err="1">
                  <a:solidFill>
                    <a:schemeClr val="bg1"/>
                  </a:solidFill>
                  <a:cs typeface="Times New Roman" panose="02020603050405020304" pitchFamily="18" charset="0"/>
                </a:rPr>
                <a:t>күнү</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ОшМУга</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кураторлукка</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бекитилген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Ош</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шаарындагы</a:t>
              </a:r>
              <a:r>
                <a:rPr lang="en-US" sz="1333" dirty="0">
                  <a:solidFill>
                    <a:schemeClr val="bg1"/>
                  </a:solidFill>
                  <a:cs typeface="Times New Roman" panose="02020603050405020304" pitchFamily="18" charset="0"/>
                </a:rPr>
                <a:t> №52 «</a:t>
              </a:r>
              <a:r>
                <a:rPr lang="en-US" sz="1333" dirty="0" err="1">
                  <a:solidFill>
                    <a:schemeClr val="bg1"/>
                  </a:solidFill>
                  <a:cs typeface="Times New Roman" panose="02020603050405020304" pitchFamily="18" charset="0"/>
                </a:rPr>
                <a:t>Кыргыз-Түрк</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достугу</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мектеп-лицейи</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жана</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Карасуу</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районундагы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Сыдык</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Алайчы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уулу</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атындагы</a:t>
              </a:r>
              <a:r>
                <a:rPr lang="en-US" sz="1333" dirty="0">
                  <a:solidFill>
                    <a:schemeClr val="bg1"/>
                  </a:solidFill>
                  <a:cs typeface="Times New Roman" panose="02020603050405020304" pitchFamily="18" charset="0"/>
                </a:rPr>
                <a:t> №87 </a:t>
              </a:r>
              <a:r>
                <a:rPr lang="en-US" sz="1333" dirty="0" err="1">
                  <a:solidFill>
                    <a:schemeClr val="bg1"/>
                  </a:solidFill>
                  <a:cs typeface="Times New Roman" panose="02020603050405020304" pitchFamily="18" charset="0"/>
                </a:rPr>
                <a:t>инновациялык</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мектеп-гимназия</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комплексинин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директорлору</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мугалимдери</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үчүн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семинар</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уюштурулду</a:t>
              </a:r>
              <a:endParaRPr lang="en-US" sz="1333" dirty="0">
                <a:solidFill>
                  <a:schemeClr val="bg1"/>
                </a:solidFill>
                <a:cs typeface="Times New Roman" panose="02020603050405020304" pitchFamily="18" charset="0"/>
              </a:endParaRPr>
            </a:p>
          </p:txBody>
        </p:sp>
      </p:grpSp>
      <p:grpSp>
        <p:nvGrpSpPr>
          <p:cNvPr id="15" name="Group 15">
            <a:extLst>
              <a:ext uri="{FF2B5EF4-FFF2-40B4-BE49-F238E27FC236}">
                <a16:creationId xmlns:a16="http://schemas.microsoft.com/office/drawing/2014/main" id="{2624791E-F2DE-45B7-8AFD-D68B1DED6ECF}"/>
              </a:ext>
            </a:extLst>
          </p:cNvPr>
          <p:cNvGrpSpPr/>
          <p:nvPr/>
        </p:nvGrpSpPr>
        <p:grpSpPr>
          <a:xfrm>
            <a:off x="251667" y="1545845"/>
            <a:ext cx="3198358" cy="2134184"/>
            <a:chOff x="-45925" y="-82155"/>
            <a:chExt cx="789363" cy="466192"/>
          </a:xfrm>
        </p:grpSpPr>
        <p:sp>
          <p:nvSpPr>
            <p:cNvPr id="16" name="Freeform 16">
              <a:extLst>
                <a:ext uri="{FF2B5EF4-FFF2-40B4-BE49-F238E27FC236}">
                  <a16:creationId xmlns:a16="http://schemas.microsoft.com/office/drawing/2014/main" id="{6C2EEB2E-399A-47BD-9F11-F09D011F3AE1}"/>
                </a:ext>
              </a:extLst>
            </p:cNvPr>
            <p:cNvSpPr/>
            <p:nvPr/>
          </p:nvSpPr>
          <p:spPr>
            <a:xfrm>
              <a:off x="-45925" y="-82155"/>
              <a:ext cx="789363" cy="428291"/>
            </a:xfrm>
            <a:custGeom>
              <a:avLst/>
              <a:gdLst/>
              <a:ahLst/>
              <a:cxnLst/>
              <a:rect l="l" t="t" r="r" b="b"/>
              <a:pathLst>
                <a:path w="789363" h="428291">
                  <a:moveTo>
                    <a:pt x="0" y="0"/>
                  </a:moveTo>
                  <a:lnTo>
                    <a:pt x="789363" y="0"/>
                  </a:lnTo>
                  <a:lnTo>
                    <a:pt x="789363" y="428291"/>
                  </a:lnTo>
                  <a:lnTo>
                    <a:pt x="0" y="428291"/>
                  </a:lnTo>
                  <a:close/>
                </a:path>
              </a:pathLst>
            </a:custGeom>
            <a:solidFill>
              <a:srgbClr val="C00000"/>
            </a:solidFill>
            <a:ln cap="sq">
              <a:noFill/>
              <a:prstDash val="solid"/>
              <a:miter/>
            </a:ln>
          </p:spPr>
        </p:sp>
        <p:sp>
          <p:nvSpPr>
            <p:cNvPr id="17" name="TextBox 17">
              <a:extLst>
                <a:ext uri="{FF2B5EF4-FFF2-40B4-BE49-F238E27FC236}">
                  <a16:creationId xmlns:a16="http://schemas.microsoft.com/office/drawing/2014/main" id="{A7E4B696-5E93-4501-8D9D-D752C3FC0376}"/>
                </a:ext>
              </a:extLst>
            </p:cNvPr>
            <p:cNvSpPr txBox="1"/>
            <p:nvPr/>
          </p:nvSpPr>
          <p:spPr>
            <a:xfrm>
              <a:off x="-44304" y="-72829"/>
              <a:ext cx="758732" cy="456866"/>
            </a:xfrm>
            <a:prstGeom prst="rect">
              <a:avLst/>
            </a:prstGeom>
          </p:spPr>
          <p:txBody>
            <a:bodyPr lIns="33867" tIns="33867" rIns="33867" bIns="33867" rtlCol="0" anchor="ctr"/>
            <a:lstStyle/>
            <a:p>
              <a:pPr algn="ctr">
                <a:lnSpc>
                  <a:spcPts val="1727"/>
                </a:lnSpc>
              </a:pP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Иш</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планды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аткаруунун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алкагында</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ОшМУда</a:t>
              </a:r>
              <a:r>
                <a:rPr lang="en-US" sz="1333" dirty="0">
                  <a:solidFill>
                    <a:schemeClr val="bg1"/>
                  </a:solidFill>
                  <a:cs typeface="Times New Roman" panose="02020603050405020304" pitchFamily="18" charset="0"/>
                </a:rPr>
                <a:t> 2023-жылдын 6-ноябрь </a:t>
              </a:r>
              <a:r>
                <a:rPr lang="en-US" sz="1333" dirty="0" err="1">
                  <a:solidFill>
                    <a:schemeClr val="bg1"/>
                  </a:solidFill>
                  <a:cs typeface="Times New Roman" panose="02020603050405020304" pitchFamily="18" charset="0"/>
                </a:rPr>
                <a:t>күнү</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аталган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мектеп</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директорлору</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менен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кенешме</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өткөрүлдү</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Кенешмеде</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министирликтин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буйругуна</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ылайык</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кызматташуунун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приоритеттүү</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багыттары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аны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ишке</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ашыруунун</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жол</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картасы</a:t>
              </a:r>
              <a:r>
                <a:rPr lang="en-US" sz="1333" dirty="0">
                  <a:solidFill>
                    <a:schemeClr val="bg1"/>
                  </a:solidFill>
                  <a:cs typeface="Times New Roman" panose="02020603050405020304" pitchFamily="18" charset="0"/>
                </a:rPr>
                <a:t> </a:t>
              </a:r>
              <a:r>
                <a:rPr lang="en-US" sz="1333" dirty="0" err="1">
                  <a:solidFill>
                    <a:schemeClr val="bg1"/>
                  </a:solidFill>
                  <a:cs typeface="Times New Roman" panose="02020603050405020304" pitchFamily="18" charset="0"/>
                </a:rPr>
                <a:t>талкууланды</a:t>
              </a:r>
              <a:r>
                <a:rPr lang="en-US" sz="1333" dirty="0">
                  <a:solidFill>
                    <a:schemeClr val="bg1"/>
                  </a:solidFill>
                  <a:cs typeface="Times New Roman" panose="02020603050405020304" pitchFamily="18" charset="0"/>
                </a:rPr>
                <a:t>.</a:t>
              </a:r>
            </a:p>
            <a:p>
              <a:pPr algn="ctr">
                <a:lnSpc>
                  <a:spcPts val="1727"/>
                </a:lnSpc>
                <a:spcBef>
                  <a:spcPct val="0"/>
                </a:spcBef>
              </a:pPr>
              <a:endParaRPr lang="en-US" sz="1333" dirty="0">
                <a:solidFill>
                  <a:schemeClr val="bg1"/>
                </a:solidFill>
                <a:cs typeface="Times New Roman" panose="02020603050405020304" pitchFamily="18" charset="0"/>
              </a:endParaRPr>
            </a:p>
          </p:txBody>
        </p:sp>
      </p:grpSp>
      <p:pic>
        <p:nvPicPr>
          <p:cNvPr id="1026" name="Picture 2" descr="Image">
            <a:extLst>
              <a:ext uri="{FF2B5EF4-FFF2-40B4-BE49-F238E27FC236}">
                <a16:creationId xmlns:a16="http://schemas.microsoft.com/office/drawing/2014/main" id="{D911510B-E1B6-40EF-845D-49299E39A6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77" r="22870"/>
          <a:stretch/>
        </p:blipFill>
        <p:spPr bwMode="auto">
          <a:xfrm>
            <a:off x="7000239" y="-212864"/>
            <a:ext cx="5191761" cy="693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0040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Овал 13"/>
          <p:cNvSpPr/>
          <p:nvPr/>
        </p:nvSpPr>
        <p:spPr>
          <a:xfrm>
            <a:off x="-3139872" y="-85138"/>
            <a:ext cx="7128984" cy="7071136"/>
          </a:xfrm>
          <a:prstGeom prst="ellipse">
            <a:avLst/>
          </a:prstGeom>
          <a:solidFill>
            <a:srgbClr val="FF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 name="Group 2"/>
          <p:cNvGrpSpPr/>
          <p:nvPr/>
        </p:nvGrpSpPr>
        <p:grpSpPr>
          <a:xfrm>
            <a:off x="7762201" y="3450430"/>
            <a:ext cx="6976350" cy="6976350"/>
            <a:chOff x="0" y="0"/>
            <a:chExt cx="812800" cy="812800"/>
          </a:xfrm>
          <a:solidFill>
            <a:srgbClr val="C00000"/>
          </a:solidFill>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cap="sq">
              <a:noFill/>
              <a:prstDash val="solid"/>
              <a:miter/>
            </a:ln>
          </p:spPr>
        </p:sp>
        <p:sp>
          <p:nvSpPr>
            <p:cNvPr id="4" name="TextBox 4"/>
            <p:cNvSpPr txBox="1"/>
            <p:nvPr/>
          </p:nvSpPr>
          <p:spPr>
            <a:xfrm>
              <a:off x="76200" y="47625"/>
              <a:ext cx="660400" cy="688975"/>
            </a:xfrm>
            <a:prstGeom prst="rect">
              <a:avLst/>
            </a:prstGeom>
            <a:grpFill/>
          </p:spPr>
          <p:txBody>
            <a:bodyPr lIns="33867" tIns="33867" rIns="33867" bIns="33867" rtlCol="0" anchor="ctr"/>
            <a:lstStyle/>
            <a:p>
              <a:pPr algn="ctr">
                <a:lnSpc>
                  <a:spcPts val="1727"/>
                </a:lnSpc>
                <a:spcBef>
                  <a:spcPct val="0"/>
                </a:spcBef>
              </a:pPr>
              <a:endParaRPr sz="1200"/>
            </a:p>
          </p:txBody>
        </p:sp>
      </p:grpSp>
      <p:sp>
        <p:nvSpPr>
          <p:cNvPr id="9" name="Freeform 9"/>
          <p:cNvSpPr/>
          <p:nvPr/>
        </p:nvSpPr>
        <p:spPr>
          <a:xfrm>
            <a:off x="6388848" y="1422064"/>
            <a:ext cx="5486601" cy="5236752"/>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C00000"/>
          </a:solidFill>
        </p:spPr>
      </p:sp>
      <p:sp>
        <p:nvSpPr>
          <p:cNvPr id="11" name="Freeform 11"/>
          <p:cNvSpPr/>
          <p:nvPr/>
        </p:nvSpPr>
        <p:spPr>
          <a:xfrm>
            <a:off x="10435138" y="-894941"/>
            <a:ext cx="2880622" cy="1580741"/>
          </a:xfrm>
          <a:custGeom>
            <a:avLst/>
            <a:gdLst/>
            <a:ahLst/>
            <a:cxnLst/>
            <a:rect l="l" t="t" r="r" b="b"/>
            <a:pathLst>
              <a:path w="4320933" h="2371112">
                <a:moveTo>
                  <a:pt x="0" y="0"/>
                </a:moveTo>
                <a:lnTo>
                  <a:pt x="4320933" y="0"/>
                </a:lnTo>
                <a:lnTo>
                  <a:pt x="4320933" y="2371112"/>
                </a:lnTo>
                <a:lnTo>
                  <a:pt x="0" y="2371112"/>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906979" y="6220748"/>
            <a:ext cx="2616334" cy="1435713"/>
          </a:xfrm>
          <a:custGeom>
            <a:avLst/>
            <a:gdLst/>
            <a:ahLst/>
            <a:cxnLst/>
            <a:rect l="l" t="t" r="r" b="b"/>
            <a:pathLst>
              <a:path w="3924501" h="2153570">
                <a:moveTo>
                  <a:pt x="0" y="0"/>
                </a:moveTo>
                <a:lnTo>
                  <a:pt x="3924501" y="0"/>
                </a:lnTo>
                <a:lnTo>
                  <a:pt x="3924501" y="2153570"/>
                </a:lnTo>
                <a:lnTo>
                  <a:pt x="0" y="215357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5" name="TextBox 12">
            <a:extLst>
              <a:ext uri="{FF2B5EF4-FFF2-40B4-BE49-F238E27FC236}">
                <a16:creationId xmlns:a16="http://schemas.microsoft.com/office/drawing/2014/main" id="{42B91339-3312-4989-9B57-1224146BEE0E}"/>
              </a:ext>
            </a:extLst>
          </p:cNvPr>
          <p:cNvSpPr txBox="1"/>
          <p:nvPr/>
        </p:nvSpPr>
        <p:spPr>
          <a:xfrm>
            <a:off x="146627" y="898265"/>
            <a:ext cx="6519527" cy="861774"/>
          </a:xfrm>
          <a:prstGeom prst="rect">
            <a:avLst/>
          </a:prstGeom>
        </p:spPr>
        <p:txBody>
          <a:bodyPr wrap="square" lIns="0" tIns="0" rIns="0" bIns="0" rtlCol="0" anchor="t">
            <a:spAutoFit/>
          </a:bodyPr>
          <a:lstStyle/>
          <a:p>
            <a:pPr lvl="0" algn="ctr">
              <a:spcBef>
                <a:spcPct val="0"/>
              </a:spcBef>
            </a:pPr>
            <a:r>
              <a:rPr lang="ky-KG" sz="2800" b="1" dirty="0">
                <a:solidFill>
                  <a:srgbClr val="C00000"/>
                </a:solidFill>
                <a:cs typeface="Times New Roman" panose="02020603050405020304" pitchFamily="18" charset="0"/>
              </a:rPr>
              <a:t>Кызматташуунун приоритеттүү </a:t>
            </a:r>
          </a:p>
          <a:p>
            <a:pPr lvl="0" algn="ctr">
              <a:spcBef>
                <a:spcPct val="0"/>
              </a:spcBef>
            </a:pPr>
            <a:r>
              <a:rPr lang="ky-KG" sz="2800" b="1" dirty="0">
                <a:solidFill>
                  <a:srgbClr val="C00000"/>
                </a:solidFill>
                <a:cs typeface="Times New Roman" panose="02020603050405020304" pitchFamily="18" charset="0"/>
              </a:rPr>
              <a:t>багыттары</a:t>
            </a:r>
            <a:endParaRPr lang="en-US" sz="6000" b="1" dirty="0">
              <a:solidFill>
                <a:srgbClr val="C00000"/>
              </a:solidFill>
              <a:cs typeface="Times New Roman" panose="02020603050405020304" pitchFamily="18" charset="0"/>
            </a:endParaRPr>
          </a:p>
        </p:txBody>
      </p:sp>
      <p:sp>
        <p:nvSpPr>
          <p:cNvPr id="16" name="TextBox 14">
            <a:extLst>
              <a:ext uri="{FF2B5EF4-FFF2-40B4-BE49-F238E27FC236}">
                <a16:creationId xmlns:a16="http://schemas.microsoft.com/office/drawing/2014/main" id="{FE268F86-E029-4FA1-BF5B-41D51422D804}"/>
              </a:ext>
            </a:extLst>
          </p:cNvPr>
          <p:cNvSpPr txBox="1"/>
          <p:nvPr/>
        </p:nvSpPr>
        <p:spPr>
          <a:xfrm>
            <a:off x="881957" y="2330542"/>
            <a:ext cx="5202310" cy="2873222"/>
          </a:xfrm>
          <a:prstGeom prst="rect">
            <a:avLst/>
          </a:prstGeom>
        </p:spPr>
        <p:txBody>
          <a:bodyPr lIns="0" tIns="0" rIns="0" bIns="0" rtlCol="0" anchor="t">
            <a:spAutoFit/>
          </a:bodyPr>
          <a:lstStyle/>
          <a:p>
            <a:pPr marL="326564" lvl="1" indent="-163282">
              <a:lnSpc>
                <a:spcPct val="200000"/>
              </a:lnSpc>
              <a:buFont typeface="Arial"/>
              <a:buChar char="•"/>
            </a:pPr>
            <a:r>
              <a:rPr lang="en-US" sz="1867" dirty="0" err="1">
                <a:solidFill>
                  <a:srgbClr val="FF0000"/>
                </a:solidFill>
                <a:latin typeface="Times New Roman" panose="02020603050405020304" pitchFamily="18" charset="0"/>
                <a:cs typeface="Times New Roman" panose="02020603050405020304" pitchFamily="18" charset="0"/>
              </a:rPr>
              <a:t>тажрыйба</a:t>
            </a:r>
            <a:r>
              <a:rPr lang="en-US" sz="1867" dirty="0">
                <a:solidFill>
                  <a:srgbClr val="FF0000"/>
                </a:solidFill>
                <a:latin typeface="Times New Roman" panose="02020603050405020304" pitchFamily="18" charset="0"/>
                <a:cs typeface="Times New Roman" panose="02020603050405020304" pitchFamily="18" charset="0"/>
              </a:rPr>
              <a:t> </a:t>
            </a:r>
            <a:r>
              <a:rPr lang="en-US" sz="1867" dirty="0" err="1">
                <a:solidFill>
                  <a:srgbClr val="FF0000"/>
                </a:solidFill>
                <a:latin typeface="Times New Roman" panose="02020603050405020304" pitchFamily="18" charset="0"/>
                <a:cs typeface="Times New Roman" panose="02020603050405020304" pitchFamily="18" charset="0"/>
              </a:rPr>
              <a:t>алмашуу</a:t>
            </a:r>
            <a:r>
              <a:rPr lang="ky-KG" sz="1867" dirty="0">
                <a:solidFill>
                  <a:srgbClr val="FF0000"/>
                </a:solidFill>
                <a:latin typeface="Times New Roman" panose="02020603050405020304" pitchFamily="18" charset="0"/>
                <a:cs typeface="Times New Roman" panose="02020603050405020304" pitchFamily="18" charset="0"/>
              </a:rPr>
              <a:t>;</a:t>
            </a:r>
            <a:endParaRPr lang="en-US" sz="1867" dirty="0">
              <a:solidFill>
                <a:srgbClr val="FF0000"/>
              </a:solidFill>
              <a:latin typeface="Times New Roman" panose="02020603050405020304" pitchFamily="18" charset="0"/>
              <a:cs typeface="Times New Roman" panose="02020603050405020304" pitchFamily="18" charset="0"/>
            </a:endParaRPr>
          </a:p>
          <a:p>
            <a:pPr marL="326564" lvl="1" indent="-163282">
              <a:lnSpc>
                <a:spcPct val="200000"/>
              </a:lnSpc>
              <a:buFont typeface="Arial"/>
              <a:buChar char="•"/>
            </a:pPr>
            <a:r>
              <a:rPr lang="en-US" sz="1867" dirty="0" err="1">
                <a:solidFill>
                  <a:srgbClr val="FF0000"/>
                </a:solidFill>
                <a:latin typeface="Times New Roman" panose="02020603050405020304" pitchFamily="18" charset="0"/>
                <a:cs typeface="Times New Roman" panose="02020603050405020304" pitchFamily="18" charset="0"/>
              </a:rPr>
              <a:t>санариптик</a:t>
            </a:r>
            <a:r>
              <a:rPr lang="en-US" sz="1867" dirty="0">
                <a:solidFill>
                  <a:srgbClr val="FF0000"/>
                </a:solidFill>
                <a:latin typeface="Times New Roman" panose="02020603050405020304" pitchFamily="18" charset="0"/>
                <a:cs typeface="Times New Roman" panose="02020603050405020304" pitchFamily="18" charset="0"/>
              </a:rPr>
              <a:t> </a:t>
            </a:r>
            <a:r>
              <a:rPr lang="en-US" sz="1867" dirty="0" err="1">
                <a:solidFill>
                  <a:srgbClr val="FF0000"/>
                </a:solidFill>
                <a:latin typeface="Times New Roman" panose="02020603050405020304" pitchFamily="18" charset="0"/>
                <a:cs typeface="Times New Roman" panose="02020603050405020304" pitchFamily="18" charset="0"/>
              </a:rPr>
              <a:t>көндүмдөрдү</a:t>
            </a:r>
            <a:r>
              <a:rPr lang="en-US" sz="1867" dirty="0">
                <a:solidFill>
                  <a:srgbClr val="FF0000"/>
                </a:solidFill>
                <a:latin typeface="Times New Roman" panose="02020603050405020304" pitchFamily="18" charset="0"/>
                <a:cs typeface="Times New Roman" panose="02020603050405020304" pitchFamily="18" charset="0"/>
              </a:rPr>
              <a:t> </a:t>
            </a:r>
            <a:r>
              <a:rPr lang="en-US" sz="1867" dirty="0" err="1">
                <a:solidFill>
                  <a:srgbClr val="FF0000"/>
                </a:solidFill>
                <a:latin typeface="Times New Roman" panose="02020603050405020304" pitchFamily="18" charset="0"/>
                <a:cs typeface="Times New Roman" panose="02020603050405020304" pitchFamily="18" charset="0"/>
              </a:rPr>
              <a:t>жайылтуу</a:t>
            </a:r>
            <a:r>
              <a:rPr lang="ky-KG" sz="1867" dirty="0">
                <a:solidFill>
                  <a:srgbClr val="FF0000"/>
                </a:solidFill>
                <a:latin typeface="Times New Roman" panose="02020603050405020304" pitchFamily="18" charset="0"/>
                <a:cs typeface="Times New Roman" panose="02020603050405020304" pitchFamily="18" charset="0"/>
              </a:rPr>
              <a:t>;</a:t>
            </a:r>
            <a:endParaRPr lang="en-US" sz="1867" dirty="0">
              <a:solidFill>
                <a:srgbClr val="FF0000"/>
              </a:solidFill>
              <a:latin typeface="Times New Roman" panose="02020603050405020304" pitchFamily="18" charset="0"/>
              <a:cs typeface="Times New Roman" panose="02020603050405020304" pitchFamily="18" charset="0"/>
            </a:endParaRPr>
          </a:p>
          <a:p>
            <a:pPr marL="326564" lvl="1" indent="-163282">
              <a:lnSpc>
                <a:spcPct val="200000"/>
              </a:lnSpc>
              <a:buFont typeface="Arial"/>
              <a:buChar char="•"/>
            </a:pPr>
            <a:r>
              <a:rPr lang="en-US" sz="1867" dirty="0" err="1">
                <a:solidFill>
                  <a:srgbClr val="FF0000"/>
                </a:solidFill>
                <a:latin typeface="Times New Roman" panose="02020603050405020304" pitchFamily="18" charset="0"/>
                <a:cs typeface="Times New Roman" panose="02020603050405020304" pitchFamily="18" charset="0"/>
              </a:rPr>
              <a:t>мугалимдердин</a:t>
            </a:r>
            <a:r>
              <a:rPr lang="en-US" sz="1867" dirty="0">
                <a:solidFill>
                  <a:srgbClr val="FF0000"/>
                </a:solidFill>
                <a:latin typeface="Times New Roman" panose="02020603050405020304" pitchFamily="18" charset="0"/>
                <a:cs typeface="Times New Roman" panose="02020603050405020304" pitchFamily="18" charset="0"/>
              </a:rPr>
              <a:t> </a:t>
            </a:r>
            <a:r>
              <a:rPr lang="en-US" sz="1867" dirty="0" err="1">
                <a:solidFill>
                  <a:srgbClr val="FF0000"/>
                </a:solidFill>
                <a:latin typeface="Times New Roman" panose="02020603050405020304" pitchFamily="18" charset="0"/>
                <a:cs typeface="Times New Roman" panose="02020603050405020304" pitchFamily="18" charset="0"/>
              </a:rPr>
              <a:t>мобилдүүлүгүн</a:t>
            </a:r>
            <a:r>
              <a:rPr lang="en-US" sz="1867" dirty="0">
                <a:solidFill>
                  <a:srgbClr val="FF0000"/>
                </a:solidFill>
                <a:latin typeface="Times New Roman" panose="02020603050405020304" pitchFamily="18" charset="0"/>
                <a:cs typeface="Times New Roman" panose="02020603050405020304" pitchFamily="18" charset="0"/>
              </a:rPr>
              <a:t> </a:t>
            </a:r>
            <a:r>
              <a:rPr lang="en-US" sz="1867" dirty="0" err="1">
                <a:solidFill>
                  <a:srgbClr val="FF0000"/>
                </a:solidFill>
                <a:latin typeface="Times New Roman" panose="02020603050405020304" pitchFamily="18" charset="0"/>
                <a:cs typeface="Times New Roman" panose="02020603050405020304" pitchFamily="18" charset="0"/>
              </a:rPr>
              <a:t>уюштуруу</a:t>
            </a:r>
            <a:r>
              <a:rPr lang="ky-KG" sz="1867" dirty="0">
                <a:solidFill>
                  <a:srgbClr val="FF0000"/>
                </a:solidFill>
                <a:latin typeface="Times New Roman" panose="02020603050405020304" pitchFamily="18" charset="0"/>
                <a:cs typeface="Times New Roman" panose="02020603050405020304" pitchFamily="18" charset="0"/>
              </a:rPr>
              <a:t>;</a:t>
            </a:r>
            <a:r>
              <a:rPr lang="en-US" sz="1867" dirty="0">
                <a:solidFill>
                  <a:srgbClr val="FF0000"/>
                </a:solidFill>
                <a:latin typeface="Times New Roman" panose="02020603050405020304" pitchFamily="18" charset="0"/>
                <a:cs typeface="Times New Roman" panose="02020603050405020304" pitchFamily="18" charset="0"/>
              </a:rPr>
              <a:t> </a:t>
            </a:r>
          </a:p>
          <a:p>
            <a:pPr marL="326564" lvl="1" indent="-163282">
              <a:lnSpc>
                <a:spcPct val="200000"/>
              </a:lnSpc>
              <a:buFont typeface="Arial"/>
              <a:buChar char="•"/>
            </a:pPr>
            <a:r>
              <a:rPr lang="en-US" sz="1867" dirty="0" err="1">
                <a:solidFill>
                  <a:srgbClr val="FF0000"/>
                </a:solidFill>
                <a:latin typeface="Times New Roman" panose="02020603050405020304" pitchFamily="18" charset="0"/>
                <a:cs typeface="Times New Roman" panose="02020603050405020304" pitchFamily="18" charset="0"/>
              </a:rPr>
              <a:t>окуучулардын</a:t>
            </a:r>
            <a:r>
              <a:rPr lang="en-US" sz="1867" dirty="0">
                <a:solidFill>
                  <a:srgbClr val="FF0000"/>
                </a:solidFill>
                <a:latin typeface="Times New Roman" panose="02020603050405020304" pitchFamily="18" charset="0"/>
                <a:cs typeface="Times New Roman" panose="02020603050405020304" pitchFamily="18" charset="0"/>
              </a:rPr>
              <a:t> </a:t>
            </a:r>
            <a:r>
              <a:rPr lang="en-US" sz="1867" dirty="0" err="1">
                <a:solidFill>
                  <a:srgbClr val="FF0000"/>
                </a:solidFill>
                <a:latin typeface="Times New Roman" panose="02020603050405020304" pitchFamily="18" charset="0"/>
                <a:cs typeface="Times New Roman" panose="02020603050405020304" pitchFamily="18" charset="0"/>
              </a:rPr>
              <a:t>ортосунда</a:t>
            </a:r>
            <a:r>
              <a:rPr lang="en-US" sz="1867" dirty="0">
                <a:solidFill>
                  <a:srgbClr val="FF0000"/>
                </a:solidFill>
                <a:latin typeface="Times New Roman" panose="02020603050405020304" pitchFamily="18" charset="0"/>
                <a:cs typeface="Times New Roman" panose="02020603050405020304" pitchFamily="18" charset="0"/>
              </a:rPr>
              <a:t> </a:t>
            </a:r>
            <a:r>
              <a:rPr lang="en-US" sz="1867" dirty="0" err="1">
                <a:solidFill>
                  <a:srgbClr val="FF0000"/>
                </a:solidFill>
                <a:latin typeface="Times New Roman" panose="02020603050405020304" pitchFamily="18" charset="0"/>
                <a:cs typeface="Times New Roman" panose="02020603050405020304" pitchFamily="18" charset="0"/>
              </a:rPr>
              <a:t>таймаштарды</a:t>
            </a:r>
            <a:r>
              <a:rPr lang="en-US" sz="1867" dirty="0">
                <a:solidFill>
                  <a:srgbClr val="FF0000"/>
                </a:solidFill>
                <a:latin typeface="Times New Roman" panose="02020603050405020304" pitchFamily="18" charset="0"/>
                <a:cs typeface="Times New Roman" panose="02020603050405020304" pitchFamily="18" charset="0"/>
              </a:rPr>
              <a:t> </a:t>
            </a:r>
            <a:r>
              <a:rPr lang="en-US" sz="1867" dirty="0" err="1">
                <a:solidFill>
                  <a:srgbClr val="FF0000"/>
                </a:solidFill>
                <a:latin typeface="Times New Roman" panose="02020603050405020304" pitchFamily="18" charset="0"/>
                <a:cs typeface="Times New Roman" panose="02020603050405020304" pitchFamily="18" charset="0"/>
              </a:rPr>
              <a:t>өткөрүү</a:t>
            </a:r>
            <a:r>
              <a:rPr lang="ky-KG" sz="1867" dirty="0">
                <a:solidFill>
                  <a:srgbClr val="FF0000"/>
                </a:solidFill>
                <a:latin typeface="Times New Roman" panose="02020603050405020304" pitchFamily="18" charset="0"/>
                <a:cs typeface="Times New Roman" panose="02020603050405020304" pitchFamily="18" charset="0"/>
              </a:rPr>
              <a:t>.</a:t>
            </a:r>
            <a:r>
              <a:rPr lang="en-US" sz="1867" dirty="0">
                <a:solidFill>
                  <a:srgbClr val="FF0000"/>
                </a:solidFill>
                <a:latin typeface="Times New Roman" panose="02020603050405020304" pitchFamily="18" charset="0"/>
                <a:cs typeface="Times New Roman" panose="02020603050405020304" pitchFamily="18" charset="0"/>
              </a:rPr>
              <a:t> </a:t>
            </a:r>
          </a:p>
        </p:txBody>
      </p:sp>
      <p:sp>
        <p:nvSpPr>
          <p:cNvPr id="12" name="Прямоугольник: скругленные углы 11">
            <a:extLst>
              <a:ext uri="{FF2B5EF4-FFF2-40B4-BE49-F238E27FC236}">
                <a16:creationId xmlns:a16="http://schemas.microsoft.com/office/drawing/2014/main" id="{F950B5CC-AF44-43C5-9478-C0448F745B6A}"/>
              </a:ext>
            </a:extLst>
          </p:cNvPr>
          <p:cNvSpPr/>
          <p:nvPr/>
        </p:nvSpPr>
        <p:spPr>
          <a:xfrm>
            <a:off x="2175293" y="6100163"/>
            <a:ext cx="4060387" cy="60960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1200" b="1" dirty="0">
                <a:solidFill>
                  <a:schemeClr val="tx1"/>
                </a:solidFill>
                <a:latin typeface="Times New Roman" panose="02020603050405020304" pitchFamily="18" charset="0"/>
                <a:cs typeface="Times New Roman" panose="02020603050405020304" pitchFamily="18" charset="0"/>
                <a:hlinkClick r:id="rId5"/>
              </a:rPr>
              <a:t>КЕНЕНИРЕК МААЛЫМАТ БУЛ ЖАКТЫ</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7" name="Freeform 10"/>
          <p:cNvSpPr/>
          <p:nvPr/>
        </p:nvSpPr>
        <p:spPr>
          <a:xfrm>
            <a:off x="6847527" y="1859856"/>
            <a:ext cx="4569242" cy="4361168"/>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6"/>
            <a:stretch>
              <a:fillRect l="-14202" r="-14202"/>
            </a:stretch>
          </a:blipFill>
        </p:spPr>
      </p:sp>
    </p:spTree>
    <p:extLst>
      <p:ext uri="{BB962C8B-B14F-4D97-AF65-F5344CB8AC3E}">
        <p14:creationId xmlns:p14="http://schemas.microsoft.com/office/powerpoint/2010/main" val="3583236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2853053"/>
            <a:ext cx="12192000" cy="132874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Freeform 11"/>
          <p:cNvSpPr/>
          <p:nvPr/>
        </p:nvSpPr>
        <p:spPr>
          <a:xfrm>
            <a:off x="10435138" y="-894941"/>
            <a:ext cx="2880622" cy="1580741"/>
          </a:xfrm>
          <a:custGeom>
            <a:avLst/>
            <a:gdLst/>
            <a:ahLst/>
            <a:cxnLst/>
            <a:rect l="l" t="t" r="r" b="b"/>
            <a:pathLst>
              <a:path w="4320933" h="2371112">
                <a:moveTo>
                  <a:pt x="0" y="0"/>
                </a:moveTo>
                <a:lnTo>
                  <a:pt x="4320933" y="0"/>
                </a:lnTo>
                <a:lnTo>
                  <a:pt x="4320933" y="2371112"/>
                </a:lnTo>
                <a:lnTo>
                  <a:pt x="0" y="23711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906979" y="6220748"/>
            <a:ext cx="2616334" cy="1435713"/>
          </a:xfrm>
          <a:custGeom>
            <a:avLst/>
            <a:gdLst/>
            <a:ahLst/>
            <a:cxnLst/>
            <a:rect l="l" t="t" r="r" b="b"/>
            <a:pathLst>
              <a:path w="3924501" h="2153570">
                <a:moveTo>
                  <a:pt x="0" y="0"/>
                </a:moveTo>
                <a:lnTo>
                  <a:pt x="3924501" y="0"/>
                </a:lnTo>
                <a:lnTo>
                  <a:pt x="3924501" y="2153570"/>
                </a:lnTo>
                <a:lnTo>
                  <a:pt x="0" y="21535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015" y="124690"/>
            <a:ext cx="4343400" cy="3257550"/>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0879" y="113145"/>
            <a:ext cx="4358794" cy="3269095"/>
          </a:xfrm>
          <a:prstGeom prst="rect">
            <a:avLst/>
          </a:prstGeom>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15" y="3627870"/>
            <a:ext cx="4306840" cy="3230130"/>
          </a:xfrm>
          <a:prstGeom prst="rect">
            <a:avLst/>
          </a:prstGeom>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0879" y="3660179"/>
            <a:ext cx="4354157" cy="3278425"/>
          </a:xfrm>
          <a:prstGeom prst="rect">
            <a:avLst/>
          </a:prstGeom>
        </p:spPr>
      </p:pic>
    </p:spTree>
    <p:extLst>
      <p:ext uri="{BB962C8B-B14F-4D97-AF65-F5344CB8AC3E}">
        <p14:creationId xmlns:p14="http://schemas.microsoft.com/office/powerpoint/2010/main" val="653874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任意多边形 97"/>
          <p:cNvSpPr/>
          <p:nvPr/>
        </p:nvSpPr>
        <p:spPr>
          <a:xfrm>
            <a:off x="5614910" y="2597233"/>
            <a:ext cx="1832082" cy="1878542"/>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 name="connsiteX0-1" fmla="*/ 0 w 1768701"/>
              <a:gd name="connsiteY0-2" fmla="*/ 0 h 1819275"/>
              <a:gd name="connsiteX1-3" fmla="*/ 1239837 w 1768701"/>
              <a:gd name="connsiteY1-4" fmla="*/ 0 h 1819275"/>
              <a:gd name="connsiteX2-5" fmla="*/ 1425575 w 1768701"/>
              <a:gd name="connsiteY2-6" fmla="*/ 1819275 h 1819275"/>
              <a:gd name="connsiteX3-7" fmla="*/ 1217011 w 1768701"/>
              <a:gd name="connsiteY3-8" fmla="*/ 1151279 h 1819275"/>
              <a:gd name="connsiteX4-9" fmla="*/ 1120532 w 1768701"/>
              <a:gd name="connsiteY4-10" fmla="*/ 960656 h 1819275"/>
              <a:gd name="connsiteX5-11" fmla="*/ 1125218 w 1768701"/>
              <a:gd name="connsiteY5-12" fmla="*/ 962449 h 1819275"/>
              <a:gd name="connsiteX6-13" fmla="*/ 1087312 w 1768701"/>
              <a:gd name="connsiteY6-14" fmla="*/ 895020 h 1819275"/>
              <a:gd name="connsiteX7-15" fmla="*/ 1067594 w 1768701"/>
              <a:gd name="connsiteY7-16" fmla="*/ 856060 h 1819275"/>
              <a:gd name="connsiteX8-17" fmla="*/ 1044723 w 1768701"/>
              <a:gd name="connsiteY8-18" fmla="*/ 819259 h 1819275"/>
              <a:gd name="connsiteX9-19" fmla="*/ 1032247 w 1768701"/>
              <a:gd name="connsiteY9-20" fmla="*/ 797066 h 1819275"/>
              <a:gd name="connsiteX10-21" fmla="*/ 1011074 w 1768701"/>
              <a:gd name="connsiteY10-22" fmla="*/ 765115 h 1819275"/>
              <a:gd name="connsiteX11-23" fmla="*/ 976419 w 1768701"/>
              <a:gd name="connsiteY11-24" fmla="*/ 709350 h 1819275"/>
              <a:gd name="connsiteX12-25" fmla="*/ 949071 w 1768701"/>
              <a:gd name="connsiteY12-26" fmla="*/ 671548 h 1819275"/>
              <a:gd name="connsiteX13-27" fmla="*/ 932625 w 1768701"/>
              <a:gd name="connsiteY13-28" fmla="*/ 646730 h 1819275"/>
              <a:gd name="connsiteX14-29" fmla="*/ 911183 w 1768701"/>
              <a:gd name="connsiteY14-30" fmla="*/ 619176 h 1819275"/>
              <a:gd name="connsiteX15-31" fmla="*/ 873826 w 1768701"/>
              <a:gd name="connsiteY15-32" fmla="*/ 567538 h 1819275"/>
              <a:gd name="connsiteX16-33" fmla="*/ 842456 w 1768701"/>
              <a:gd name="connsiteY16-34" fmla="*/ 530859 h 1819275"/>
              <a:gd name="connsiteX17-35" fmla="*/ 827460 w 1768701"/>
              <a:gd name="connsiteY17-36" fmla="*/ 511589 h 1819275"/>
              <a:gd name="connsiteX18-37" fmla="*/ 804660 w 1768701"/>
              <a:gd name="connsiteY18-38" fmla="*/ 486667 h 1819275"/>
              <a:gd name="connsiteX19-39" fmla="*/ 759485 w 1768701"/>
              <a:gd name="connsiteY19-40" fmla="*/ 433846 h 1819275"/>
              <a:gd name="connsiteX20-41" fmla="*/ 732019 w 1768701"/>
              <a:gd name="connsiteY20-42" fmla="*/ 407265 h 1819275"/>
              <a:gd name="connsiteX21-43" fmla="*/ 717863 w 1768701"/>
              <a:gd name="connsiteY21-44" fmla="*/ 391791 h 1819275"/>
              <a:gd name="connsiteX22-45" fmla="*/ 677622 w 1768701"/>
              <a:gd name="connsiteY22-46" fmla="*/ 354620 h 1819275"/>
              <a:gd name="connsiteX23-47" fmla="*/ 633065 w 1768701"/>
              <a:gd name="connsiteY23-48" fmla="*/ 311498 h 1819275"/>
              <a:gd name="connsiteX24-49" fmla="*/ 619739 w 1768701"/>
              <a:gd name="connsiteY24-50" fmla="*/ 301151 h 1819275"/>
              <a:gd name="connsiteX25-51" fmla="*/ 604942 w 1768701"/>
              <a:gd name="connsiteY25-52" fmla="*/ 287483 h 1819275"/>
              <a:gd name="connsiteX26-53" fmla="*/ 29334 w 1768701"/>
              <a:gd name="connsiteY26-54" fmla="*/ 3471 h 1819275"/>
              <a:gd name="connsiteX27-55" fmla="*/ 7152 w 1768701"/>
              <a:gd name="connsiteY27-56" fmla="*/ 1798 h 1819275"/>
              <a:gd name="connsiteX28" fmla="*/ 0 w 1768701"/>
              <a:gd name="connsiteY28" fmla="*/ 0 h 1819275"/>
              <a:gd name="connsiteX0-57" fmla="*/ 0 w 1774058"/>
              <a:gd name="connsiteY0-58" fmla="*/ 0 h 1819275"/>
              <a:gd name="connsiteX1-59" fmla="*/ 1239837 w 1774058"/>
              <a:gd name="connsiteY1-60" fmla="*/ 0 h 1819275"/>
              <a:gd name="connsiteX2-61" fmla="*/ 1425575 w 1774058"/>
              <a:gd name="connsiteY2-62" fmla="*/ 1819275 h 1819275"/>
              <a:gd name="connsiteX3-63" fmla="*/ 1217011 w 1774058"/>
              <a:gd name="connsiteY3-64" fmla="*/ 1151279 h 1819275"/>
              <a:gd name="connsiteX4-65" fmla="*/ 1120532 w 1774058"/>
              <a:gd name="connsiteY4-66" fmla="*/ 960656 h 1819275"/>
              <a:gd name="connsiteX5-67" fmla="*/ 1125218 w 1774058"/>
              <a:gd name="connsiteY5-68" fmla="*/ 962449 h 1819275"/>
              <a:gd name="connsiteX6-69" fmla="*/ 1087312 w 1774058"/>
              <a:gd name="connsiteY6-70" fmla="*/ 895020 h 1819275"/>
              <a:gd name="connsiteX7-71" fmla="*/ 1067594 w 1774058"/>
              <a:gd name="connsiteY7-72" fmla="*/ 856060 h 1819275"/>
              <a:gd name="connsiteX8-73" fmla="*/ 1044723 w 1774058"/>
              <a:gd name="connsiteY8-74" fmla="*/ 819259 h 1819275"/>
              <a:gd name="connsiteX9-75" fmla="*/ 1032247 w 1774058"/>
              <a:gd name="connsiteY9-76" fmla="*/ 797066 h 1819275"/>
              <a:gd name="connsiteX10-77" fmla="*/ 1011074 w 1774058"/>
              <a:gd name="connsiteY10-78" fmla="*/ 765115 h 1819275"/>
              <a:gd name="connsiteX11-79" fmla="*/ 976419 w 1774058"/>
              <a:gd name="connsiteY11-80" fmla="*/ 709350 h 1819275"/>
              <a:gd name="connsiteX12-81" fmla="*/ 949071 w 1774058"/>
              <a:gd name="connsiteY12-82" fmla="*/ 671548 h 1819275"/>
              <a:gd name="connsiteX13-83" fmla="*/ 932625 w 1774058"/>
              <a:gd name="connsiteY13-84" fmla="*/ 646730 h 1819275"/>
              <a:gd name="connsiteX14-85" fmla="*/ 911183 w 1774058"/>
              <a:gd name="connsiteY14-86" fmla="*/ 619176 h 1819275"/>
              <a:gd name="connsiteX15-87" fmla="*/ 873826 w 1774058"/>
              <a:gd name="connsiteY15-88" fmla="*/ 567538 h 1819275"/>
              <a:gd name="connsiteX16-89" fmla="*/ 842456 w 1774058"/>
              <a:gd name="connsiteY16-90" fmla="*/ 530859 h 1819275"/>
              <a:gd name="connsiteX17-91" fmla="*/ 827460 w 1774058"/>
              <a:gd name="connsiteY17-92" fmla="*/ 511589 h 1819275"/>
              <a:gd name="connsiteX18-93" fmla="*/ 804660 w 1774058"/>
              <a:gd name="connsiteY18-94" fmla="*/ 486667 h 1819275"/>
              <a:gd name="connsiteX19-95" fmla="*/ 759485 w 1774058"/>
              <a:gd name="connsiteY19-96" fmla="*/ 433846 h 1819275"/>
              <a:gd name="connsiteX20-97" fmla="*/ 732019 w 1774058"/>
              <a:gd name="connsiteY20-98" fmla="*/ 407265 h 1819275"/>
              <a:gd name="connsiteX21-99" fmla="*/ 717863 w 1774058"/>
              <a:gd name="connsiteY21-100" fmla="*/ 391791 h 1819275"/>
              <a:gd name="connsiteX22-101" fmla="*/ 677622 w 1774058"/>
              <a:gd name="connsiteY22-102" fmla="*/ 354620 h 1819275"/>
              <a:gd name="connsiteX23-103" fmla="*/ 633065 w 1774058"/>
              <a:gd name="connsiteY23-104" fmla="*/ 311498 h 1819275"/>
              <a:gd name="connsiteX24-105" fmla="*/ 619739 w 1774058"/>
              <a:gd name="connsiteY24-106" fmla="*/ 301151 h 1819275"/>
              <a:gd name="connsiteX25-107" fmla="*/ 604942 w 1774058"/>
              <a:gd name="connsiteY25-108" fmla="*/ 287483 h 1819275"/>
              <a:gd name="connsiteX26-109" fmla="*/ 29334 w 1774058"/>
              <a:gd name="connsiteY26-110" fmla="*/ 3471 h 1819275"/>
              <a:gd name="connsiteX27-111" fmla="*/ 7152 w 1774058"/>
              <a:gd name="connsiteY27-112" fmla="*/ 1798 h 1819275"/>
              <a:gd name="connsiteX28-113" fmla="*/ 0 w 1774058"/>
              <a:gd name="connsiteY28-114" fmla="*/ 0 h 1819275"/>
              <a:gd name="connsiteX0-115" fmla="*/ 0 w 1775399"/>
              <a:gd name="connsiteY0-116" fmla="*/ 0 h 1819275"/>
              <a:gd name="connsiteX1-117" fmla="*/ 1239837 w 1775399"/>
              <a:gd name="connsiteY1-118" fmla="*/ 0 h 1819275"/>
              <a:gd name="connsiteX2-119" fmla="*/ 1425575 w 1775399"/>
              <a:gd name="connsiteY2-120" fmla="*/ 1819275 h 1819275"/>
              <a:gd name="connsiteX3-121" fmla="*/ 1217011 w 1775399"/>
              <a:gd name="connsiteY3-122" fmla="*/ 1151279 h 1819275"/>
              <a:gd name="connsiteX4-123" fmla="*/ 1120532 w 1775399"/>
              <a:gd name="connsiteY4-124" fmla="*/ 960656 h 1819275"/>
              <a:gd name="connsiteX5-125" fmla="*/ 1125218 w 1775399"/>
              <a:gd name="connsiteY5-126" fmla="*/ 962449 h 1819275"/>
              <a:gd name="connsiteX6-127" fmla="*/ 1087312 w 1775399"/>
              <a:gd name="connsiteY6-128" fmla="*/ 895020 h 1819275"/>
              <a:gd name="connsiteX7-129" fmla="*/ 1067594 w 1775399"/>
              <a:gd name="connsiteY7-130" fmla="*/ 856060 h 1819275"/>
              <a:gd name="connsiteX8-131" fmla="*/ 1044723 w 1775399"/>
              <a:gd name="connsiteY8-132" fmla="*/ 819259 h 1819275"/>
              <a:gd name="connsiteX9-133" fmla="*/ 1032247 w 1775399"/>
              <a:gd name="connsiteY9-134" fmla="*/ 797066 h 1819275"/>
              <a:gd name="connsiteX10-135" fmla="*/ 1011074 w 1775399"/>
              <a:gd name="connsiteY10-136" fmla="*/ 765115 h 1819275"/>
              <a:gd name="connsiteX11-137" fmla="*/ 976419 w 1775399"/>
              <a:gd name="connsiteY11-138" fmla="*/ 709350 h 1819275"/>
              <a:gd name="connsiteX12-139" fmla="*/ 949071 w 1775399"/>
              <a:gd name="connsiteY12-140" fmla="*/ 671548 h 1819275"/>
              <a:gd name="connsiteX13-141" fmla="*/ 932625 w 1775399"/>
              <a:gd name="connsiteY13-142" fmla="*/ 646730 h 1819275"/>
              <a:gd name="connsiteX14-143" fmla="*/ 911183 w 1775399"/>
              <a:gd name="connsiteY14-144" fmla="*/ 619176 h 1819275"/>
              <a:gd name="connsiteX15-145" fmla="*/ 873826 w 1775399"/>
              <a:gd name="connsiteY15-146" fmla="*/ 567538 h 1819275"/>
              <a:gd name="connsiteX16-147" fmla="*/ 842456 w 1775399"/>
              <a:gd name="connsiteY16-148" fmla="*/ 530859 h 1819275"/>
              <a:gd name="connsiteX17-149" fmla="*/ 827460 w 1775399"/>
              <a:gd name="connsiteY17-150" fmla="*/ 511589 h 1819275"/>
              <a:gd name="connsiteX18-151" fmla="*/ 804660 w 1775399"/>
              <a:gd name="connsiteY18-152" fmla="*/ 486667 h 1819275"/>
              <a:gd name="connsiteX19-153" fmla="*/ 759485 w 1775399"/>
              <a:gd name="connsiteY19-154" fmla="*/ 433846 h 1819275"/>
              <a:gd name="connsiteX20-155" fmla="*/ 732019 w 1775399"/>
              <a:gd name="connsiteY20-156" fmla="*/ 407265 h 1819275"/>
              <a:gd name="connsiteX21-157" fmla="*/ 717863 w 1775399"/>
              <a:gd name="connsiteY21-158" fmla="*/ 391791 h 1819275"/>
              <a:gd name="connsiteX22-159" fmla="*/ 677622 w 1775399"/>
              <a:gd name="connsiteY22-160" fmla="*/ 354620 h 1819275"/>
              <a:gd name="connsiteX23-161" fmla="*/ 633065 w 1775399"/>
              <a:gd name="connsiteY23-162" fmla="*/ 311498 h 1819275"/>
              <a:gd name="connsiteX24-163" fmla="*/ 619739 w 1775399"/>
              <a:gd name="connsiteY24-164" fmla="*/ 301151 h 1819275"/>
              <a:gd name="connsiteX25-165" fmla="*/ 604942 w 1775399"/>
              <a:gd name="connsiteY25-166" fmla="*/ 287483 h 1819275"/>
              <a:gd name="connsiteX26-167" fmla="*/ 29334 w 1775399"/>
              <a:gd name="connsiteY26-168" fmla="*/ 3471 h 1819275"/>
              <a:gd name="connsiteX27-169" fmla="*/ 7152 w 1775399"/>
              <a:gd name="connsiteY27-170" fmla="*/ 1798 h 1819275"/>
              <a:gd name="connsiteX28-171" fmla="*/ 0 w 1775399"/>
              <a:gd name="connsiteY28-172" fmla="*/ 0 h 181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Lst>
            <a:rect l="l" t="t" r="r" b="b"/>
            <a:pathLst>
              <a:path w="1775399" h="1819275">
                <a:moveTo>
                  <a:pt x="0" y="0"/>
                </a:moveTo>
                <a:lnTo>
                  <a:pt x="1239837" y="0"/>
                </a:lnTo>
                <a:cubicBezTo>
                  <a:pt x="1820863" y="101600"/>
                  <a:pt x="1997075"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lnTo>
                  <a:pt x="0" y="0"/>
                </a:lnTo>
                <a:close/>
              </a:path>
            </a:pathLst>
          </a:custGeom>
          <a:solidFill>
            <a:srgbClr val="CC7E33"/>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48">
              <a:defRPr/>
            </a:pPr>
            <a:endParaRPr lang="zh-CN" altLang="en-US" sz="1599">
              <a:solidFill>
                <a:prstClr val="black"/>
              </a:solidFill>
              <a:latin typeface="Arial" panose="020B0604020202020204" pitchFamily="34" charset="0"/>
              <a:ea typeface="Elsie" panose="02000000000000000000" charset="0"/>
            </a:endParaRPr>
          </a:p>
        </p:txBody>
      </p:sp>
      <p:sp>
        <p:nvSpPr>
          <p:cNvPr id="99" name="任意多边形 98"/>
          <p:cNvSpPr/>
          <p:nvPr/>
        </p:nvSpPr>
        <p:spPr>
          <a:xfrm rot="18018922">
            <a:off x="4766302" y="2609750"/>
            <a:ext cx="1824002" cy="1876522"/>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A95711"/>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48">
              <a:defRPr/>
            </a:pPr>
            <a:endParaRPr lang="zh-CN" altLang="en-US" sz="1599" dirty="0">
              <a:solidFill>
                <a:srgbClr val="C00000"/>
              </a:solidFill>
              <a:latin typeface="Arial" panose="020B0604020202020204" pitchFamily="34" charset="0"/>
              <a:ea typeface="Elsie" panose="02000000000000000000" charset="0"/>
            </a:endParaRPr>
          </a:p>
        </p:txBody>
      </p:sp>
      <p:sp>
        <p:nvSpPr>
          <p:cNvPr id="141" name="任意多边形 140"/>
          <p:cNvSpPr/>
          <p:nvPr/>
        </p:nvSpPr>
        <p:spPr>
          <a:xfrm rot="14427225">
            <a:off x="4393624" y="3364197"/>
            <a:ext cx="1824002" cy="1878541"/>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CC7E33"/>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48">
              <a:defRPr/>
            </a:pPr>
            <a:endParaRPr lang="zh-CN" altLang="en-US" sz="1599">
              <a:solidFill>
                <a:prstClr val="black"/>
              </a:solidFill>
              <a:latin typeface="Arial" panose="020B0604020202020204" pitchFamily="34" charset="0"/>
              <a:ea typeface="Elsie" panose="02000000000000000000" charset="0"/>
            </a:endParaRPr>
          </a:p>
        </p:txBody>
      </p:sp>
      <p:sp>
        <p:nvSpPr>
          <p:cNvPr id="142" name="任意多边形 141"/>
          <p:cNvSpPr/>
          <p:nvPr/>
        </p:nvSpPr>
        <p:spPr>
          <a:xfrm rot="10859581">
            <a:off x="4861239" y="4072182"/>
            <a:ext cx="1826023" cy="1878542"/>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A95711"/>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48">
              <a:defRPr/>
            </a:pPr>
            <a:endParaRPr lang="zh-CN" altLang="en-US" sz="1599">
              <a:solidFill>
                <a:prstClr val="black"/>
              </a:solidFill>
              <a:latin typeface="Arial" panose="020B0604020202020204" pitchFamily="34" charset="0"/>
              <a:ea typeface="Elsie" panose="02000000000000000000" charset="0"/>
            </a:endParaRPr>
          </a:p>
        </p:txBody>
      </p:sp>
      <p:sp>
        <p:nvSpPr>
          <p:cNvPr id="144" name="任意多边形 143"/>
          <p:cNvSpPr/>
          <p:nvPr/>
        </p:nvSpPr>
        <p:spPr>
          <a:xfrm rot="3662163">
            <a:off x="6074212" y="3267239"/>
            <a:ext cx="1824002" cy="1878541"/>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FBA823"/>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48">
              <a:defRPr/>
            </a:pPr>
            <a:endParaRPr lang="zh-CN" altLang="en-US" sz="1599">
              <a:solidFill>
                <a:prstClr val="black"/>
              </a:solidFill>
              <a:latin typeface="Arial" panose="020B0604020202020204" pitchFamily="34" charset="0"/>
              <a:ea typeface="Elsie" panose="02000000000000000000" charset="0"/>
            </a:endParaRPr>
          </a:p>
        </p:txBody>
      </p:sp>
      <p:sp>
        <p:nvSpPr>
          <p:cNvPr id="145" name="任意多边形 144"/>
          <p:cNvSpPr/>
          <p:nvPr/>
        </p:nvSpPr>
        <p:spPr>
          <a:xfrm flipH="1">
            <a:off x="3438762" y="2452193"/>
            <a:ext cx="1464455" cy="525183"/>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C00000"/>
            </a:solidFill>
            <a:prstDash val="sysDot"/>
            <a:miter lim="800000"/>
            <a:headEnd type="oval" w="sm" len="sm"/>
            <a:tailEnd type="oval" w="sm" len="sm"/>
          </a:ln>
          <a:effectLst/>
        </p:spPr>
        <p:txBody>
          <a:bodyPr anchor="ctr"/>
          <a:lstStyle/>
          <a:p>
            <a:pPr algn="ctr" defTabSz="914248">
              <a:defRPr/>
            </a:pPr>
            <a:endParaRPr lang="zh-CN" altLang="en-US" sz="1599" kern="0">
              <a:solidFill>
                <a:srgbClr val="C00000"/>
              </a:solidFill>
              <a:latin typeface="Arial" panose="020B0604020202020204" pitchFamily="34" charset="0"/>
              <a:ea typeface="Elsie" panose="02000000000000000000" charset="0"/>
            </a:endParaRPr>
          </a:p>
        </p:txBody>
      </p:sp>
      <p:sp>
        <p:nvSpPr>
          <p:cNvPr id="146" name="任意多边形 145"/>
          <p:cNvSpPr/>
          <p:nvPr/>
        </p:nvSpPr>
        <p:spPr>
          <a:xfrm>
            <a:off x="7446991" y="2197804"/>
            <a:ext cx="2033387" cy="830027"/>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C00000"/>
            </a:solidFill>
            <a:prstDash val="sysDot"/>
            <a:miter lim="800000"/>
            <a:headEnd type="oval" w="sm" len="sm"/>
            <a:tailEnd type="oval" w="sm" len="sm"/>
          </a:ln>
          <a:effectLst/>
        </p:spPr>
        <p:txBody>
          <a:bodyPr anchor="ctr"/>
          <a:lstStyle/>
          <a:p>
            <a:pPr algn="ctr" defTabSz="914248">
              <a:defRPr/>
            </a:pPr>
            <a:endParaRPr lang="zh-CN" altLang="en-US" sz="1599" kern="0">
              <a:solidFill>
                <a:srgbClr val="C00000"/>
              </a:solidFill>
              <a:latin typeface="Arial" panose="020B0604020202020204" pitchFamily="34" charset="0"/>
              <a:ea typeface="Elsie" panose="02000000000000000000" charset="0"/>
            </a:endParaRPr>
          </a:p>
        </p:txBody>
      </p:sp>
      <p:cxnSp>
        <p:nvCxnSpPr>
          <p:cNvPr id="150" name="直接箭头连接符 149"/>
          <p:cNvCxnSpPr/>
          <p:nvPr/>
        </p:nvCxnSpPr>
        <p:spPr>
          <a:xfrm flipH="1">
            <a:off x="3356382" y="3578615"/>
            <a:ext cx="618685" cy="1"/>
          </a:xfrm>
          <a:prstGeom prst="straightConnector1">
            <a:avLst/>
          </a:prstGeom>
          <a:noFill/>
          <a:ln w="19050" cap="flat" cmpd="sng" algn="ctr">
            <a:noFill/>
            <a:prstDash val="sysDot"/>
            <a:miter lim="800000"/>
            <a:headEnd type="oval" w="sm" len="sm"/>
            <a:tailEnd type="oval"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cxnSp>
      <p:sp>
        <p:nvSpPr>
          <p:cNvPr id="152" name="文本框 76"/>
          <p:cNvSpPr txBox="1"/>
          <p:nvPr/>
        </p:nvSpPr>
        <p:spPr>
          <a:xfrm>
            <a:off x="8843247" y="4970691"/>
            <a:ext cx="3360409" cy="307777"/>
          </a:xfrm>
          <a:prstGeom prst="rect">
            <a:avLst/>
          </a:prstGeom>
          <a:noFill/>
        </p:spPr>
        <p:txBody>
          <a:bodyPr wrap="square" anchor="ctr">
            <a:spAutoFit/>
          </a:bodyPr>
          <a:lstStyle/>
          <a:p>
            <a:pPr algn="ctr"/>
            <a:r>
              <a:rPr lang="ky-KG" sz="1400" dirty="0">
                <a:solidFill>
                  <a:srgbClr val="002060"/>
                </a:solidFill>
                <a:latin typeface="Arial" panose="020B0604020202020204" pitchFamily="34" charset="0"/>
                <a:cs typeface="Arial" panose="020B0604020202020204" pitchFamily="34" charset="0"/>
              </a:rPr>
              <a:t>Санариптик трансформация </a:t>
            </a:r>
            <a:endParaRPr lang="ru-RU" sz="1400" dirty="0">
              <a:solidFill>
                <a:srgbClr val="002060"/>
              </a:solidFill>
              <a:latin typeface="Arial" panose="020B0604020202020204" pitchFamily="34" charset="0"/>
              <a:cs typeface="Arial" panose="020B0604020202020204" pitchFamily="34" charset="0"/>
            </a:endParaRPr>
          </a:p>
        </p:txBody>
      </p:sp>
      <p:sp>
        <p:nvSpPr>
          <p:cNvPr id="154" name="文本框 78"/>
          <p:cNvSpPr txBox="1"/>
          <p:nvPr/>
        </p:nvSpPr>
        <p:spPr>
          <a:xfrm>
            <a:off x="782405" y="1919729"/>
            <a:ext cx="2907457" cy="954107"/>
          </a:xfrm>
          <a:prstGeom prst="rect">
            <a:avLst/>
          </a:prstGeom>
          <a:noFill/>
        </p:spPr>
        <p:txBody>
          <a:bodyPr wrap="square" anchor="ctr">
            <a:spAutoFit/>
          </a:bodyPr>
          <a:lstStyle>
            <a:defPPr>
              <a:defRPr lang="zh-CN"/>
            </a:defPPr>
            <a:lvl1pPr>
              <a:lnSpc>
                <a:spcPct val="130000"/>
              </a:lnSpc>
              <a:defRPr sz="2400">
                <a:solidFill>
                  <a:schemeClr val="bg1"/>
                </a:solidFill>
                <a:latin typeface="时尚中黑简体" panose="01010104010101010101" pitchFamily="2" charset="-122"/>
                <a:ea typeface="时尚中黑简体" panose="01010104010101010101" pitchFamily="2" charset="-122"/>
              </a:defRPr>
            </a:lvl1pPr>
          </a:lstStyle>
          <a:p>
            <a:pPr marL="14817" indent="98218" defTabSz="609630">
              <a:lnSpc>
                <a:spcPct val="100000"/>
              </a:lnSpc>
              <a:defRPr/>
            </a:pPr>
            <a:r>
              <a:rPr lang="ky-KG" sz="1400" dirty="0">
                <a:solidFill>
                  <a:srgbClr val="002060"/>
                </a:solidFill>
                <a:latin typeface="Arial" panose="020B0604020202020204" pitchFamily="34" charset="0"/>
                <a:cs typeface="Arial" panose="020B0604020202020204" pitchFamily="34" charset="0"/>
              </a:rPr>
              <a:t>ОшМУнун абройлуу эл аралык, улуттук жана адистештирилген рейтингдеринде позицияны </a:t>
            </a:r>
            <a:r>
              <a:rPr lang="ky-KG" sz="1400" dirty="0" smtClean="0">
                <a:solidFill>
                  <a:srgbClr val="002060"/>
                </a:solidFill>
                <a:latin typeface="Arial" panose="020B0604020202020204" pitchFamily="34" charset="0"/>
                <a:cs typeface="Arial" panose="020B0604020202020204" pitchFamily="34" charset="0"/>
              </a:rPr>
              <a:t>ээлөө</a:t>
            </a:r>
            <a:endParaRPr lang="ru-RU" sz="1400" dirty="0">
              <a:solidFill>
                <a:srgbClr val="002060"/>
              </a:solidFill>
              <a:latin typeface="Arial" panose="020B0604020202020204" pitchFamily="34" charset="0"/>
              <a:cs typeface="Arial" panose="020B0604020202020204" pitchFamily="34" charset="0"/>
            </a:endParaRPr>
          </a:p>
        </p:txBody>
      </p:sp>
      <p:sp>
        <p:nvSpPr>
          <p:cNvPr id="156" name="文本框 80"/>
          <p:cNvSpPr txBox="1"/>
          <p:nvPr/>
        </p:nvSpPr>
        <p:spPr>
          <a:xfrm>
            <a:off x="412567" y="5723160"/>
            <a:ext cx="3064446" cy="738664"/>
          </a:xfrm>
          <a:prstGeom prst="rect">
            <a:avLst/>
          </a:prstGeom>
          <a:noFill/>
        </p:spPr>
        <p:txBody>
          <a:bodyPr wrap="square" anchor="ctr">
            <a:spAutoFit/>
          </a:bodyPr>
          <a:lstStyle/>
          <a:p>
            <a:pPr algn="ctr"/>
            <a:r>
              <a:rPr lang="ky-KG" sz="1400" dirty="0">
                <a:solidFill>
                  <a:srgbClr val="002060"/>
                </a:solidFill>
                <a:latin typeface="Arial" panose="020B0604020202020204" pitchFamily="34" charset="0"/>
                <a:cs typeface="Arial" panose="020B0604020202020204" pitchFamily="34" charset="0"/>
              </a:rPr>
              <a:t>Университеттин илимий-изилдөө жана инновациялык ишмердигин трансформациялоо</a:t>
            </a:r>
            <a:endParaRPr lang="ru-RU" sz="1400" dirty="0">
              <a:solidFill>
                <a:srgbClr val="002060"/>
              </a:solidFill>
              <a:latin typeface="Arial" panose="020B0604020202020204" pitchFamily="34" charset="0"/>
              <a:cs typeface="Arial" panose="020B0604020202020204" pitchFamily="34" charset="0"/>
            </a:endParaRPr>
          </a:p>
        </p:txBody>
      </p:sp>
      <p:sp>
        <p:nvSpPr>
          <p:cNvPr id="39" name="Rectangle 60"/>
          <p:cNvSpPr>
            <a:spLocks noChangeArrowheads="1"/>
          </p:cNvSpPr>
          <p:nvPr/>
        </p:nvSpPr>
        <p:spPr bwMode="auto">
          <a:xfrm>
            <a:off x="2528127" y="294260"/>
            <a:ext cx="649224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248">
              <a:defRPr/>
            </a:pPr>
            <a:r>
              <a:rPr lang="ru-RU" altLang="zh-CN" sz="2400" b="1" dirty="0" err="1" smtClean="0">
                <a:solidFill>
                  <a:srgbClr val="A50E07"/>
                </a:solidFill>
                <a:latin typeface="+mj-lt"/>
                <a:ea typeface="Elsie" panose="02000000000000000000" charset="0"/>
                <a:cs typeface="Elsie" panose="02000000000000000000" charset="0"/>
              </a:rPr>
              <a:t>ОшМУнун</a:t>
            </a:r>
            <a:r>
              <a:rPr lang="ru-RU" altLang="zh-CN" sz="2400" b="1" dirty="0" smtClean="0">
                <a:solidFill>
                  <a:srgbClr val="A50E07"/>
                </a:solidFill>
                <a:latin typeface="+mj-lt"/>
                <a:ea typeface="Elsie" panose="02000000000000000000" charset="0"/>
                <a:cs typeface="Elsie" panose="02000000000000000000" charset="0"/>
              </a:rPr>
              <a:t> </a:t>
            </a:r>
            <a:r>
              <a:rPr lang="ru-RU" altLang="zh-CN" sz="2400" b="1" dirty="0" err="1" smtClean="0">
                <a:solidFill>
                  <a:srgbClr val="A50E07"/>
                </a:solidFill>
                <a:latin typeface="+mj-lt"/>
                <a:ea typeface="Elsie" panose="02000000000000000000" charset="0"/>
                <a:cs typeface="Elsie" panose="02000000000000000000" charset="0"/>
              </a:rPr>
              <a:t>туруктуу</a:t>
            </a:r>
            <a:r>
              <a:rPr lang="ru-RU" altLang="zh-CN" sz="2400" b="1" dirty="0" smtClean="0">
                <a:solidFill>
                  <a:srgbClr val="A50E07"/>
                </a:solidFill>
                <a:latin typeface="+mj-lt"/>
                <a:ea typeface="Elsie" panose="02000000000000000000" charset="0"/>
                <a:cs typeface="Elsie" panose="02000000000000000000" charset="0"/>
              </a:rPr>
              <a:t> </a:t>
            </a:r>
            <a:r>
              <a:rPr lang="ru-RU" altLang="zh-CN" sz="2400" b="1" dirty="0" err="1" smtClean="0">
                <a:solidFill>
                  <a:srgbClr val="A50E07"/>
                </a:solidFill>
                <a:latin typeface="+mj-lt"/>
                <a:ea typeface="Elsie" panose="02000000000000000000" charset="0"/>
                <a:cs typeface="Elsie" panose="02000000000000000000" charset="0"/>
              </a:rPr>
              <a:t>өнүгүү</a:t>
            </a:r>
            <a:r>
              <a:rPr lang="ru-RU" altLang="zh-CN" sz="2400" b="1" dirty="0" smtClean="0">
                <a:solidFill>
                  <a:srgbClr val="A50E07"/>
                </a:solidFill>
                <a:latin typeface="+mj-lt"/>
                <a:ea typeface="Elsie" panose="02000000000000000000" charset="0"/>
                <a:cs typeface="Elsie" panose="02000000000000000000" charset="0"/>
              </a:rPr>
              <a:t> </a:t>
            </a:r>
            <a:r>
              <a:rPr lang="ru-RU" altLang="zh-CN" sz="2400" b="1" dirty="0" err="1" smtClean="0">
                <a:solidFill>
                  <a:srgbClr val="A50E07"/>
                </a:solidFill>
                <a:latin typeface="+mj-lt"/>
                <a:ea typeface="Elsie" panose="02000000000000000000" charset="0"/>
                <a:cs typeface="Elsie" panose="02000000000000000000" charset="0"/>
              </a:rPr>
              <a:t>программасын</a:t>
            </a:r>
            <a:r>
              <a:rPr lang="ru-RU" altLang="zh-CN" sz="2400" b="1" dirty="0" smtClean="0">
                <a:solidFill>
                  <a:srgbClr val="A50E07"/>
                </a:solidFill>
                <a:latin typeface="+mj-lt"/>
                <a:ea typeface="Elsie" panose="02000000000000000000" charset="0"/>
                <a:cs typeface="Elsie" panose="02000000000000000000" charset="0"/>
              </a:rPr>
              <a:t> </a:t>
            </a:r>
            <a:r>
              <a:rPr lang="ru-RU" altLang="zh-CN" sz="2400" b="1" dirty="0" err="1" smtClean="0">
                <a:solidFill>
                  <a:srgbClr val="A50E07"/>
                </a:solidFill>
                <a:latin typeface="+mj-lt"/>
                <a:ea typeface="Elsie" panose="02000000000000000000" charset="0"/>
                <a:cs typeface="Elsie" panose="02000000000000000000" charset="0"/>
              </a:rPr>
              <a:t>ишке</a:t>
            </a:r>
            <a:r>
              <a:rPr lang="ru-RU" altLang="zh-CN" sz="2400" b="1" dirty="0" smtClean="0">
                <a:solidFill>
                  <a:srgbClr val="A50E07"/>
                </a:solidFill>
                <a:latin typeface="+mj-lt"/>
                <a:ea typeface="Elsie" panose="02000000000000000000" charset="0"/>
                <a:cs typeface="Elsie" panose="02000000000000000000" charset="0"/>
              </a:rPr>
              <a:t> </a:t>
            </a:r>
            <a:r>
              <a:rPr lang="ru-RU" altLang="zh-CN" sz="2400" b="1" dirty="0" err="1" smtClean="0">
                <a:solidFill>
                  <a:srgbClr val="A50E07"/>
                </a:solidFill>
                <a:latin typeface="+mj-lt"/>
                <a:ea typeface="Elsie" panose="02000000000000000000" charset="0"/>
                <a:cs typeface="Elsie" panose="02000000000000000000" charset="0"/>
              </a:rPr>
              <a:t>ашыруунун</a:t>
            </a:r>
            <a:r>
              <a:rPr lang="ru-RU" altLang="zh-CN" sz="2400" b="1" dirty="0" smtClean="0">
                <a:solidFill>
                  <a:srgbClr val="A50E07"/>
                </a:solidFill>
                <a:latin typeface="+mj-lt"/>
                <a:ea typeface="Elsie" panose="02000000000000000000" charset="0"/>
                <a:cs typeface="Elsie" panose="02000000000000000000" charset="0"/>
              </a:rPr>
              <a:t> </a:t>
            </a:r>
            <a:r>
              <a:rPr lang="ru-RU" altLang="zh-CN" sz="2400" b="1" dirty="0" err="1" smtClean="0">
                <a:solidFill>
                  <a:srgbClr val="A50E07"/>
                </a:solidFill>
                <a:latin typeface="+mj-lt"/>
                <a:ea typeface="Elsie" panose="02000000000000000000" charset="0"/>
                <a:cs typeface="Elsie" panose="02000000000000000000" charset="0"/>
              </a:rPr>
              <a:t>стратегиялык</a:t>
            </a:r>
            <a:r>
              <a:rPr lang="ru-RU" altLang="zh-CN" sz="2400" b="1" dirty="0" smtClean="0">
                <a:solidFill>
                  <a:srgbClr val="A50E07"/>
                </a:solidFill>
                <a:latin typeface="+mj-lt"/>
                <a:ea typeface="Elsie" panose="02000000000000000000" charset="0"/>
                <a:cs typeface="Elsie" panose="02000000000000000000" charset="0"/>
              </a:rPr>
              <a:t> </a:t>
            </a:r>
            <a:r>
              <a:rPr lang="ru-RU" altLang="zh-CN" sz="2400" b="1" dirty="0" err="1" smtClean="0">
                <a:solidFill>
                  <a:srgbClr val="A50E07"/>
                </a:solidFill>
                <a:latin typeface="+mj-lt"/>
                <a:ea typeface="Elsie" panose="02000000000000000000" charset="0"/>
                <a:cs typeface="Elsie" panose="02000000000000000000" charset="0"/>
              </a:rPr>
              <a:t>приоритеттери</a:t>
            </a:r>
            <a:endParaRPr lang="ru-RU" altLang="zh-CN" sz="2400" b="1" dirty="0" smtClean="0">
              <a:solidFill>
                <a:srgbClr val="A50E07"/>
              </a:solidFill>
              <a:latin typeface="+mj-lt"/>
              <a:ea typeface="Elsie" panose="02000000000000000000" charset="0"/>
              <a:cs typeface="Elsie" panose="02000000000000000000" charset="0"/>
            </a:endParaRPr>
          </a:p>
          <a:p>
            <a:pPr algn="ctr" defTabSz="914248">
              <a:defRPr/>
            </a:pPr>
            <a:endParaRPr lang="ru-RU" altLang="zh-CN" b="1" dirty="0">
              <a:solidFill>
                <a:srgbClr val="FF0000"/>
              </a:solidFill>
              <a:latin typeface="+mj-lt"/>
              <a:ea typeface="Elsie" panose="02000000000000000000" charset="0"/>
              <a:cs typeface="Elsie" panose="02000000000000000000" charset="0"/>
            </a:endParaRPr>
          </a:p>
        </p:txBody>
      </p:sp>
      <p:sp>
        <p:nvSpPr>
          <p:cNvPr id="143" name="任意多边形 142"/>
          <p:cNvSpPr/>
          <p:nvPr/>
        </p:nvSpPr>
        <p:spPr>
          <a:xfrm rot="7267884">
            <a:off x="5698502" y="4018654"/>
            <a:ext cx="1826023" cy="1876522"/>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FFBD23"/>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48">
              <a:defRPr/>
            </a:pPr>
            <a:endParaRPr lang="zh-CN" altLang="en-US" sz="1599">
              <a:solidFill>
                <a:prstClr val="black"/>
              </a:solidFill>
              <a:latin typeface="Arial" panose="020B0604020202020204" pitchFamily="34" charset="0"/>
              <a:ea typeface="Elsie" panose="02000000000000000000" charset="0"/>
            </a:endParaRPr>
          </a:p>
        </p:txBody>
      </p:sp>
      <p:sp>
        <p:nvSpPr>
          <p:cNvPr id="41" name="文本框 75">
            <a:extLst>
              <a:ext uri="{FF2B5EF4-FFF2-40B4-BE49-F238E27FC236}">
                <a16:creationId xmlns:a16="http://schemas.microsoft.com/office/drawing/2014/main" id="{D588FC4D-34BB-49B4-AB4C-D8D8C938D703}"/>
              </a:ext>
            </a:extLst>
          </p:cNvPr>
          <p:cNvSpPr txBox="1"/>
          <p:nvPr/>
        </p:nvSpPr>
        <p:spPr>
          <a:xfrm>
            <a:off x="8916232" y="1485215"/>
            <a:ext cx="2435741" cy="738664"/>
          </a:xfrm>
          <a:prstGeom prst="rect">
            <a:avLst/>
          </a:prstGeom>
          <a:noFill/>
        </p:spPr>
        <p:txBody>
          <a:bodyPr wrap="square" anchor="ctr">
            <a:spAutoFit/>
          </a:bodyPr>
          <a:lstStyle/>
          <a:p>
            <a:pPr algn="ctr"/>
            <a:r>
              <a:rPr lang="ky-KG" sz="1400" dirty="0" smtClean="0">
                <a:solidFill>
                  <a:srgbClr val="002060"/>
                </a:solidFill>
                <a:latin typeface="Arial" panose="020B0604020202020204" pitchFamily="34" charset="0"/>
                <a:cs typeface="Arial" panose="020B0604020202020204" pitchFamily="34" charset="0"/>
              </a:rPr>
              <a:t>Билим </a:t>
            </a:r>
            <a:r>
              <a:rPr lang="ky-KG" sz="1400" dirty="0">
                <a:solidFill>
                  <a:srgbClr val="002060"/>
                </a:solidFill>
                <a:latin typeface="Arial" panose="020B0604020202020204" pitchFamily="34" charset="0"/>
                <a:cs typeface="Arial" panose="020B0604020202020204" pitchFamily="34" charset="0"/>
              </a:rPr>
              <a:t>берүү ишмердүүлүгүн трансформациялоо</a:t>
            </a:r>
            <a:endParaRPr lang="ru-RU" sz="1400" dirty="0">
              <a:solidFill>
                <a:srgbClr val="00206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7C3B0815-B48E-8003-2D2D-6BF15E651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777" y="3537788"/>
            <a:ext cx="995680" cy="1381760"/>
          </a:xfrm>
          <a:prstGeom prst="rect">
            <a:avLst/>
          </a:prstGeom>
        </p:spPr>
      </p:pic>
      <p:pic>
        <p:nvPicPr>
          <p:cNvPr id="6" name="Рисунок 5">
            <a:extLst>
              <a:ext uri="{FF2B5EF4-FFF2-40B4-BE49-F238E27FC236}">
                <a16:creationId xmlns:a16="http://schemas.microsoft.com/office/drawing/2014/main" id="{7A1E95B8-CE6F-8210-1FC8-FA6D0ABAF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482" y="262699"/>
            <a:ext cx="640061" cy="888247"/>
          </a:xfrm>
          <a:prstGeom prst="rect">
            <a:avLst/>
          </a:prstGeom>
        </p:spPr>
      </p:pic>
      <p:sp>
        <p:nvSpPr>
          <p:cNvPr id="9" name="TextBox 8">
            <a:extLst>
              <a:ext uri="{FF2B5EF4-FFF2-40B4-BE49-F238E27FC236}">
                <a16:creationId xmlns:a16="http://schemas.microsoft.com/office/drawing/2014/main" id="{E79F8A90-1571-4D59-4DB7-994BC7A722A1}"/>
              </a:ext>
            </a:extLst>
          </p:cNvPr>
          <p:cNvSpPr txBox="1"/>
          <p:nvPr/>
        </p:nvSpPr>
        <p:spPr>
          <a:xfrm>
            <a:off x="352328" y="3195571"/>
            <a:ext cx="2982697" cy="1815882"/>
          </a:xfrm>
          <a:prstGeom prst="rect">
            <a:avLst/>
          </a:prstGeom>
          <a:noFill/>
        </p:spPr>
        <p:txBody>
          <a:bodyPr wrap="square">
            <a:spAutoFit/>
          </a:bodyPr>
          <a:lstStyle/>
          <a:p>
            <a:pPr defTabSz="609630">
              <a:defRPr/>
            </a:pPr>
            <a:r>
              <a:rPr lang="ky-KG" sz="1400" dirty="0" smtClean="0">
                <a:solidFill>
                  <a:srgbClr val="002060"/>
                </a:solidFill>
                <a:latin typeface="Arial" panose="020B0604020202020204" pitchFamily="34" charset="0"/>
                <a:cs typeface="Arial" panose="020B0604020202020204" pitchFamily="34" charset="0"/>
              </a:rPr>
              <a:t>Абройлуу </a:t>
            </a:r>
            <a:r>
              <a:rPr lang="ky-KG" sz="1400" dirty="0">
                <a:solidFill>
                  <a:srgbClr val="002060"/>
                </a:solidFill>
                <a:latin typeface="Arial" panose="020B0604020202020204" pitchFamily="34" charset="0"/>
                <a:cs typeface="Arial" panose="020B0604020202020204" pitchFamily="34" charset="0"/>
              </a:rPr>
              <a:t>эл аралык, улуттук жана адистештирилген рейтингдердин, аккредитациялоочу уюмдардын критерийлерине ылайык университеттин окуу-усулдук, илимий, башкаруучулук </a:t>
            </a:r>
            <a:r>
              <a:rPr lang="ky-KG" sz="1400" dirty="0" smtClean="0">
                <a:solidFill>
                  <a:srgbClr val="002060"/>
                </a:solidFill>
                <a:latin typeface="Arial" panose="020B0604020202020204" pitchFamily="34" charset="0"/>
                <a:cs typeface="Arial" panose="020B0604020202020204" pitchFamily="34" charset="0"/>
              </a:rPr>
              <a:t>иштерин стандартташтыруу</a:t>
            </a:r>
            <a:endParaRPr lang="ru-RU" sz="1400" dirty="0">
              <a:solidFill>
                <a:srgbClr val="002060"/>
              </a:solidFill>
              <a:latin typeface="Arial" panose="020B0604020202020204" pitchFamily="34" charset="0"/>
              <a:cs typeface="Arial" panose="020B0604020202020204" pitchFamily="34" charset="0"/>
            </a:endParaRPr>
          </a:p>
        </p:txBody>
      </p:sp>
      <p:sp>
        <p:nvSpPr>
          <p:cNvPr id="10" name="任意多边形 144">
            <a:extLst>
              <a:ext uri="{FF2B5EF4-FFF2-40B4-BE49-F238E27FC236}">
                <a16:creationId xmlns:a16="http://schemas.microsoft.com/office/drawing/2014/main" id="{9F698810-2E76-C5CE-18A2-82582941D0D4}"/>
              </a:ext>
            </a:extLst>
          </p:cNvPr>
          <p:cNvSpPr/>
          <p:nvPr/>
        </p:nvSpPr>
        <p:spPr>
          <a:xfrm flipH="1">
            <a:off x="3377160" y="3758593"/>
            <a:ext cx="936015" cy="211903"/>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C00000"/>
            </a:solidFill>
            <a:prstDash val="sysDot"/>
            <a:miter lim="800000"/>
            <a:headEnd type="oval" w="sm" len="sm"/>
            <a:tailEnd type="oval" w="sm" len="sm"/>
          </a:ln>
          <a:effectLst/>
        </p:spPr>
        <p:txBody>
          <a:bodyPr anchor="ctr"/>
          <a:lstStyle/>
          <a:p>
            <a:pPr algn="ctr" defTabSz="914248">
              <a:defRPr/>
            </a:pPr>
            <a:endParaRPr lang="zh-CN" altLang="en-US" sz="1599" kern="0">
              <a:solidFill>
                <a:srgbClr val="C00000"/>
              </a:solidFill>
              <a:latin typeface="Arial" panose="020B0604020202020204" pitchFamily="34" charset="0"/>
              <a:ea typeface="Elsie" panose="02000000000000000000" charset="0"/>
            </a:endParaRPr>
          </a:p>
        </p:txBody>
      </p:sp>
      <p:sp>
        <p:nvSpPr>
          <p:cNvPr id="11" name="任意多边形 146">
            <a:extLst>
              <a:ext uri="{FF2B5EF4-FFF2-40B4-BE49-F238E27FC236}">
                <a16:creationId xmlns:a16="http://schemas.microsoft.com/office/drawing/2014/main" id="{8ADF2D3D-CD9E-59B0-F3C1-BCFCA0CF5204}"/>
              </a:ext>
            </a:extLst>
          </p:cNvPr>
          <p:cNvSpPr/>
          <p:nvPr/>
        </p:nvSpPr>
        <p:spPr>
          <a:xfrm flipH="1" flipV="1">
            <a:off x="3489374" y="5216824"/>
            <a:ext cx="1217236" cy="607569"/>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C00000"/>
            </a:solidFill>
            <a:prstDash val="sysDot"/>
            <a:miter lim="800000"/>
            <a:headEnd type="oval" w="sm" len="sm"/>
            <a:tailEnd type="oval" w="sm" len="sm"/>
          </a:ln>
          <a:effectLst/>
        </p:spPr>
        <p:txBody>
          <a:bodyPr anchor="ctr"/>
          <a:lstStyle/>
          <a:p>
            <a:pPr algn="ctr" defTabSz="914248">
              <a:defRPr/>
            </a:pPr>
            <a:endParaRPr lang="zh-CN" altLang="en-US" sz="1599" kern="0">
              <a:solidFill>
                <a:srgbClr val="C00000"/>
              </a:solidFill>
              <a:latin typeface="Arial" panose="020B0604020202020204" pitchFamily="34" charset="0"/>
              <a:ea typeface="Elsie" panose="02000000000000000000" charset="0"/>
            </a:endParaRPr>
          </a:p>
        </p:txBody>
      </p:sp>
      <p:sp>
        <p:nvSpPr>
          <p:cNvPr id="16" name="TextBox 15">
            <a:extLst>
              <a:ext uri="{FF2B5EF4-FFF2-40B4-BE49-F238E27FC236}">
                <a16:creationId xmlns:a16="http://schemas.microsoft.com/office/drawing/2014/main" id="{5FAE8C7D-8728-A066-ADC5-3032F9F23414}"/>
              </a:ext>
            </a:extLst>
          </p:cNvPr>
          <p:cNvSpPr txBox="1"/>
          <p:nvPr/>
        </p:nvSpPr>
        <p:spPr>
          <a:xfrm>
            <a:off x="7011093" y="5932966"/>
            <a:ext cx="5615734" cy="307777"/>
          </a:xfrm>
          <a:prstGeom prst="rect">
            <a:avLst/>
          </a:prstGeom>
          <a:noFill/>
        </p:spPr>
        <p:txBody>
          <a:bodyPr wrap="square">
            <a:spAutoFit/>
          </a:bodyPr>
          <a:lstStyle/>
          <a:p>
            <a:pPr algn="ctr"/>
            <a:r>
              <a:rPr lang="ky-KG" sz="1400" dirty="0">
                <a:solidFill>
                  <a:srgbClr val="002060"/>
                </a:solidFill>
                <a:latin typeface="Arial" panose="020B0604020202020204" pitchFamily="34" charset="0"/>
                <a:cs typeface="Arial" panose="020B0604020202020204" pitchFamily="34" charset="0"/>
              </a:rPr>
              <a:t>Башкарууну трансформациялоо</a:t>
            </a:r>
            <a:endParaRPr lang="ru-RU" sz="1400" dirty="0">
              <a:solidFill>
                <a:srgbClr val="002060"/>
              </a:solidFill>
              <a:latin typeface="Arial" panose="020B0604020202020204" pitchFamily="34" charset="0"/>
              <a:cs typeface="Arial" panose="020B0604020202020204" pitchFamily="34" charset="0"/>
            </a:endParaRPr>
          </a:p>
        </p:txBody>
      </p:sp>
      <p:sp>
        <p:nvSpPr>
          <p:cNvPr id="24" name="文本框 76"/>
          <p:cNvSpPr txBox="1"/>
          <p:nvPr/>
        </p:nvSpPr>
        <p:spPr>
          <a:xfrm>
            <a:off x="8776326" y="2782579"/>
            <a:ext cx="3360409" cy="307777"/>
          </a:xfrm>
          <a:prstGeom prst="rect">
            <a:avLst/>
          </a:prstGeom>
          <a:noFill/>
        </p:spPr>
        <p:txBody>
          <a:bodyPr wrap="square" anchor="ctr">
            <a:spAutoFit/>
          </a:bodyPr>
          <a:lstStyle/>
          <a:p>
            <a:pPr algn="ctr"/>
            <a:r>
              <a:rPr lang="ky-KG" sz="1400" dirty="0">
                <a:solidFill>
                  <a:srgbClr val="002060"/>
                </a:solidFill>
                <a:latin typeface="Arial" panose="020B0604020202020204" pitchFamily="34" charset="0"/>
                <a:cs typeface="Arial" panose="020B0604020202020204" pitchFamily="34" charset="0"/>
              </a:rPr>
              <a:t>Коммерциализациялоо</a:t>
            </a:r>
            <a:endParaRPr lang="ru-RU" sz="1400" dirty="0">
              <a:solidFill>
                <a:srgbClr val="002060"/>
              </a:solidFill>
              <a:latin typeface="Arial" panose="020B0604020202020204" pitchFamily="34" charset="0"/>
              <a:cs typeface="Arial" panose="020B0604020202020204" pitchFamily="34" charset="0"/>
            </a:endParaRPr>
          </a:p>
        </p:txBody>
      </p:sp>
      <p:sp>
        <p:nvSpPr>
          <p:cNvPr id="26" name="文本框 76"/>
          <p:cNvSpPr txBox="1"/>
          <p:nvPr/>
        </p:nvSpPr>
        <p:spPr>
          <a:xfrm>
            <a:off x="8843246" y="3573303"/>
            <a:ext cx="3360409" cy="307777"/>
          </a:xfrm>
          <a:prstGeom prst="rect">
            <a:avLst/>
          </a:prstGeom>
          <a:noFill/>
        </p:spPr>
        <p:txBody>
          <a:bodyPr wrap="square" anchor="ctr">
            <a:spAutoFit/>
          </a:bodyPr>
          <a:lstStyle/>
          <a:p>
            <a:pPr algn="ctr"/>
            <a:r>
              <a:rPr lang="ky-KG" sz="1400" dirty="0">
                <a:solidFill>
                  <a:srgbClr val="002060"/>
                </a:solidFill>
                <a:latin typeface="Arial" panose="020B0604020202020204" pitchFamily="34" charset="0"/>
                <a:cs typeface="Arial" panose="020B0604020202020204" pitchFamily="34" charset="0"/>
              </a:rPr>
              <a:t>Университеттин </a:t>
            </a:r>
            <a:r>
              <a:rPr lang="ky-KG" sz="1400" dirty="0" smtClean="0">
                <a:solidFill>
                  <a:srgbClr val="002060"/>
                </a:solidFill>
                <a:latin typeface="Arial" panose="020B0604020202020204" pitchFamily="34" charset="0"/>
                <a:cs typeface="Arial" panose="020B0604020202020204" pitchFamily="34" charset="0"/>
              </a:rPr>
              <a:t>имиджи</a:t>
            </a:r>
            <a:endParaRPr lang="ru-RU" sz="1400" dirty="0">
              <a:solidFill>
                <a:srgbClr val="002060"/>
              </a:solidFill>
              <a:latin typeface="Arial" panose="020B0604020202020204" pitchFamily="34" charset="0"/>
              <a:cs typeface="Arial" panose="020B0604020202020204" pitchFamily="34" charset="0"/>
            </a:endParaRPr>
          </a:p>
        </p:txBody>
      </p:sp>
      <p:cxnSp>
        <p:nvCxnSpPr>
          <p:cNvPr id="27" name="直接箭头连接符 148"/>
          <p:cNvCxnSpPr>
            <a:cxnSpLocks/>
          </p:cNvCxnSpPr>
          <p:nvPr/>
        </p:nvCxnSpPr>
        <p:spPr>
          <a:xfrm flipH="1">
            <a:off x="7936840" y="3738526"/>
            <a:ext cx="1297776" cy="188706"/>
          </a:xfrm>
          <a:prstGeom prst="straightConnector1">
            <a:avLst/>
          </a:prstGeom>
          <a:noFill/>
          <a:ln w="6350" cap="flat" cmpd="sng" algn="ctr">
            <a:solidFill>
              <a:srgbClr val="C00000"/>
            </a:solidFill>
            <a:prstDash val="sysDot"/>
            <a:miter lim="800000"/>
            <a:headEnd type="oval" w="sm" len="sm"/>
            <a:tailEnd type="oval" w="sm" len="sm"/>
          </a:ln>
          <a:effectLst/>
        </p:spPr>
      </p:cxnSp>
      <p:sp>
        <p:nvSpPr>
          <p:cNvPr id="35" name="任意多边形 144">
            <a:extLst>
              <a:ext uri="{FF2B5EF4-FFF2-40B4-BE49-F238E27FC236}">
                <a16:creationId xmlns:a16="http://schemas.microsoft.com/office/drawing/2014/main" id="{9F698810-2E76-C5CE-18A2-82582941D0D4}"/>
              </a:ext>
            </a:extLst>
          </p:cNvPr>
          <p:cNvSpPr/>
          <p:nvPr/>
        </p:nvSpPr>
        <p:spPr>
          <a:xfrm rot="19511997" flipH="1">
            <a:off x="7655545" y="3219128"/>
            <a:ext cx="1402206" cy="211903"/>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C00000"/>
            </a:solidFill>
            <a:prstDash val="sysDot"/>
            <a:miter lim="800000"/>
            <a:headEnd type="oval" w="sm" len="sm"/>
            <a:tailEnd type="oval" w="sm" len="sm"/>
          </a:ln>
          <a:effectLst/>
        </p:spPr>
        <p:txBody>
          <a:bodyPr anchor="ctr"/>
          <a:lstStyle/>
          <a:p>
            <a:pPr algn="ctr" defTabSz="914248">
              <a:defRPr/>
            </a:pPr>
            <a:endParaRPr lang="zh-CN" altLang="en-US" sz="1599" kern="0">
              <a:solidFill>
                <a:srgbClr val="C00000"/>
              </a:solidFill>
              <a:latin typeface="Arial" panose="020B0604020202020204" pitchFamily="34" charset="0"/>
              <a:ea typeface="Elsie" panose="02000000000000000000" charset="0"/>
            </a:endParaRPr>
          </a:p>
        </p:txBody>
      </p:sp>
      <p:sp>
        <p:nvSpPr>
          <p:cNvPr id="36" name="任意多边形 144">
            <a:extLst>
              <a:ext uri="{FF2B5EF4-FFF2-40B4-BE49-F238E27FC236}">
                <a16:creationId xmlns:a16="http://schemas.microsoft.com/office/drawing/2014/main" id="{9F698810-2E76-C5CE-18A2-82582941D0D4}"/>
              </a:ext>
            </a:extLst>
          </p:cNvPr>
          <p:cNvSpPr/>
          <p:nvPr/>
        </p:nvSpPr>
        <p:spPr>
          <a:xfrm flipH="1">
            <a:off x="7928918" y="4537228"/>
            <a:ext cx="1427411" cy="474225"/>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C00000"/>
            </a:solidFill>
            <a:prstDash val="sysDot"/>
            <a:miter lim="800000"/>
            <a:headEnd type="oval" w="sm" len="sm"/>
            <a:tailEnd type="oval" w="sm" len="sm"/>
          </a:ln>
          <a:effectLst/>
        </p:spPr>
        <p:txBody>
          <a:bodyPr anchor="ctr"/>
          <a:lstStyle/>
          <a:p>
            <a:pPr algn="ctr" defTabSz="914248">
              <a:defRPr/>
            </a:pPr>
            <a:endParaRPr lang="zh-CN" altLang="en-US" sz="1599" kern="0">
              <a:solidFill>
                <a:srgbClr val="C00000"/>
              </a:solidFill>
              <a:latin typeface="Arial" panose="020B0604020202020204" pitchFamily="34" charset="0"/>
              <a:ea typeface="Elsie" panose="02000000000000000000" charset="0"/>
            </a:endParaRPr>
          </a:p>
        </p:txBody>
      </p:sp>
      <p:sp>
        <p:nvSpPr>
          <p:cNvPr id="38" name="任意多边形 146">
            <a:extLst>
              <a:ext uri="{FF2B5EF4-FFF2-40B4-BE49-F238E27FC236}">
                <a16:creationId xmlns:a16="http://schemas.microsoft.com/office/drawing/2014/main" id="{8ADF2D3D-CD9E-59B0-F3C1-BCFCA0CF5204}"/>
              </a:ext>
            </a:extLst>
          </p:cNvPr>
          <p:cNvSpPr/>
          <p:nvPr/>
        </p:nvSpPr>
        <p:spPr>
          <a:xfrm rot="4963841" flipH="1" flipV="1">
            <a:off x="7556175" y="5269511"/>
            <a:ext cx="761330" cy="937605"/>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C00000"/>
            </a:solidFill>
            <a:prstDash val="sysDot"/>
            <a:miter lim="800000"/>
            <a:headEnd type="oval" w="sm" len="sm"/>
            <a:tailEnd type="oval" w="sm" len="sm"/>
          </a:ln>
          <a:effectLst/>
        </p:spPr>
        <p:txBody>
          <a:bodyPr anchor="ctr"/>
          <a:lstStyle/>
          <a:p>
            <a:pPr algn="ctr" defTabSz="914248">
              <a:defRPr/>
            </a:pPr>
            <a:endParaRPr lang="zh-CN" altLang="en-US" sz="1599" kern="0">
              <a:solidFill>
                <a:srgbClr val="C00000"/>
              </a:solidFill>
              <a:latin typeface="Arial" panose="020B0604020202020204" pitchFamily="34" charset="0"/>
              <a:ea typeface="Elsie" panose="02000000000000000000" charset="0"/>
            </a:endParaRPr>
          </a:p>
        </p:txBody>
      </p:sp>
      <p:grpSp>
        <p:nvGrpSpPr>
          <p:cNvPr id="42"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43"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44"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spTree>
    <p:extLst>
      <p:ext uri="{BB962C8B-B14F-4D97-AF65-F5344CB8AC3E}">
        <p14:creationId xmlns:p14="http://schemas.microsoft.com/office/powerpoint/2010/main" val="1414822742"/>
      </p:ext>
    </p:extLst>
  </p:cSld>
  <p:clrMapOvr>
    <a:masterClrMapping/>
  </p:clrMapOvr>
  <mc:AlternateContent xmlns:mc="http://schemas.openxmlformats.org/markup-compatibility/2006" xmlns:p14="http://schemas.microsoft.com/office/powerpoint/2010/main">
    <mc:Choice Requires="p14">
      <p:transition p14:dur="0" advTm="14889"/>
    </mc:Choice>
    <mc:Fallback xmlns="">
      <p:transition advTm="14889"/>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B5535-A076-ED1E-3687-2A96EFAA46B2}"/>
              </a:ext>
            </a:extLst>
          </p:cNvPr>
          <p:cNvSpPr txBox="1"/>
          <p:nvPr/>
        </p:nvSpPr>
        <p:spPr>
          <a:xfrm>
            <a:off x="2075739" y="2225818"/>
            <a:ext cx="9990620" cy="584775"/>
          </a:xfrm>
          <a:prstGeom prst="rect">
            <a:avLst/>
          </a:prstGeom>
          <a:noFill/>
        </p:spPr>
        <p:txBody>
          <a:bodyPr wrap="none" rtlCol="0">
            <a:spAutoFit/>
          </a:bodyPr>
          <a:lstStyle/>
          <a:p>
            <a:pPr defTabSz="609630">
              <a:defRPr/>
            </a:pPr>
            <a:r>
              <a:rPr lang="ky-KG" sz="3200" b="1" dirty="0">
                <a:solidFill>
                  <a:srgbClr val="A31A1A"/>
                </a:solidFill>
                <a:latin typeface="Arial" panose="020B0604020202020204" pitchFamily="34" charset="0"/>
                <a:cs typeface="Arial" panose="020B0604020202020204" pitchFamily="34" charset="0"/>
              </a:rPr>
              <a:t>КӨНҮЛ БУРГАНЫҢЫЗДАР ҮЧҮН ЧОҢ ЫРАКМАТ!</a:t>
            </a:r>
            <a:endParaRPr lang="ru-RU" sz="3200" b="1" dirty="0">
              <a:solidFill>
                <a:srgbClr val="A31A1A"/>
              </a:solidFill>
              <a:latin typeface="Arial" panose="020B0604020202020204" pitchFamily="34" charset="0"/>
              <a:cs typeface="Arial" panose="020B0604020202020204" pitchFamily="34" charset="0"/>
            </a:endParaRPr>
          </a:p>
        </p:txBody>
      </p:sp>
      <p:sp>
        <p:nvSpPr>
          <p:cNvPr id="6" name="AutoShape 5">
            <a:extLst>
              <a:ext uri="{FF2B5EF4-FFF2-40B4-BE49-F238E27FC236}">
                <a16:creationId xmlns:a16="http://schemas.microsoft.com/office/drawing/2014/main" id="{A3C44D15-0B5F-26BA-E200-063D4EBAF4DB}"/>
              </a:ext>
            </a:extLst>
          </p:cNvPr>
          <p:cNvSpPr/>
          <p:nvPr/>
        </p:nvSpPr>
        <p:spPr>
          <a:xfrm>
            <a:off x="0" y="5989321"/>
            <a:ext cx="12192000" cy="30479"/>
          </a:xfrm>
          <a:prstGeom prst="rect">
            <a:avLst/>
          </a:prstGeom>
          <a:solidFill>
            <a:srgbClr val="A31A1A"/>
          </a:solidFill>
          <a:ln>
            <a:solidFill>
              <a:srgbClr val="A31A1A"/>
            </a:solidFill>
          </a:ln>
        </p:spPr>
      </p:sp>
      <p:grpSp>
        <p:nvGrpSpPr>
          <p:cNvPr id="7" name="Группа 6">
            <a:extLst>
              <a:ext uri="{FF2B5EF4-FFF2-40B4-BE49-F238E27FC236}">
                <a16:creationId xmlns:a16="http://schemas.microsoft.com/office/drawing/2014/main" id="{1D476A16-75CE-31F1-E109-3085DC8523B0}"/>
              </a:ext>
            </a:extLst>
          </p:cNvPr>
          <p:cNvGrpSpPr/>
          <p:nvPr/>
        </p:nvGrpSpPr>
        <p:grpSpPr>
          <a:xfrm>
            <a:off x="886657" y="4367222"/>
            <a:ext cx="1055949" cy="1004254"/>
            <a:chOff x="1557483" y="1292389"/>
            <a:chExt cx="1958758" cy="1958758"/>
          </a:xfrm>
        </p:grpSpPr>
        <p:grpSp>
          <p:nvGrpSpPr>
            <p:cNvPr id="8" name="Group 2">
              <a:extLst>
                <a:ext uri="{FF2B5EF4-FFF2-40B4-BE49-F238E27FC236}">
                  <a16:creationId xmlns:a16="http://schemas.microsoft.com/office/drawing/2014/main" id="{3BB1A29B-E3F5-85C4-DE0F-DB36F923F10F}"/>
                </a:ext>
              </a:extLst>
            </p:cNvPr>
            <p:cNvGrpSpPr/>
            <p:nvPr/>
          </p:nvGrpSpPr>
          <p:grpSpPr>
            <a:xfrm>
              <a:off x="1557483" y="1292389"/>
              <a:ext cx="1958758" cy="1958758"/>
              <a:chOff x="0" y="0"/>
              <a:chExt cx="6350000" cy="6350000"/>
            </a:xfrm>
          </p:grpSpPr>
          <p:sp>
            <p:nvSpPr>
              <p:cNvPr id="10" name="Freeform 3">
                <a:extLst>
                  <a:ext uri="{FF2B5EF4-FFF2-40B4-BE49-F238E27FC236}">
                    <a16:creationId xmlns:a16="http://schemas.microsoft.com/office/drawing/2014/main" id="{C23F3EB5-F77D-1CD7-D713-800E68E0102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4A3B"/>
              </a:solidFill>
            </p:spPr>
          </p:sp>
        </p:grpSp>
        <p:pic>
          <p:nvPicPr>
            <p:cNvPr id="9" name="Picture 4">
              <a:extLst>
                <a:ext uri="{FF2B5EF4-FFF2-40B4-BE49-F238E27FC236}">
                  <a16:creationId xmlns:a16="http://schemas.microsoft.com/office/drawing/2014/main" id="{7CBC3EB5-AE0D-CF2F-09B5-A4AD1F905F19}"/>
                </a:ext>
              </a:extLst>
            </p:cNvPr>
            <p:cNvPicPr>
              <a:picLocks noChangeAspect="1"/>
            </p:cNvPicPr>
            <p:nvPr/>
          </p:nvPicPr>
          <p:blipFill>
            <a:blip r:embed="rId2"/>
            <a:srcRect/>
            <a:stretch>
              <a:fillRect/>
            </a:stretch>
          </p:blipFill>
          <p:spPr>
            <a:xfrm>
              <a:off x="1875653" y="1610559"/>
              <a:ext cx="1322419" cy="1322419"/>
            </a:xfrm>
            <a:prstGeom prst="rect">
              <a:avLst/>
            </a:prstGeom>
          </p:spPr>
        </p:pic>
      </p:grpSp>
      <p:grpSp>
        <p:nvGrpSpPr>
          <p:cNvPr id="11" name="Группа 10">
            <a:extLst>
              <a:ext uri="{FF2B5EF4-FFF2-40B4-BE49-F238E27FC236}">
                <a16:creationId xmlns:a16="http://schemas.microsoft.com/office/drawing/2014/main" id="{D09A68DE-C01A-7460-77F6-5CFCF21978A8}"/>
              </a:ext>
            </a:extLst>
          </p:cNvPr>
          <p:cNvGrpSpPr/>
          <p:nvPr/>
        </p:nvGrpSpPr>
        <p:grpSpPr>
          <a:xfrm>
            <a:off x="3561543" y="4366368"/>
            <a:ext cx="1046547" cy="1005108"/>
            <a:chOff x="6001449" y="1451319"/>
            <a:chExt cx="1950018" cy="1958758"/>
          </a:xfrm>
        </p:grpSpPr>
        <p:grpSp>
          <p:nvGrpSpPr>
            <p:cNvPr id="12" name="Group 14">
              <a:extLst>
                <a:ext uri="{FF2B5EF4-FFF2-40B4-BE49-F238E27FC236}">
                  <a16:creationId xmlns:a16="http://schemas.microsoft.com/office/drawing/2014/main" id="{6D9DACA7-ADC3-1AC4-F6B2-0F9ED7E1B014}"/>
                </a:ext>
              </a:extLst>
            </p:cNvPr>
            <p:cNvGrpSpPr/>
            <p:nvPr/>
          </p:nvGrpSpPr>
          <p:grpSpPr>
            <a:xfrm>
              <a:off x="6001449" y="1451319"/>
              <a:ext cx="1950018" cy="1958758"/>
              <a:chOff x="-271677" y="0"/>
              <a:chExt cx="6321665" cy="6350000"/>
            </a:xfrm>
          </p:grpSpPr>
          <p:sp>
            <p:nvSpPr>
              <p:cNvPr id="14" name="Freeform 15">
                <a:extLst>
                  <a:ext uri="{FF2B5EF4-FFF2-40B4-BE49-F238E27FC236}">
                    <a16:creationId xmlns:a16="http://schemas.microsoft.com/office/drawing/2014/main" id="{1D8632C4-519F-A457-69D4-04AB2BA7754A}"/>
                  </a:ext>
                </a:extLst>
              </p:cNvPr>
              <p:cNvSpPr/>
              <p:nvPr/>
            </p:nvSpPr>
            <p:spPr>
              <a:xfrm>
                <a:off x="-27167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4A3B"/>
              </a:solidFill>
            </p:spPr>
          </p:sp>
        </p:grpSp>
        <p:pic>
          <p:nvPicPr>
            <p:cNvPr id="13" name="Picture 16">
              <a:extLst>
                <a:ext uri="{FF2B5EF4-FFF2-40B4-BE49-F238E27FC236}">
                  <a16:creationId xmlns:a16="http://schemas.microsoft.com/office/drawing/2014/main" id="{864F8278-442A-8ACB-777A-A3D76C23D72F}"/>
                </a:ext>
              </a:extLst>
            </p:cNvPr>
            <p:cNvPicPr>
              <a:picLocks noChangeAspect="1"/>
            </p:cNvPicPr>
            <p:nvPr/>
          </p:nvPicPr>
          <p:blipFill>
            <a:blip r:embed="rId3"/>
            <a:srcRect/>
            <a:stretch>
              <a:fillRect/>
            </a:stretch>
          </p:blipFill>
          <p:spPr>
            <a:xfrm>
              <a:off x="6428997" y="2035915"/>
              <a:ext cx="1060665" cy="746610"/>
            </a:xfrm>
            <a:prstGeom prst="rect">
              <a:avLst/>
            </a:prstGeom>
          </p:spPr>
        </p:pic>
      </p:grpSp>
      <p:grpSp>
        <p:nvGrpSpPr>
          <p:cNvPr id="15" name="Группа 14">
            <a:extLst>
              <a:ext uri="{FF2B5EF4-FFF2-40B4-BE49-F238E27FC236}">
                <a16:creationId xmlns:a16="http://schemas.microsoft.com/office/drawing/2014/main" id="{9335B930-43CC-B4DB-E3C6-FF483540A11C}"/>
              </a:ext>
            </a:extLst>
          </p:cNvPr>
          <p:cNvGrpSpPr/>
          <p:nvPr/>
        </p:nvGrpSpPr>
        <p:grpSpPr>
          <a:xfrm>
            <a:off x="6458901" y="4355183"/>
            <a:ext cx="1024491" cy="997935"/>
            <a:chOff x="10342310" y="1292389"/>
            <a:chExt cx="1958758" cy="1958758"/>
          </a:xfrm>
        </p:grpSpPr>
        <p:grpSp>
          <p:nvGrpSpPr>
            <p:cNvPr id="16" name="Group 9">
              <a:extLst>
                <a:ext uri="{FF2B5EF4-FFF2-40B4-BE49-F238E27FC236}">
                  <a16:creationId xmlns:a16="http://schemas.microsoft.com/office/drawing/2014/main" id="{AE9F233E-ADD9-1AA2-3EAD-393A6375A107}"/>
                </a:ext>
              </a:extLst>
            </p:cNvPr>
            <p:cNvGrpSpPr/>
            <p:nvPr/>
          </p:nvGrpSpPr>
          <p:grpSpPr>
            <a:xfrm>
              <a:off x="10342310" y="1292389"/>
              <a:ext cx="1958758" cy="1958758"/>
              <a:chOff x="0" y="0"/>
              <a:chExt cx="6350000" cy="6350000"/>
            </a:xfrm>
          </p:grpSpPr>
          <p:sp>
            <p:nvSpPr>
              <p:cNvPr id="18" name="Freeform 10">
                <a:extLst>
                  <a:ext uri="{FF2B5EF4-FFF2-40B4-BE49-F238E27FC236}">
                    <a16:creationId xmlns:a16="http://schemas.microsoft.com/office/drawing/2014/main" id="{DEA06378-5BA5-45B5-78B1-037186FFB35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4A3B"/>
              </a:solidFill>
            </p:spPr>
          </p:sp>
        </p:grpSp>
        <p:pic>
          <p:nvPicPr>
            <p:cNvPr id="17" name="Picture 11">
              <a:extLst>
                <a:ext uri="{FF2B5EF4-FFF2-40B4-BE49-F238E27FC236}">
                  <a16:creationId xmlns:a16="http://schemas.microsoft.com/office/drawing/2014/main" id="{6217A6B0-A0FB-C020-CF0E-EBFB236707DD}"/>
                </a:ext>
              </a:extLst>
            </p:cNvPr>
            <p:cNvPicPr>
              <a:picLocks noChangeAspect="1"/>
            </p:cNvPicPr>
            <p:nvPr/>
          </p:nvPicPr>
          <p:blipFill>
            <a:blip r:embed="rId4"/>
            <a:srcRect/>
            <a:stretch>
              <a:fillRect/>
            </a:stretch>
          </p:blipFill>
          <p:spPr>
            <a:xfrm>
              <a:off x="10700322" y="1594432"/>
              <a:ext cx="1242736" cy="1242736"/>
            </a:xfrm>
            <a:prstGeom prst="rect">
              <a:avLst/>
            </a:prstGeom>
          </p:spPr>
        </p:pic>
      </p:grpSp>
      <p:grpSp>
        <p:nvGrpSpPr>
          <p:cNvPr id="19" name="Группа 18">
            <a:extLst>
              <a:ext uri="{FF2B5EF4-FFF2-40B4-BE49-F238E27FC236}">
                <a16:creationId xmlns:a16="http://schemas.microsoft.com/office/drawing/2014/main" id="{284A788B-F16D-35D5-7DA8-59D65D784BA0}"/>
              </a:ext>
            </a:extLst>
          </p:cNvPr>
          <p:cNvGrpSpPr/>
          <p:nvPr/>
        </p:nvGrpSpPr>
        <p:grpSpPr>
          <a:xfrm>
            <a:off x="9855200" y="4360348"/>
            <a:ext cx="1019920" cy="997935"/>
            <a:chOff x="14966201" y="5687126"/>
            <a:chExt cx="1565355" cy="1565354"/>
          </a:xfrm>
        </p:grpSpPr>
        <p:grpSp>
          <p:nvGrpSpPr>
            <p:cNvPr id="20" name="Group 6">
              <a:extLst>
                <a:ext uri="{FF2B5EF4-FFF2-40B4-BE49-F238E27FC236}">
                  <a16:creationId xmlns:a16="http://schemas.microsoft.com/office/drawing/2014/main" id="{7D54D797-D812-A1EA-13C3-4976A48C4006}"/>
                </a:ext>
              </a:extLst>
            </p:cNvPr>
            <p:cNvGrpSpPr/>
            <p:nvPr/>
          </p:nvGrpSpPr>
          <p:grpSpPr>
            <a:xfrm>
              <a:off x="14966201" y="5687126"/>
              <a:ext cx="1565355" cy="1565354"/>
              <a:chOff x="0" y="0"/>
              <a:chExt cx="6350000" cy="6350000"/>
            </a:xfrm>
          </p:grpSpPr>
          <p:sp>
            <p:nvSpPr>
              <p:cNvPr id="22" name="Freeform 7">
                <a:extLst>
                  <a:ext uri="{FF2B5EF4-FFF2-40B4-BE49-F238E27FC236}">
                    <a16:creationId xmlns:a16="http://schemas.microsoft.com/office/drawing/2014/main" id="{766F8DF0-A657-856E-36FA-13D1A88B280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4A3B"/>
              </a:solidFill>
            </p:spPr>
          </p:sp>
        </p:grpSp>
        <p:pic>
          <p:nvPicPr>
            <p:cNvPr id="21" name="Picture 8">
              <a:extLst>
                <a:ext uri="{FF2B5EF4-FFF2-40B4-BE49-F238E27FC236}">
                  <a16:creationId xmlns:a16="http://schemas.microsoft.com/office/drawing/2014/main" id="{B66FA9E6-4AA2-FAF2-7D26-53EFCF27EA86}"/>
                </a:ext>
              </a:extLst>
            </p:cNvPr>
            <p:cNvPicPr>
              <a:picLocks noChangeAspect="1"/>
            </p:cNvPicPr>
            <p:nvPr/>
          </p:nvPicPr>
          <p:blipFill>
            <a:blip r:embed="rId5"/>
            <a:srcRect/>
            <a:stretch>
              <a:fillRect/>
            </a:stretch>
          </p:blipFill>
          <p:spPr>
            <a:xfrm>
              <a:off x="15444078" y="6180073"/>
              <a:ext cx="609600" cy="609600"/>
            </a:xfrm>
            <a:prstGeom prst="rect">
              <a:avLst/>
            </a:prstGeom>
          </p:spPr>
        </p:pic>
      </p:grpSp>
      <p:sp>
        <p:nvSpPr>
          <p:cNvPr id="24" name="TextBox 30">
            <a:extLst>
              <a:ext uri="{FF2B5EF4-FFF2-40B4-BE49-F238E27FC236}">
                <a16:creationId xmlns:a16="http://schemas.microsoft.com/office/drawing/2014/main" id="{4928CF86-3A24-494B-542A-590DD1DE0FDE}"/>
              </a:ext>
            </a:extLst>
          </p:cNvPr>
          <p:cNvSpPr txBox="1"/>
          <p:nvPr/>
        </p:nvSpPr>
        <p:spPr>
          <a:xfrm>
            <a:off x="9172826" y="5353118"/>
            <a:ext cx="2528369" cy="666849"/>
          </a:xfrm>
          <a:prstGeom prst="rect">
            <a:avLst/>
          </a:prstGeom>
        </p:spPr>
        <p:txBody>
          <a:bodyPr lIns="0" tIns="0" rIns="0" bIns="0" rtlCol="0" anchor="t">
            <a:spAutoFit/>
          </a:bodyPr>
          <a:lstStyle/>
          <a:p>
            <a:pPr algn="ctr" defTabSz="609630">
              <a:lnSpc>
                <a:spcPts val="2600"/>
              </a:lnSpc>
              <a:defRPr/>
            </a:pPr>
            <a:r>
              <a:rPr lang="en-US" sz="1200" b="1" spc="100" dirty="0">
                <a:solidFill>
                  <a:srgbClr val="A31A1A"/>
                </a:solidFill>
                <a:latin typeface="Roboto"/>
              </a:rPr>
              <a:t>@OSH</a:t>
            </a:r>
            <a:r>
              <a:rPr lang="ky-KG" sz="1200" b="1" spc="100" dirty="0">
                <a:solidFill>
                  <a:srgbClr val="A31A1A"/>
                </a:solidFill>
                <a:latin typeface="Roboto"/>
              </a:rPr>
              <a:t>_</a:t>
            </a:r>
            <a:r>
              <a:rPr lang="en-US" sz="1200" b="1" spc="100" dirty="0">
                <a:solidFill>
                  <a:srgbClr val="A31A1A"/>
                </a:solidFill>
                <a:latin typeface="Roboto"/>
              </a:rPr>
              <a:t>STATE_</a:t>
            </a:r>
          </a:p>
          <a:p>
            <a:pPr algn="ctr" defTabSz="609630">
              <a:lnSpc>
                <a:spcPts val="2600"/>
              </a:lnSpc>
              <a:defRPr/>
            </a:pPr>
            <a:r>
              <a:rPr lang="en-US" sz="1200" b="1" spc="100" dirty="0">
                <a:solidFill>
                  <a:srgbClr val="A31A1A"/>
                </a:solidFill>
                <a:latin typeface="Roboto"/>
              </a:rPr>
              <a:t>UNIVERSITY_OFFICIAL </a:t>
            </a:r>
          </a:p>
        </p:txBody>
      </p:sp>
      <p:sp>
        <p:nvSpPr>
          <p:cNvPr id="26" name="TextBox 25">
            <a:extLst>
              <a:ext uri="{FF2B5EF4-FFF2-40B4-BE49-F238E27FC236}">
                <a16:creationId xmlns:a16="http://schemas.microsoft.com/office/drawing/2014/main" id="{8E3B6548-B854-3E0B-282E-23DF0764F6D6}"/>
              </a:ext>
            </a:extLst>
          </p:cNvPr>
          <p:cNvSpPr txBox="1"/>
          <p:nvPr/>
        </p:nvSpPr>
        <p:spPr>
          <a:xfrm>
            <a:off x="5695407" y="5353118"/>
            <a:ext cx="2692400" cy="1092607"/>
          </a:xfrm>
          <a:prstGeom prst="rect">
            <a:avLst/>
          </a:prstGeom>
          <a:noFill/>
        </p:spPr>
        <p:txBody>
          <a:bodyPr wrap="square">
            <a:spAutoFit/>
          </a:bodyPr>
          <a:lstStyle/>
          <a:p>
            <a:pPr algn="ctr" defTabSz="609630">
              <a:lnSpc>
                <a:spcPts val="2600"/>
              </a:lnSpc>
              <a:defRPr/>
            </a:pPr>
            <a:r>
              <a:rPr lang="en-US" sz="1200" b="1" spc="100" dirty="0">
                <a:solidFill>
                  <a:srgbClr val="A31A1A"/>
                </a:solidFill>
                <a:latin typeface="Roboto"/>
              </a:rPr>
              <a:t>ОШ</a:t>
            </a:r>
            <a:r>
              <a:rPr lang="ru-RU" sz="1200" b="1" spc="100" dirty="0">
                <a:solidFill>
                  <a:srgbClr val="A31A1A"/>
                </a:solidFill>
                <a:latin typeface="Roboto"/>
              </a:rPr>
              <a:t>СКИЙ ГОСУДАРСТВЕННЫЙ</a:t>
            </a:r>
            <a:r>
              <a:rPr lang="en-US" sz="1200" b="1" spc="100" dirty="0">
                <a:solidFill>
                  <a:srgbClr val="A31A1A"/>
                </a:solidFill>
                <a:latin typeface="Roboto"/>
              </a:rPr>
              <a:t> УНИВЕРСИТЕТ </a:t>
            </a:r>
          </a:p>
        </p:txBody>
      </p:sp>
      <p:sp>
        <p:nvSpPr>
          <p:cNvPr id="27" name="TextBox 21">
            <a:extLst>
              <a:ext uri="{FF2B5EF4-FFF2-40B4-BE49-F238E27FC236}">
                <a16:creationId xmlns:a16="http://schemas.microsoft.com/office/drawing/2014/main" id="{D984B278-C286-4580-6535-11F1ECEACF0E}"/>
              </a:ext>
            </a:extLst>
          </p:cNvPr>
          <p:cNvSpPr txBox="1"/>
          <p:nvPr/>
        </p:nvSpPr>
        <p:spPr>
          <a:xfrm>
            <a:off x="2677514" y="5520752"/>
            <a:ext cx="2814605" cy="333425"/>
          </a:xfrm>
          <a:prstGeom prst="rect">
            <a:avLst/>
          </a:prstGeom>
        </p:spPr>
        <p:txBody>
          <a:bodyPr wrap="square" lIns="0" tIns="0" rIns="0" bIns="0" rtlCol="0" anchor="t">
            <a:spAutoFit/>
          </a:bodyPr>
          <a:lstStyle/>
          <a:p>
            <a:pPr algn="ctr" defTabSz="609630">
              <a:lnSpc>
                <a:spcPts val="2600"/>
              </a:lnSpc>
              <a:defRPr/>
            </a:pPr>
            <a:r>
              <a:rPr lang="en-US" sz="1200" b="1" spc="100" dirty="0">
                <a:solidFill>
                  <a:srgbClr val="A31A1A"/>
                </a:solidFill>
                <a:latin typeface="Roboto"/>
              </a:rPr>
              <a:t>OSH STATE UNIVERSITY</a:t>
            </a:r>
          </a:p>
        </p:txBody>
      </p:sp>
      <p:sp>
        <p:nvSpPr>
          <p:cNvPr id="29" name="TextBox 28">
            <a:extLst>
              <a:ext uri="{FF2B5EF4-FFF2-40B4-BE49-F238E27FC236}">
                <a16:creationId xmlns:a16="http://schemas.microsoft.com/office/drawing/2014/main" id="{D1527439-07AA-DDF6-9DE9-33E92FCB8A7F}"/>
              </a:ext>
            </a:extLst>
          </p:cNvPr>
          <p:cNvSpPr txBox="1"/>
          <p:nvPr/>
        </p:nvSpPr>
        <p:spPr>
          <a:xfrm>
            <a:off x="660400" y="5476099"/>
            <a:ext cx="1371600" cy="425758"/>
          </a:xfrm>
          <a:prstGeom prst="rect">
            <a:avLst/>
          </a:prstGeom>
          <a:noFill/>
        </p:spPr>
        <p:txBody>
          <a:bodyPr wrap="square">
            <a:spAutoFit/>
          </a:bodyPr>
          <a:lstStyle/>
          <a:p>
            <a:pPr algn="ctr" defTabSz="609630">
              <a:lnSpc>
                <a:spcPts val="2600"/>
              </a:lnSpc>
              <a:defRPr/>
            </a:pPr>
            <a:r>
              <a:rPr lang="en-US" sz="1200" b="1" spc="100" dirty="0">
                <a:solidFill>
                  <a:srgbClr val="A31A1A"/>
                </a:solidFill>
                <a:latin typeface="Roboto"/>
              </a:rPr>
              <a:t>@OSHSTATE</a:t>
            </a:r>
          </a:p>
        </p:txBody>
      </p:sp>
      <p:pic>
        <p:nvPicPr>
          <p:cNvPr id="30" name="Picture 12">
            <a:extLst>
              <a:ext uri="{FF2B5EF4-FFF2-40B4-BE49-F238E27FC236}">
                <a16:creationId xmlns:a16="http://schemas.microsoft.com/office/drawing/2014/main" id="{EECD030F-6AB4-852E-4F61-AF2ECE0CA4A3}"/>
              </a:ext>
            </a:extLst>
          </p:cNvPr>
          <p:cNvPicPr>
            <a:picLocks noChangeAspect="1"/>
          </p:cNvPicPr>
          <p:nvPr/>
        </p:nvPicPr>
        <p:blipFill>
          <a:blip r:embed="rId6"/>
          <a:srcRect/>
          <a:stretch>
            <a:fillRect/>
          </a:stretch>
        </p:blipFill>
        <p:spPr>
          <a:xfrm>
            <a:off x="4587856" y="6182926"/>
            <a:ext cx="577737" cy="412119"/>
          </a:xfrm>
          <a:prstGeom prst="rect">
            <a:avLst/>
          </a:prstGeom>
          <a:solidFill>
            <a:srgbClr val="A31A1A"/>
          </a:solidFill>
          <a:ln>
            <a:solidFill>
              <a:srgbClr val="A31A1A"/>
            </a:solidFill>
          </a:ln>
        </p:spPr>
      </p:pic>
      <p:pic>
        <p:nvPicPr>
          <p:cNvPr id="31" name="Picture 13">
            <a:extLst>
              <a:ext uri="{FF2B5EF4-FFF2-40B4-BE49-F238E27FC236}">
                <a16:creationId xmlns:a16="http://schemas.microsoft.com/office/drawing/2014/main" id="{4F22B58D-1961-36AC-F4BF-1741BEF2EDB1}"/>
              </a:ext>
            </a:extLst>
          </p:cNvPr>
          <p:cNvPicPr>
            <a:picLocks noChangeAspect="1"/>
          </p:cNvPicPr>
          <p:nvPr/>
        </p:nvPicPr>
        <p:blipFill>
          <a:blip r:embed="rId7"/>
          <a:srcRect/>
          <a:stretch>
            <a:fillRect/>
          </a:stretch>
        </p:blipFill>
        <p:spPr>
          <a:xfrm>
            <a:off x="8865017" y="6096493"/>
            <a:ext cx="615619" cy="615619"/>
          </a:xfrm>
          <a:prstGeom prst="rect">
            <a:avLst/>
          </a:prstGeom>
          <a:ln>
            <a:noFill/>
          </a:ln>
        </p:spPr>
      </p:pic>
      <p:pic>
        <p:nvPicPr>
          <p:cNvPr id="32" name="Picture 17">
            <a:extLst>
              <a:ext uri="{FF2B5EF4-FFF2-40B4-BE49-F238E27FC236}">
                <a16:creationId xmlns:a16="http://schemas.microsoft.com/office/drawing/2014/main" id="{D2663F7B-BD3B-E62A-37D5-07782C60DFB5}"/>
              </a:ext>
            </a:extLst>
          </p:cNvPr>
          <p:cNvPicPr>
            <a:picLocks noChangeAspect="1"/>
          </p:cNvPicPr>
          <p:nvPr/>
        </p:nvPicPr>
        <p:blipFill>
          <a:blip r:embed="rId8"/>
          <a:srcRect/>
          <a:stretch>
            <a:fillRect/>
          </a:stretch>
        </p:blipFill>
        <p:spPr>
          <a:xfrm>
            <a:off x="209240" y="6039963"/>
            <a:ext cx="768089" cy="768089"/>
          </a:xfrm>
          <a:prstGeom prst="rect">
            <a:avLst/>
          </a:prstGeom>
        </p:spPr>
      </p:pic>
      <p:sp>
        <p:nvSpPr>
          <p:cNvPr id="33" name="TextBox 25">
            <a:extLst>
              <a:ext uri="{FF2B5EF4-FFF2-40B4-BE49-F238E27FC236}">
                <a16:creationId xmlns:a16="http://schemas.microsoft.com/office/drawing/2014/main" id="{AC280818-9F1B-9489-8D88-7E7EE4907247}"/>
              </a:ext>
            </a:extLst>
          </p:cNvPr>
          <p:cNvSpPr txBox="1"/>
          <p:nvPr/>
        </p:nvSpPr>
        <p:spPr>
          <a:xfrm>
            <a:off x="9327722" y="6194670"/>
            <a:ext cx="3067478" cy="423193"/>
          </a:xfrm>
          <a:prstGeom prst="rect">
            <a:avLst/>
          </a:prstGeom>
        </p:spPr>
        <p:txBody>
          <a:bodyPr wrap="square" lIns="0" tIns="0" rIns="0" bIns="0" rtlCol="0" anchor="t">
            <a:spAutoFit/>
          </a:bodyPr>
          <a:lstStyle/>
          <a:p>
            <a:pPr defTabSz="609630">
              <a:lnSpc>
                <a:spcPts val="3267"/>
              </a:lnSpc>
              <a:defRPr/>
            </a:pPr>
            <a:r>
              <a:rPr lang="ru-RU" sz="1867" spc="93" dirty="0">
                <a:solidFill>
                  <a:srgbClr val="A31A1A"/>
                </a:solidFill>
                <a:latin typeface="Aileron Regular Bold"/>
              </a:rPr>
              <a:t> </a:t>
            </a:r>
            <a:r>
              <a:rPr lang="en-US" sz="1867" spc="93" dirty="0">
                <a:solidFill>
                  <a:srgbClr val="A31A1A"/>
                </a:solidFill>
                <a:latin typeface="Aileron Regular Bold"/>
              </a:rPr>
              <a:t>Osh, Lenin street 331</a:t>
            </a:r>
          </a:p>
        </p:txBody>
      </p:sp>
      <p:sp>
        <p:nvSpPr>
          <p:cNvPr id="34" name="TextBox 26">
            <a:extLst>
              <a:ext uri="{FF2B5EF4-FFF2-40B4-BE49-F238E27FC236}">
                <a16:creationId xmlns:a16="http://schemas.microsoft.com/office/drawing/2014/main" id="{BBC64536-F656-92DB-D08F-B83BFC3C7201}"/>
              </a:ext>
            </a:extLst>
          </p:cNvPr>
          <p:cNvSpPr txBox="1"/>
          <p:nvPr/>
        </p:nvSpPr>
        <p:spPr>
          <a:xfrm>
            <a:off x="5277746" y="6194670"/>
            <a:ext cx="1985531" cy="423193"/>
          </a:xfrm>
          <a:prstGeom prst="rect">
            <a:avLst/>
          </a:prstGeom>
        </p:spPr>
        <p:txBody>
          <a:bodyPr wrap="square" lIns="0" tIns="0" rIns="0" bIns="0" rtlCol="0" anchor="t">
            <a:spAutoFit/>
          </a:bodyPr>
          <a:lstStyle/>
          <a:p>
            <a:pPr defTabSz="609630">
              <a:lnSpc>
                <a:spcPts val="3267"/>
              </a:lnSpc>
              <a:defRPr/>
            </a:pPr>
            <a:r>
              <a:rPr lang="en-US" sz="1867" spc="93" dirty="0">
                <a:solidFill>
                  <a:srgbClr val="A31A1A"/>
                </a:solidFill>
                <a:latin typeface="Aileron Regular Bold"/>
              </a:rPr>
              <a:t>edu@oshsu.kg</a:t>
            </a:r>
          </a:p>
        </p:txBody>
      </p:sp>
      <p:sp>
        <p:nvSpPr>
          <p:cNvPr id="35" name="TextBox 27">
            <a:extLst>
              <a:ext uri="{FF2B5EF4-FFF2-40B4-BE49-F238E27FC236}">
                <a16:creationId xmlns:a16="http://schemas.microsoft.com/office/drawing/2014/main" id="{9010934B-37C2-F9BF-A638-B5725953EE5C}"/>
              </a:ext>
            </a:extLst>
          </p:cNvPr>
          <p:cNvSpPr txBox="1"/>
          <p:nvPr/>
        </p:nvSpPr>
        <p:spPr>
          <a:xfrm>
            <a:off x="866008" y="6214610"/>
            <a:ext cx="1713061" cy="423193"/>
          </a:xfrm>
          <a:prstGeom prst="rect">
            <a:avLst/>
          </a:prstGeom>
        </p:spPr>
        <p:txBody>
          <a:bodyPr wrap="square" lIns="0" tIns="0" rIns="0" bIns="0" rtlCol="0" anchor="t">
            <a:spAutoFit/>
          </a:bodyPr>
          <a:lstStyle/>
          <a:p>
            <a:pPr defTabSz="609630">
              <a:lnSpc>
                <a:spcPts val="3267"/>
              </a:lnSpc>
              <a:defRPr/>
            </a:pPr>
            <a:r>
              <a:rPr lang="en-US" sz="1867" spc="93" dirty="0">
                <a:solidFill>
                  <a:srgbClr val="A31A1A"/>
                </a:solidFill>
                <a:latin typeface="Aileron Regular Bold"/>
              </a:rPr>
              <a:t>www.oshsu.kg</a:t>
            </a:r>
          </a:p>
        </p:txBody>
      </p:sp>
      <p:pic>
        <p:nvPicPr>
          <p:cNvPr id="2" name="Рисунок 1">
            <a:extLst>
              <a:ext uri="{FF2B5EF4-FFF2-40B4-BE49-F238E27FC236}">
                <a16:creationId xmlns:a16="http://schemas.microsoft.com/office/drawing/2014/main" id="{1AE87C41-ECA2-9A45-72BE-C641E5C74C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400" y="1541887"/>
            <a:ext cx="1244426" cy="1726959"/>
          </a:xfrm>
          <a:prstGeom prst="rect">
            <a:avLst/>
          </a:prstGeom>
        </p:spPr>
      </p:pic>
    </p:spTree>
    <p:extLst>
      <p:ext uri="{BB962C8B-B14F-4D97-AF65-F5344CB8AC3E}">
        <p14:creationId xmlns:p14="http://schemas.microsoft.com/office/powerpoint/2010/main" val="2405075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Штриховая стрелка вправо 3"/>
          <p:cNvSpPr/>
          <p:nvPr/>
        </p:nvSpPr>
        <p:spPr>
          <a:xfrm>
            <a:off x="333106" y="2888104"/>
            <a:ext cx="3225164" cy="2316857"/>
          </a:xfrm>
          <a:prstGeom prst="stripedRightArrow">
            <a:avLst>
              <a:gd name="adj1" fmla="val 81639"/>
              <a:gd name="adj2" fmla="val 29908"/>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457200"/>
            <a:r>
              <a:rPr lang="ru-RU" b="1" dirty="0" err="1" smtClean="0">
                <a:solidFill>
                  <a:srgbClr val="000000"/>
                </a:solidFill>
              </a:rPr>
              <a:t>Ийкемдүү</a:t>
            </a:r>
            <a:r>
              <a:rPr lang="ru-RU" b="1" dirty="0" smtClean="0">
                <a:solidFill>
                  <a:srgbClr val="000000"/>
                </a:solidFill>
              </a:rPr>
              <a:t> </a:t>
            </a:r>
            <a:r>
              <a:rPr lang="ru-RU" b="1" dirty="0" err="1" smtClean="0">
                <a:solidFill>
                  <a:srgbClr val="000000"/>
                </a:solidFill>
              </a:rPr>
              <a:t>билим</a:t>
            </a:r>
            <a:r>
              <a:rPr lang="ru-RU" b="1" dirty="0" smtClean="0">
                <a:solidFill>
                  <a:srgbClr val="000000"/>
                </a:solidFill>
              </a:rPr>
              <a:t> </a:t>
            </a:r>
            <a:r>
              <a:rPr lang="ru-RU" b="1" dirty="0" err="1" smtClean="0">
                <a:solidFill>
                  <a:srgbClr val="000000"/>
                </a:solidFill>
              </a:rPr>
              <a:t>берүү</a:t>
            </a:r>
            <a:r>
              <a:rPr lang="ru-RU" b="1" dirty="0" smtClean="0">
                <a:solidFill>
                  <a:srgbClr val="000000"/>
                </a:solidFill>
              </a:rPr>
              <a:t> </a:t>
            </a:r>
            <a:r>
              <a:rPr lang="ru-RU" b="1" dirty="0" err="1" smtClean="0">
                <a:solidFill>
                  <a:srgbClr val="000000"/>
                </a:solidFill>
              </a:rPr>
              <a:t>системасы</a:t>
            </a:r>
            <a:r>
              <a:rPr lang="ru-RU" b="1" dirty="0" smtClean="0">
                <a:solidFill>
                  <a:srgbClr val="000000"/>
                </a:solidFill>
              </a:rPr>
              <a:t> </a:t>
            </a:r>
            <a:r>
              <a:rPr lang="ru-RU" b="1" dirty="0" err="1" smtClean="0">
                <a:solidFill>
                  <a:srgbClr val="000000"/>
                </a:solidFill>
              </a:rPr>
              <a:t>түзүлдү</a:t>
            </a:r>
            <a:endParaRPr lang="ru-RU" b="1" dirty="0" smtClean="0">
              <a:solidFill>
                <a:srgbClr val="000000"/>
              </a:solidFill>
            </a:endParaRPr>
          </a:p>
          <a:p>
            <a:pPr algn="ctr" defTabSz="457200"/>
            <a:r>
              <a:rPr lang="ru-RU" sz="1400" b="1" dirty="0" err="1" smtClean="0">
                <a:solidFill>
                  <a:srgbClr val="FF0000"/>
                </a:solidFill>
              </a:rPr>
              <a:t>Ректордун</a:t>
            </a:r>
            <a:r>
              <a:rPr lang="ru-RU" sz="1400" b="1" dirty="0" smtClean="0">
                <a:solidFill>
                  <a:srgbClr val="FF0000"/>
                </a:solidFill>
              </a:rPr>
              <a:t> </a:t>
            </a:r>
            <a:r>
              <a:rPr lang="ru-RU" sz="1400" b="1" dirty="0" err="1" smtClean="0">
                <a:solidFill>
                  <a:srgbClr val="FF0000"/>
                </a:solidFill>
              </a:rPr>
              <a:t>буйругу</a:t>
            </a:r>
            <a:r>
              <a:rPr lang="ru-RU" sz="1400" b="1" dirty="0" smtClean="0">
                <a:solidFill>
                  <a:srgbClr val="FF0000"/>
                </a:solidFill>
              </a:rPr>
              <a:t> </a:t>
            </a:r>
            <a:br>
              <a:rPr lang="ru-RU" sz="1400" b="1" dirty="0" smtClean="0">
                <a:solidFill>
                  <a:srgbClr val="FF0000"/>
                </a:solidFill>
              </a:rPr>
            </a:br>
            <a:r>
              <a:rPr lang="ky-KG" sz="1400" b="1" dirty="0" smtClean="0">
                <a:solidFill>
                  <a:srgbClr val="FF0000"/>
                </a:solidFill>
              </a:rPr>
              <a:t>№ </a:t>
            </a:r>
            <a:r>
              <a:rPr lang="ky-KG" sz="1400" b="1" dirty="0">
                <a:solidFill>
                  <a:srgbClr val="FF0000"/>
                </a:solidFill>
              </a:rPr>
              <a:t>1077-ФХД/24 07.03.2024</a:t>
            </a:r>
            <a:endParaRPr lang="ru-RU" sz="1400" b="1" dirty="0" smtClean="0">
              <a:solidFill>
                <a:srgbClr val="FF0000"/>
              </a:solidFill>
            </a:endParaRPr>
          </a:p>
          <a:p>
            <a:pPr algn="ctr" defTabSz="457200"/>
            <a:r>
              <a:rPr lang="ru-RU" dirty="0" smtClean="0">
                <a:solidFill>
                  <a:srgbClr val="000000"/>
                </a:solidFill>
              </a:rPr>
              <a:t>(Гибкая </a:t>
            </a:r>
            <a:r>
              <a:rPr lang="ru-RU" dirty="0">
                <a:solidFill>
                  <a:srgbClr val="000000"/>
                </a:solidFill>
              </a:rPr>
              <a:t>система </a:t>
            </a:r>
            <a:r>
              <a:rPr lang="ru-RU" dirty="0" smtClean="0">
                <a:solidFill>
                  <a:srgbClr val="000000"/>
                </a:solidFill>
              </a:rPr>
              <a:t>образования)</a:t>
            </a:r>
            <a:endParaRPr lang="ru-RU" dirty="0">
              <a:solidFill>
                <a:srgbClr val="000000"/>
              </a:solidFill>
            </a:endParaRPr>
          </a:p>
        </p:txBody>
      </p:sp>
      <p:sp>
        <p:nvSpPr>
          <p:cNvPr id="5" name="Прямоугольник 4"/>
          <p:cNvSpPr/>
          <p:nvPr/>
        </p:nvSpPr>
        <p:spPr>
          <a:xfrm>
            <a:off x="4895508" y="-122018"/>
            <a:ext cx="6096000" cy="369332"/>
          </a:xfrm>
          <a:prstGeom prst="rect">
            <a:avLst/>
          </a:prstGeom>
        </p:spPr>
        <p:txBody>
          <a:bodyPr>
            <a:spAutoFit/>
          </a:bodyPr>
          <a:lstStyle/>
          <a:p>
            <a:pPr defTabSz="457200"/>
            <a:endParaRPr lang="ru-RU" dirty="0">
              <a:solidFill>
                <a:srgbClr val="000000"/>
              </a:solidFill>
            </a:endParaRPr>
          </a:p>
        </p:txBody>
      </p:sp>
      <p:sp>
        <p:nvSpPr>
          <p:cNvPr id="17" name="TextBox 16"/>
          <p:cNvSpPr txBox="1"/>
          <p:nvPr/>
        </p:nvSpPr>
        <p:spPr>
          <a:xfrm>
            <a:off x="607521" y="1343536"/>
            <a:ext cx="2514727" cy="830997"/>
          </a:xfrm>
          <a:prstGeom prst="rect">
            <a:avLst/>
          </a:prstGeom>
          <a:noFill/>
        </p:spPr>
        <p:txBody>
          <a:bodyPr wrap="none" rtlCol="0">
            <a:spAutoFit/>
          </a:bodyPr>
          <a:lstStyle/>
          <a:p>
            <a:r>
              <a:rPr lang="ky-KG" sz="2400" b="1" dirty="0" smtClean="0">
                <a:solidFill>
                  <a:srgbClr val="FF0000"/>
                </a:solidFill>
              </a:rPr>
              <a:t>Академиялык өз </a:t>
            </a:r>
          </a:p>
          <a:p>
            <a:pPr algn="ctr"/>
            <a:r>
              <a:rPr lang="ky-KG" sz="2400" b="1" dirty="0">
                <a:solidFill>
                  <a:srgbClr val="FF0000"/>
                </a:solidFill>
              </a:rPr>
              <a:t>а</a:t>
            </a:r>
            <a:r>
              <a:rPr lang="ky-KG" sz="2400" b="1" dirty="0" smtClean="0">
                <a:solidFill>
                  <a:srgbClr val="FF0000"/>
                </a:solidFill>
              </a:rPr>
              <a:t>лдынчалуулук</a:t>
            </a:r>
          </a:p>
        </p:txBody>
      </p:sp>
      <p:grpSp>
        <p:nvGrpSpPr>
          <p:cNvPr id="47"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48"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49"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pic>
        <p:nvPicPr>
          <p:cNvPr id="50" name="Рисунок 49">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587" y="536090"/>
            <a:ext cx="640061" cy="888247"/>
          </a:xfrm>
          <a:prstGeom prst="rect">
            <a:avLst/>
          </a:prstGeom>
        </p:spPr>
      </p:pic>
      <p:sp>
        <p:nvSpPr>
          <p:cNvPr id="2" name="TextBox 1"/>
          <p:cNvSpPr txBox="1"/>
          <p:nvPr/>
        </p:nvSpPr>
        <p:spPr>
          <a:xfrm>
            <a:off x="3702902" y="247314"/>
            <a:ext cx="7869014" cy="6463308"/>
          </a:xfrm>
          <a:prstGeom prst="rect">
            <a:avLst/>
          </a:prstGeom>
          <a:noFill/>
        </p:spPr>
        <p:txBody>
          <a:bodyPr wrap="none" rtlCol="0">
            <a:spAutoFit/>
          </a:bodyPr>
          <a:lstStyle/>
          <a:p>
            <a:r>
              <a:rPr lang="ky-KG" b="1" dirty="0" smtClean="0">
                <a:solidFill>
                  <a:srgbClr val="C00000"/>
                </a:solidFill>
              </a:rPr>
              <a:t>Жоболор</a:t>
            </a:r>
            <a:r>
              <a:rPr lang="ky-KG" dirty="0" smtClean="0"/>
              <a:t>: университеттин ишмердигин жөнгө салуучу жоболор</a:t>
            </a:r>
          </a:p>
          <a:p>
            <a:r>
              <a:rPr lang="ky-KG" dirty="0"/>
              <a:t> </a:t>
            </a:r>
            <a:r>
              <a:rPr lang="ky-KG" dirty="0" smtClean="0"/>
              <a:t>                  иштелип чыгарылды, бекитилди</a:t>
            </a:r>
          </a:p>
          <a:p>
            <a:endParaRPr lang="ky-KG" dirty="0" smtClean="0"/>
          </a:p>
          <a:p>
            <a:r>
              <a:rPr lang="ky-KG" b="1" dirty="0" smtClean="0">
                <a:solidFill>
                  <a:srgbClr val="C00000"/>
                </a:solidFill>
              </a:rPr>
              <a:t>Механизмдер</a:t>
            </a:r>
            <a:r>
              <a:rPr lang="ky-KG" dirty="0" smtClean="0"/>
              <a:t>:             Окуу-процессинин уюштурулушунун модели</a:t>
            </a:r>
          </a:p>
          <a:p>
            <a:r>
              <a:rPr lang="ky-KG" dirty="0"/>
              <a:t> </a:t>
            </a:r>
            <a:r>
              <a:rPr lang="ky-KG" dirty="0" smtClean="0"/>
              <a:t>                                        ПО курамдын жылдык рейтинги</a:t>
            </a:r>
          </a:p>
          <a:p>
            <a:r>
              <a:rPr lang="ky-KG" dirty="0"/>
              <a:t> </a:t>
            </a:r>
            <a:r>
              <a:rPr lang="ky-KG" dirty="0" smtClean="0"/>
              <a:t>                                        Антирейтинг системасы</a:t>
            </a:r>
          </a:p>
          <a:p>
            <a:r>
              <a:rPr lang="ky-KG" dirty="0"/>
              <a:t> </a:t>
            </a:r>
            <a:r>
              <a:rPr lang="ky-KG" dirty="0" smtClean="0"/>
              <a:t>                                        Окутуучу менен келишим</a:t>
            </a:r>
          </a:p>
          <a:p>
            <a:r>
              <a:rPr lang="ky-KG" dirty="0" smtClean="0"/>
              <a:t>                                         Студент менен келишим</a:t>
            </a:r>
          </a:p>
          <a:p>
            <a:r>
              <a:rPr lang="ky-KG" dirty="0" smtClean="0"/>
              <a:t>                             Окуу-усулдук бирикме жана тармактык комитеттер</a:t>
            </a:r>
          </a:p>
          <a:p>
            <a:r>
              <a:rPr lang="ky-KG" dirty="0"/>
              <a:t> </a:t>
            </a:r>
            <a:r>
              <a:rPr lang="ky-KG" dirty="0" smtClean="0"/>
              <a:t>                            Жумуш орунда окутууну уюштуруу системасы</a:t>
            </a:r>
          </a:p>
          <a:p>
            <a:r>
              <a:rPr lang="ky-KG" dirty="0"/>
              <a:t> </a:t>
            </a:r>
            <a:r>
              <a:rPr lang="ky-KG" dirty="0" smtClean="0"/>
              <a:t>                            Кош квалификация, микроквалификация берүү системасы</a:t>
            </a:r>
          </a:p>
          <a:p>
            <a:r>
              <a:rPr lang="ky-KG" dirty="0"/>
              <a:t> </a:t>
            </a:r>
            <a:r>
              <a:rPr lang="ky-KG" dirty="0" smtClean="0"/>
              <a:t>                            Илимди, изилдөөлөрдү, инновацияларды шыктандыруу</a:t>
            </a:r>
          </a:p>
          <a:p>
            <a:endParaRPr lang="ky-KG" b="1" dirty="0" smtClean="0">
              <a:solidFill>
                <a:srgbClr val="C00000"/>
              </a:solidFill>
            </a:endParaRPr>
          </a:p>
          <a:p>
            <a:r>
              <a:rPr lang="ky-KG" b="1" dirty="0" smtClean="0">
                <a:solidFill>
                  <a:srgbClr val="C00000"/>
                </a:solidFill>
              </a:rPr>
              <a:t>Окуу процессинин </a:t>
            </a:r>
            <a:br>
              <a:rPr lang="ky-KG" b="1" dirty="0" smtClean="0">
                <a:solidFill>
                  <a:srgbClr val="C00000"/>
                </a:solidFill>
              </a:rPr>
            </a:br>
            <a:r>
              <a:rPr lang="ky-KG" b="1" dirty="0" smtClean="0">
                <a:solidFill>
                  <a:srgbClr val="C00000"/>
                </a:solidFill>
              </a:rPr>
              <a:t>уюштурулушу</a:t>
            </a:r>
            <a:r>
              <a:rPr lang="ky-KG" dirty="0" smtClean="0"/>
              <a:t>:           Санариптик экосистема</a:t>
            </a:r>
          </a:p>
          <a:p>
            <a:r>
              <a:rPr lang="ky-KG" dirty="0" smtClean="0"/>
              <a:t>                                       Агымдар </a:t>
            </a:r>
            <a:r>
              <a:rPr lang="ky-KG" dirty="0" smtClean="0">
                <a:solidFill>
                  <a:srgbClr val="FF0000"/>
                </a:solidFill>
              </a:rPr>
              <a:t>(академиялык тайпа жок!)</a:t>
            </a:r>
          </a:p>
          <a:p>
            <a:r>
              <a:rPr lang="ky-KG" dirty="0" smtClean="0"/>
              <a:t>                                       Семестрдик мамиле </a:t>
            </a:r>
            <a:r>
              <a:rPr lang="ky-KG" dirty="0" smtClean="0">
                <a:solidFill>
                  <a:srgbClr val="FF0000"/>
                </a:solidFill>
              </a:rPr>
              <a:t>(курс жок!)</a:t>
            </a:r>
          </a:p>
          <a:p>
            <a:r>
              <a:rPr lang="ky-KG" dirty="0">
                <a:solidFill>
                  <a:srgbClr val="FF0000"/>
                </a:solidFill>
              </a:rPr>
              <a:t> </a:t>
            </a:r>
            <a:r>
              <a:rPr lang="ky-KG" dirty="0" smtClean="0">
                <a:solidFill>
                  <a:srgbClr val="FF0000"/>
                </a:solidFill>
              </a:rPr>
              <a:t>                                      </a:t>
            </a:r>
            <a:r>
              <a:rPr lang="ky-KG" dirty="0" smtClean="0"/>
              <a:t>Студенттин жекече окуу траекториясы</a:t>
            </a:r>
          </a:p>
          <a:p>
            <a:r>
              <a:rPr lang="ky-KG" dirty="0" smtClean="0"/>
              <a:t>                                       Жайкы семестр</a:t>
            </a:r>
          </a:p>
          <a:p>
            <a:r>
              <a:rPr lang="ky-KG" dirty="0"/>
              <a:t> </a:t>
            </a:r>
            <a:r>
              <a:rPr lang="ky-KG" dirty="0" smtClean="0"/>
              <a:t>                                      Локациялар боюнча борборлоштурулган окуу жадыбалы</a:t>
            </a:r>
          </a:p>
          <a:p>
            <a:r>
              <a:rPr lang="ky-KG" dirty="0"/>
              <a:t> </a:t>
            </a:r>
            <a:r>
              <a:rPr lang="ky-KG" dirty="0" smtClean="0"/>
              <a:t>                                      Семестрге катталуу, сабактарга жазылуу</a:t>
            </a:r>
          </a:p>
          <a:p>
            <a:r>
              <a:rPr lang="ky-KG" dirty="0"/>
              <a:t> </a:t>
            </a:r>
            <a:r>
              <a:rPr lang="ky-KG" dirty="0" smtClean="0"/>
              <a:t>                                      Дисциплиналарга </a:t>
            </a:r>
            <a:r>
              <a:rPr lang="ky-KG" dirty="0"/>
              <a:t>жазылуу </a:t>
            </a:r>
            <a:r>
              <a:rPr lang="ky-KG" dirty="0" smtClean="0">
                <a:solidFill>
                  <a:srgbClr val="FF0000"/>
                </a:solidFill>
              </a:rPr>
              <a:t>(которуу, тикелөө болбойт!)</a:t>
            </a:r>
          </a:p>
          <a:p>
            <a:r>
              <a:rPr lang="ky-KG" dirty="0">
                <a:solidFill>
                  <a:srgbClr val="FF0000"/>
                </a:solidFill>
              </a:rPr>
              <a:t> </a:t>
            </a:r>
            <a:r>
              <a:rPr lang="ky-KG" dirty="0" smtClean="0">
                <a:solidFill>
                  <a:srgbClr val="FF0000"/>
                </a:solidFill>
              </a:rPr>
              <a:t>                                      Студент окуудан айдалбайт, кайрадан жазылат</a:t>
            </a:r>
            <a:endParaRPr lang="ky-KG" dirty="0">
              <a:solidFill>
                <a:srgbClr val="FF0000"/>
              </a:solidFill>
            </a:endParaRPr>
          </a:p>
        </p:txBody>
      </p:sp>
      <p:cxnSp>
        <p:nvCxnSpPr>
          <p:cNvPr id="45" name="Прямая соединительная линия 44"/>
          <p:cNvCxnSpPr/>
          <p:nvPr/>
        </p:nvCxnSpPr>
        <p:spPr>
          <a:xfrm flipH="1">
            <a:off x="3626171" y="235196"/>
            <a:ext cx="27701" cy="6463308"/>
          </a:xfrm>
          <a:prstGeom prst="line">
            <a:avLst/>
          </a:prstGeom>
          <a:ln/>
        </p:spPr>
        <p:style>
          <a:lnRef idx="1">
            <a:schemeClr val="accent5"/>
          </a:lnRef>
          <a:fillRef idx="0">
            <a:schemeClr val="accent5"/>
          </a:fillRef>
          <a:effectRef idx="0">
            <a:schemeClr val="accent5"/>
          </a:effectRef>
          <a:fontRef idx="minor">
            <a:schemeClr val="tx1"/>
          </a:fontRef>
        </p:style>
      </p:cxnSp>
      <p:sp>
        <p:nvSpPr>
          <p:cNvPr id="64" name="Стрелка вправо 63"/>
          <p:cNvSpPr/>
          <p:nvPr/>
        </p:nvSpPr>
        <p:spPr>
          <a:xfrm>
            <a:off x="4972050" y="2577513"/>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67" name="Стрелка вправо 66"/>
          <p:cNvSpPr/>
          <p:nvPr/>
        </p:nvSpPr>
        <p:spPr>
          <a:xfrm>
            <a:off x="5676897" y="2258769"/>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68" name="Стрелка вправо 67"/>
          <p:cNvSpPr/>
          <p:nvPr/>
        </p:nvSpPr>
        <p:spPr>
          <a:xfrm>
            <a:off x="5676897" y="2017847"/>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69" name="Стрелка вправо 68"/>
          <p:cNvSpPr/>
          <p:nvPr/>
        </p:nvSpPr>
        <p:spPr>
          <a:xfrm>
            <a:off x="5681660" y="1733275"/>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0" name="Стрелка вправо 69"/>
          <p:cNvSpPr/>
          <p:nvPr/>
        </p:nvSpPr>
        <p:spPr>
          <a:xfrm>
            <a:off x="5681661" y="1453395"/>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1" name="Стрелка вправо 70"/>
          <p:cNvSpPr/>
          <p:nvPr/>
        </p:nvSpPr>
        <p:spPr>
          <a:xfrm>
            <a:off x="5681662" y="1207781"/>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2" name="Стрелка вправо 71"/>
          <p:cNvSpPr/>
          <p:nvPr/>
        </p:nvSpPr>
        <p:spPr>
          <a:xfrm>
            <a:off x="4981575" y="3388769"/>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3" name="Стрелка вправо 72"/>
          <p:cNvSpPr/>
          <p:nvPr/>
        </p:nvSpPr>
        <p:spPr>
          <a:xfrm>
            <a:off x="4972049" y="3126022"/>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4" name="Стрелка вправо 73"/>
          <p:cNvSpPr/>
          <p:nvPr/>
        </p:nvSpPr>
        <p:spPr>
          <a:xfrm>
            <a:off x="4974558" y="2851767"/>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5" name="Стрелка вправо 74"/>
          <p:cNvSpPr/>
          <p:nvPr/>
        </p:nvSpPr>
        <p:spPr>
          <a:xfrm>
            <a:off x="5514972" y="4237543"/>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6" name="Стрелка вправо 75"/>
          <p:cNvSpPr/>
          <p:nvPr/>
        </p:nvSpPr>
        <p:spPr>
          <a:xfrm>
            <a:off x="5524497" y="5048799"/>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7" name="Стрелка вправо 76"/>
          <p:cNvSpPr/>
          <p:nvPr/>
        </p:nvSpPr>
        <p:spPr>
          <a:xfrm>
            <a:off x="5514971" y="4786052"/>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8" name="Стрелка вправо 77"/>
          <p:cNvSpPr/>
          <p:nvPr/>
        </p:nvSpPr>
        <p:spPr>
          <a:xfrm>
            <a:off x="5517480" y="4511797"/>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9" name="Стрелка вправо 78"/>
          <p:cNvSpPr/>
          <p:nvPr/>
        </p:nvSpPr>
        <p:spPr>
          <a:xfrm>
            <a:off x="5514973" y="5305986"/>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80" name="Стрелка вправо 79"/>
          <p:cNvSpPr/>
          <p:nvPr/>
        </p:nvSpPr>
        <p:spPr>
          <a:xfrm>
            <a:off x="5524498" y="6117242"/>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81" name="Стрелка вправо 80"/>
          <p:cNvSpPr/>
          <p:nvPr/>
        </p:nvSpPr>
        <p:spPr>
          <a:xfrm>
            <a:off x="5514972" y="5854495"/>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82" name="Стрелка вправо 81"/>
          <p:cNvSpPr/>
          <p:nvPr/>
        </p:nvSpPr>
        <p:spPr>
          <a:xfrm>
            <a:off x="5517481" y="5580240"/>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83" name="Стрелка вправо 82"/>
          <p:cNvSpPr/>
          <p:nvPr/>
        </p:nvSpPr>
        <p:spPr>
          <a:xfrm>
            <a:off x="5524496" y="6412490"/>
            <a:ext cx="161925" cy="15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3" name="Прямоугольник 2"/>
          <p:cNvSpPr/>
          <p:nvPr/>
        </p:nvSpPr>
        <p:spPr>
          <a:xfrm>
            <a:off x="187520" y="2117525"/>
            <a:ext cx="3363549" cy="646331"/>
          </a:xfrm>
          <a:prstGeom prst="rect">
            <a:avLst/>
          </a:prstGeom>
        </p:spPr>
        <p:txBody>
          <a:bodyPr wrap="none">
            <a:spAutoFit/>
          </a:bodyPr>
          <a:lstStyle/>
          <a:p>
            <a:pPr algn="ctr"/>
            <a:r>
              <a:rPr lang="ky-KG" dirty="0">
                <a:solidFill>
                  <a:srgbClr val="002060"/>
                </a:solidFill>
                <a:latin typeface="Arial" panose="020B0604020202020204" pitchFamily="34" charset="0"/>
                <a:cs typeface="Arial" panose="020B0604020202020204" pitchFamily="34" charset="0"/>
              </a:rPr>
              <a:t>Билим берүү ишмердүүлүгүн </a:t>
            </a:r>
            <a:r>
              <a:rPr lang="ky-KG" dirty="0" smtClean="0">
                <a:solidFill>
                  <a:srgbClr val="002060"/>
                </a:solidFill>
                <a:latin typeface="Arial" panose="020B0604020202020204" pitchFamily="34" charset="0"/>
                <a:cs typeface="Arial" panose="020B0604020202020204" pitchFamily="34" charset="0"/>
              </a:rPr>
              <a:t/>
            </a:r>
            <a:br>
              <a:rPr lang="ky-KG" dirty="0" smtClean="0">
                <a:solidFill>
                  <a:srgbClr val="002060"/>
                </a:solidFill>
                <a:latin typeface="Arial" panose="020B0604020202020204" pitchFamily="34" charset="0"/>
                <a:cs typeface="Arial" panose="020B0604020202020204" pitchFamily="34" charset="0"/>
              </a:rPr>
            </a:br>
            <a:r>
              <a:rPr lang="ky-KG" dirty="0" smtClean="0">
                <a:solidFill>
                  <a:srgbClr val="002060"/>
                </a:solidFill>
                <a:latin typeface="Arial" panose="020B0604020202020204" pitchFamily="34" charset="0"/>
                <a:cs typeface="Arial" panose="020B0604020202020204" pitchFamily="34" charset="0"/>
              </a:rPr>
              <a:t>трансформациялоо</a:t>
            </a:r>
            <a:endParaRPr lang="ru-RU"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912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6"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solidFill>
                  <a:prstClr val="black"/>
                </a:solidFill>
              </a:endParaRPr>
            </a:p>
          </p:txBody>
        </p:sp>
        <p:sp>
          <p:nvSpPr>
            <p:cNvPr id="7"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a:lnSpc>
                  <a:spcPts val="1867"/>
                </a:lnSpc>
                <a:defRPr/>
              </a:pPr>
              <a:endParaRPr sz="1200" i="1">
                <a:solidFill>
                  <a:prstClr val="black"/>
                </a:solidFill>
              </a:endParaRPr>
            </a:p>
          </p:txBody>
        </p:sp>
      </p:grpSp>
      <p:pic>
        <p:nvPicPr>
          <p:cNvPr id="8" name="Рисунок 7">
            <a:extLst>
              <a:ext uri="{FF2B5EF4-FFF2-40B4-BE49-F238E27FC236}">
                <a16:creationId xmlns:a16="http://schemas.microsoft.com/office/drawing/2014/main" id="{9AC55186-AA86-F910-0FDA-3CF41A2AF2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640" y="151486"/>
            <a:ext cx="893257" cy="1239621"/>
          </a:xfrm>
          <a:prstGeom prst="rect">
            <a:avLst/>
          </a:prstGeom>
        </p:spPr>
      </p:pic>
      <p:sp>
        <p:nvSpPr>
          <p:cNvPr id="52" name="AutoShape 6">
            <a:extLst>
              <a:ext uri="{FF2B5EF4-FFF2-40B4-BE49-F238E27FC236}">
                <a16:creationId xmlns:a16="http://schemas.microsoft.com/office/drawing/2014/main" id="{D6A1CC11-A7A9-426E-A65C-9837C00CC472}"/>
              </a:ext>
            </a:extLst>
          </p:cNvPr>
          <p:cNvSpPr/>
          <p:nvPr/>
        </p:nvSpPr>
        <p:spPr>
          <a:xfrm flipV="1">
            <a:off x="282639" y="2043582"/>
            <a:ext cx="11392964" cy="8197"/>
          </a:xfrm>
          <a:prstGeom prst="line">
            <a:avLst/>
          </a:prstGeom>
          <a:ln w="76200" cap="flat">
            <a:solidFill>
              <a:srgbClr val="C00000"/>
            </a:solidFill>
            <a:prstDash val="solid"/>
            <a:headEnd type="none" w="sm" len="sm"/>
            <a:tailEnd type="oval" w="lg" len="lg"/>
          </a:ln>
        </p:spPr>
        <p:txBody>
          <a:bodyPr/>
          <a:lstStyle/>
          <a:p>
            <a:endParaRPr lang="aa-ET" sz="1200" dirty="0">
              <a:solidFill>
                <a:prstClr val="black"/>
              </a:solidFill>
            </a:endParaRPr>
          </a:p>
        </p:txBody>
      </p:sp>
      <p:sp>
        <p:nvSpPr>
          <p:cNvPr id="9" name="Прямоугольник с двумя скругленными противолежащими углами 8"/>
          <p:cNvSpPr/>
          <p:nvPr/>
        </p:nvSpPr>
        <p:spPr>
          <a:xfrm>
            <a:off x="436230" y="2183787"/>
            <a:ext cx="11125201" cy="1591263"/>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ky-KG" sz="1200">
              <a:solidFill>
                <a:prstClr val="black"/>
              </a:solidFill>
            </a:endParaRPr>
          </a:p>
        </p:txBody>
      </p:sp>
      <p:sp>
        <p:nvSpPr>
          <p:cNvPr id="21" name="Прямоугольник с двумя скругленными противолежащими углами 20"/>
          <p:cNvSpPr/>
          <p:nvPr/>
        </p:nvSpPr>
        <p:spPr>
          <a:xfrm>
            <a:off x="1465799" y="440375"/>
            <a:ext cx="10067735" cy="1371600"/>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y-KG" sz="1200">
              <a:solidFill>
                <a:prstClr val="black"/>
              </a:solidFill>
            </a:endParaRPr>
          </a:p>
        </p:txBody>
      </p:sp>
      <p:sp>
        <p:nvSpPr>
          <p:cNvPr id="22" name="Пятиугольник 21"/>
          <p:cNvSpPr/>
          <p:nvPr/>
        </p:nvSpPr>
        <p:spPr>
          <a:xfrm>
            <a:off x="1844317" y="907521"/>
            <a:ext cx="1727200" cy="812800"/>
          </a:xfrm>
          <a:prstGeom prst="homePlate">
            <a:avLst/>
          </a:prstGeom>
          <a:ln w="28575">
            <a:solidFill>
              <a:srgbClr val="1B789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ky-KG" sz="1200" b="1" dirty="0">
                <a:solidFill>
                  <a:prstClr val="black"/>
                </a:solidFill>
              </a:rPr>
              <a:t>Окуу программаларынын түрдүүлүгү</a:t>
            </a:r>
            <a:endParaRPr lang="ky-KG" sz="1200" dirty="0">
              <a:solidFill>
                <a:prstClr val="black"/>
              </a:solidFill>
            </a:endParaRPr>
          </a:p>
        </p:txBody>
      </p:sp>
      <p:sp>
        <p:nvSpPr>
          <p:cNvPr id="24" name="Пятиугольник 23"/>
          <p:cNvSpPr/>
          <p:nvPr/>
        </p:nvSpPr>
        <p:spPr>
          <a:xfrm>
            <a:off x="7423139" y="888847"/>
            <a:ext cx="2123044" cy="812800"/>
          </a:xfrm>
          <a:prstGeom prst="homePlate">
            <a:avLst/>
          </a:prstGeom>
          <a:ln w="28575">
            <a:solidFill>
              <a:srgbClr val="1B789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ky-KG" sz="1200" b="1" dirty="0">
                <a:solidFill>
                  <a:prstClr val="black"/>
                </a:solidFill>
              </a:rPr>
              <a:t>Жекелештирилген (индивидуализированное) окутуу</a:t>
            </a:r>
            <a:endParaRPr lang="ky-KG" sz="1200" dirty="0">
              <a:solidFill>
                <a:prstClr val="black"/>
              </a:solidFill>
            </a:endParaRPr>
          </a:p>
        </p:txBody>
      </p:sp>
      <p:sp>
        <p:nvSpPr>
          <p:cNvPr id="25" name="Пятиугольник 24"/>
          <p:cNvSpPr/>
          <p:nvPr/>
        </p:nvSpPr>
        <p:spPr>
          <a:xfrm>
            <a:off x="5568162" y="903841"/>
            <a:ext cx="1727200" cy="812800"/>
          </a:xfrm>
          <a:prstGeom prst="homePlate">
            <a:avLst/>
          </a:prstGeom>
          <a:ln w="28575">
            <a:solidFill>
              <a:srgbClr val="1B789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ky-KG" sz="1200" b="1" dirty="0">
                <a:solidFill>
                  <a:prstClr val="black"/>
                </a:solidFill>
              </a:rPr>
              <a:t>Окутуунун адаптацияланган усулдары</a:t>
            </a:r>
            <a:endParaRPr lang="ky-KG" sz="1200" dirty="0">
              <a:solidFill>
                <a:prstClr val="black"/>
              </a:solidFill>
            </a:endParaRPr>
          </a:p>
        </p:txBody>
      </p:sp>
      <p:sp>
        <p:nvSpPr>
          <p:cNvPr id="26" name="Пятиугольник 25"/>
          <p:cNvSpPr/>
          <p:nvPr/>
        </p:nvSpPr>
        <p:spPr>
          <a:xfrm>
            <a:off x="3704899" y="894849"/>
            <a:ext cx="1727200" cy="812800"/>
          </a:xfrm>
          <a:prstGeom prst="homePlate">
            <a:avLst/>
          </a:prstGeom>
          <a:ln w="28575">
            <a:solidFill>
              <a:srgbClr val="1B789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ky-KG" sz="1200" b="1" dirty="0">
                <a:solidFill>
                  <a:prstClr val="black"/>
                </a:solidFill>
              </a:rPr>
              <a:t>Окуунун ийкемдүү графиги</a:t>
            </a:r>
            <a:endParaRPr lang="ky-KG" sz="1200" dirty="0">
              <a:solidFill>
                <a:prstClr val="black"/>
              </a:solidFill>
            </a:endParaRPr>
          </a:p>
        </p:txBody>
      </p:sp>
      <p:sp>
        <p:nvSpPr>
          <p:cNvPr id="27" name="Пятиугольник 26"/>
          <p:cNvSpPr/>
          <p:nvPr/>
        </p:nvSpPr>
        <p:spPr>
          <a:xfrm>
            <a:off x="9673960" y="884290"/>
            <a:ext cx="1727200" cy="812800"/>
          </a:xfrm>
          <a:prstGeom prst="homePlate">
            <a:avLst/>
          </a:prstGeom>
          <a:ln w="28575">
            <a:solidFill>
              <a:srgbClr val="1B789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ky-KG" sz="1200" b="1" dirty="0">
                <a:solidFill>
                  <a:prstClr val="black"/>
                </a:solidFill>
              </a:rPr>
              <a:t>Оценка на основе достижений</a:t>
            </a:r>
            <a:endParaRPr lang="ky-KG" sz="1200" dirty="0">
              <a:solidFill>
                <a:prstClr val="black"/>
              </a:solidFill>
            </a:endParaRPr>
          </a:p>
        </p:txBody>
      </p:sp>
      <p:sp>
        <p:nvSpPr>
          <p:cNvPr id="28" name="TextBox 27"/>
          <p:cNvSpPr txBox="1"/>
          <p:nvPr/>
        </p:nvSpPr>
        <p:spPr>
          <a:xfrm>
            <a:off x="4351590" y="443591"/>
            <a:ext cx="4273414" cy="379656"/>
          </a:xfrm>
          <a:prstGeom prst="rect">
            <a:avLst/>
          </a:prstGeom>
          <a:noFill/>
        </p:spPr>
        <p:txBody>
          <a:bodyPr wrap="none" rtlCol="0">
            <a:spAutoFit/>
          </a:bodyPr>
          <a:lstStyle/>
          <a:p>
            <a:r>
              <a:rPr lang="ky-KG" sz="1867" b="1" dirty="0">
                <a:solidFill>
                  <a:srgbClr val="A50E07"/>
                </a:solidFill>
              </a:rPr>
              <a:t>ИЙКЕМДҮҮ БИЛИМ БЕРҮҮ СИСТЕМАСЫ</a:t>
            </a:r>
          </a:p>
        </p:txBody>
      </p:sp>
      <p:sp>
        <p:nvSpPr>
          <p:cNvPr id="29" name="TextBox 28"/>
          <p:cNvSpPr txBox="1"/>
          <p:nvPr/>
        </p:nvSpPr>
        <p:spPr>
          <a:xfrm>
            <a:off x="3125923" y="3772771"/>
            <a:ext cx="6612195" cy="420564"/>
          </a:xfrm>
          <a:prstGeom prst="rect">
            <a:avLst/>
          </a:prstGeom>
          <a:noFill/>
        </p:spPr>
        <p:txBody>
          <a:bodyPr wrap="none" rtlCol="0">
            <a:spAutoFit/>
          </a:bodyPr>
          <a:lstStyle/>
          <a:p>
            <a:r>
              <a:rPr lang="ru-RU" sz="2133" b="1" dirty="0">
                <a:solidFill>
                  <a:srgbClr val="A00E07"/>
                </a:solidFill>
              </a:rPr>
              <a:t>ОШМУДА ОКУУ ПРОЦЕССИН УЮШТУРУУНУН МОДЕЛИ</a:t>
            </a:r>
          </a:p>
        </p:txBody>
      </p:sp>
      <p:sp>
        <p:nvSpPr>
          <p:cNvPr id="33" name="Пятиугольник 32"/>
          <p:cNvSpPr/>
          <p:nvPr/>
        </p:nvSpPr>
        <p:spPr>
          <a:xfrm>
            <a:off x="4869803" y="2324208"/>
            <a:ext cx="1799192" cy="1312075"/>
          </a:xfrm>
          <a:prstGeom prst="homePlate">
            <a:avLst>
              <a:gd name="adj" fmla="val 30795"/>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ru-RU" sz="1200" b="1" dirty="0">
                <a:solidFill>
                  <a:srgbClr val="0C03BD"/>
                </a:solidFill>
              </a:rPr>
              <a:t>АГЫМ</a:t>
            </a:r>
          </a:p>
          <a:p>
            <a:r>
              <a:rPr lang="ky-KG" sz="1200" dirty="0">
                <a:solidFill>
                  <a:prstClr val="black"/>
                </a:solidFill>
              </a:rPr>
              <a:t>- Студент агымга сабактын жадыбалы-на карап жазылат</a:t>
            </a:r>
          </a:p>
          <a:p>
            <a:r>
              <a:rPr lang="ky-KG" sz="1200" dirty="0">
                <a:solidFill>
                  <a:prstClr val="black"/>
                </a:solidFill>
              </a:rPr>
              <a:t>- </a:t>
            </a:r>
            <a:r>
              <a:rPr lang="en-US" sz="1200" dirty="0">
                <a:solidFill>
                  <a:prstClr val="black"/>
                </a:solidFill>
              </a:rPr>
              <a:t>Min</a:t>
            </a:r>
            <a:r>
              <a:rPr lang="ky-KG" sz="1200" dirty="0">
                <a:solidFill>
                  <a:prstClr val="black"/>
                </a:solidFill>
              </a:rPr>
              <a:t>/</a:t>
            </a:r>
            <a:r>
              <a:rPr lang="en-US" sz="1200" dirty="0">
                <a:solidFill>
                  <a:prstClr val="black"/>
                </a:solidFill>
              </a:rPr>
              <a:t> Max  ECTS </a:t>
            </a:r>
            <a:r>
              <a:rPr lang="ru-RU" sz="1200" dirty="0">
                <a:solidFill>
                  <a:prstClr val="black"/>
                </a:solidFill>
              </a:rPr>
              <a:t>кредит</a:t>
            </a:r>
          </a:p>
        </p:txBody>
      </p:sp>
      <p:sp>
        <p:nvSpPr>
          <p:cNvPr id="34" name="Пятиугольник 33"/>
          <p:cNvSpPr/>
          <p:nvPr/>
        </p:nvSpPr>
        <p:spPr>
          <a:xfrm>
            <a:off x="2693566" y="2331478"/>
            <a:ext cx="2022666" cy="1304805"/>
          </a:xfrm>
          <a:prstGeom prst="homePlate">
            <a:avLst>
              <a:gd name="adj" fmla="val 36386"/>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ru-RU" sz="1200" b="1" dirty="0">
                <a:solidFill>
                  <a:srgbClr val="0C03BD"/>
                </a:solidFill>
              </a:rPr>
              <a:t>СТУДЕНТТИН ЖЕКЕЧЕ ОКУУ ПЛАНЫ</a:t>
            </a:r>
          </a:p>
          <a:p>
            <a:r>
              <a:rPr lang="ky-KG" sz="1200" dirty="0">
                <a:solidFill>
                  <a:prstClr val="black"/>
                </a:solidFill>
              </a:rPr>
              <a:t>- Пре/Постреквизит</a:t>
            </a:r>
          </a:p>
          <a:p>
            <a:r>
              <a:rPr lang="ky-KG" sz="1200" dirty="0">
                <a:solidFill>
                  <a:prstClr val="black"/>
                </a:solidFill>
              </a:rPr>
              <a:t>- Дисциплиналардын каталогу</a:t>
            </a:r>
          </a:p>
          <a:p>
            <a:r>
              <a:rPr lang="ky-KG" sz="1200" dirty="0">
                <a:solidFill>
                  <a:prstClr val="black"/>
                </a:solidFill>
              </a:rPr>
              <a:t>- Окутуучуларды тандоо</a:t>
            </a:r>
          </a:p>
        </p:txBody>
      </p:sp>
      <p:sp>
        <p:nvSpPr>
          <p:cNvPr id="35" name="Пятиугольник 34"/>
          <p:cNvSpPr/>
          <p:nvPr/>
        </p:nvSpPr>
        <p:spPr>
          <a:xfrm>
            <a:off x="625738" y="2346446"/>
            <a:ext cx="1964370" cy="1312075"/>
          </a:xfrm>
          <a:prstGeom prst="homePlat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ky-KG" sz="1200" b="1" dirty="0">
                <a:solidFill>
                  <a:srgbClr val="0C03BD"/>
                </a:solidFill>
              </a:rPr>
              <a:t>СТУДЕНТ МЕНЕН КЕЛИШИМ</a:t>
            </a:r>
          </a:p>
          <a:p>
            <a:pPr marL="190510" indent="-190510">
              <a:buFontTx/>
              <a:buChar char="-"/>
            </a:pPr>
            <a:r>
              <a:rPr lang="ky-KG" sz="1200" dirty="0">
                <a:solidFill>
                  <a:prstClr val="black"/>
                </a:solidFill>
              </a:rPr>
              <a:t>Кредиттин (</a:t>
            </a:r>
            <a:r>
              <a:rPr lang="en-US" sz="1200" dirty="0">
                <a:solidFill>
                  <a:prstClr val="black"/>
                </a:solidFill>
              </a:rPr>
              <a:t>ECTS</a:t>
            </a:r>
            <a:r>
              <a:rPr lang="ky-KG" sz="1200" dirty="0">
                <a:solidFill>
                  <a:prstClr val="black"/>
                </a:solidFill>
              </a:rPr>
              <a:t>) көлөмүнө карата</a:t>
            </a:r>
          </a:p>
          <a:p>
            <a:pPr marL="190510" indent="-190510">
              <a:buFontTx/>
              <a:buChar char="-"/>
            </a:pPr>
            <a:r>
              <a:rPr lang="ky-KG" sz="1200" dirty="0">
                <a:solidFill>
                  <a:prstClr val="black"/>
                </a:solidFill>
              </a:rPr>
              <a:t>Семестрдик төлөм</a:t>
            </a:r>
            <a:endParaRPr lang="ru-RU" sz="1200" dirty="0">
              <a:solidFill>
                <a:prstClr val="black"/>
              </a:solidFill>
            </a:endParaRPr>
          </a:p>
        </p:txBody>
      </p:sp>
      <p:sp>
        <p:nvSpPr>
          <p:cNvPr id="38" name="Пятиугольник 37"/>
          <p:cNvSpPr/>
          <p:nvPr/>
        </p:nvSpPr>
        <p:spPr>
          <a:xfrm>
            <a:off x="6865421" y="2322935"/>
            <a:ext cx="2309651" cy="1304806"/>
          </a:xfrm>
          <a:prstGeom prst="homePlate">
            <a:avLst>
              <a:gd name="adj" fmla="val 36386"/>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ru-RU" sz="1200" b="1" dirty="0">
                <a:solidFill>
                  <a:srgbClr val="0C03BD"/>
                </a:solidFill>
              </a:rPr>
              <a:t>ОКУТУУЧУЛАРДЫН РЕЙТИНГИ</a:t>
            </a:r>
          </a:p>
          <a:p>
            <a:r>
              <a:rPr lang="ky-KG" sz="1200" dirty="0">
                <a:solidFill>
                  <a:prstClr val="black"/>
                </a:solidFill>
              </a:rPr>
              <a:t>- </a:t>
            </a:r>
            <a:r>
              <a:rPr lang="en-US" sz="1200" dirty="0">
                <a:solidFill>
                  <a:prstClr val="black"/>
                </a:solidFill>
              </a:rPr>
              <a:t>E-portfolio</a:t>
            </a:r>
            <a:endParaRPr lang="ky-KG" sz="1200" dirty="0">
              <a:solidFill>
                <a:prstClr val="black"/>
              </a:solidFill>
            </a:endParaRPr>
          </a:p>
          <a:p>
            <a:r>
              <a:rPr lang="ky-KG" sz="1200" dirty="0">
                <a:solidFill>
                  <a:prstClr val="black"/>
                </a:solidFill>
              </a:rPr>
              <a:t>- Электрондук журнал</a:t>
            </a:r>
          </a:p>
          <a:p>
            <a:r>
              <a:rPr lang="ky-KG" sz="1200" dirty="0">
                <a:solidFill>
                  <a:prstClr val="black"/>
                </a:solidFill>
              </a:rPr>
              <a:t>- Студенттер арасында электрондук сурамжылоо</a:t>
            </a:r>
          </a:p>
        </p:txBody>
      </p:sp>
      <p:sp>
        <p:nvSpPr>
          <p:cNvPr id="40" name="Пятиугольник 39"/>
          <p:cNvSpPr/>
          <p:nvPr/>
        </p:nvSpPr>
        <p:spPr>
          <a:xfrm>
            <a:off x="9266211" y="2322935"/>
            <a:ext cx="2203261" cy="1352173"/>
          </a:xfrm>
          <a:prstGeom prst="homePlate">
            <a:avLst>
              <a:gd name="adj" fmla="val 3138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ru-RU" sz="1200" b="1" dirty="0">
                <a:solidFill>
                  <a:srgbClr val="0C03BD"/>
                </a:solidFill>
              </a:rPr>
              <a:t>КАТТОО КЕҢСЕСИ </a:t>
            </a:r>
            <a:br>
              <a:rPr lang="ru-RU" sz="1200" b="1" dirty="0">
                <a:solidFill>
                  <a:srgbClr val="0C03BD"/>
                </a:solidFill>
              </a:rPr>
            </a:br>
            <a:r>
              <a:rPr lang="ru-RU" sz="1200" b="1" dirty="0">
                <a:solidFill>
                  <a:srgbClr val="0C03BD"/>
                </a:solidFill>
              </a:rPr>
              <a:t>(ОФИС РЕГИСТРАТОР)</a:t>
            </a:r>
          </a:p>
          <a:p>
            <a:r>
              <a:rPr lang="ky-KG" sz="1200" dirty="0">
                <a:solidFill>
                  <a:prstClr val="black"/>
                </a:solidFill>
              </a:rPr>
              <a:t>- Студенттерди тейлөө </a:t>
            </a:r>
            <a:br>
              <a:rPr lang="ky-KG" sz="1200" dirty="0">
                <a:solidFill>
                  <a:prstClr val="black"/>
                </a:solidFill>
              </a:rPr>
            </a:br>
            <a:r>
              <a:rPr lang="ky-KG" sz="1200" dirty="0">
                <a:solidFill>
                  <a:prstClr val="black"/>
                </a:solidFill>
              </a:rPr>
              <a:t>   борбору</a:t>
            </a:r>
          </a:p>
          <a:p>
            <a:r>
              <a:rPr lang="ru-RU" sz="1200" dirty="0">
                <a:solidFill>
                  <a:prstClr val="black"/>
                </a:solidFill>
              </a:rPr>
              <a:t>- </a:t>
            </a:r>
            <a:r>
              <a:rPr lang="ru-RU" sz="1200" dirty="0" err="1">
                <a:solidFill>
                  <a:prstClr val="black"/>
                </a:solidFill>
              </a:rPr>
              <a:t>Маалыматтык</a:t>
            </a:r>
            <a:r>
              <a:rPr lang="ru-RU" sz="1200" dirty="0">
                <a:solidFill>
                  <a:prstClr val="black"/>
                </a:solidFill>
              </a:rPr>
              <a:t> </a:t>
            </a:r>
            <a:r>
              <a:rPr lang="ru-RU" sz="1200" dirty="0" err="1">
                <a:solidFill>
                  <a:prstClr val="black"/>
                </a:solidFill>
              </a:rPr>
              <a:t>колдоо</a:t>
            </a:r>
            <a:endParaRPr lang="ru-RU" sz="1200" dirty="0">
              <a:solidFill>
                <a:prstClr val="black"/>
              </a:solidFill>
            </a:endParaRPr>
          </a:p>
          <a:p>
            <a:r>
              <a:rPr lang="ru-RU" sz="1200" dirty="0">
                <a:solidFill>
                  <a:prstClr val="black"/>
                </a:solidFill>
              </a:rPr>
              <a:t>- </a:t>
            </a:r>
            <a:r>
              <a:rPr lang="ru-RU" sz="1200" dirty="0" err="1">
                <a:solidFill>
                  <a:prstClr val="black"/>
                </a:solidFill>
              </a:rPr>
              <a:t>Коррупцияга</a:t>
            </a:r>
            <a:r>
              <a:rPr lang="ru-RU" sz="1200" dirty="0">
                <a:solidFill>
                  <a:prstClr val="black"/>
                </a:solidFill>
              </a:rPr>
              <a:t> </a:t>
            </a:r>
            <a:r>
              <a:rPr lang="ru-RU" sz="1200" dirty="0" err="1">
                <a:solidFill>
                  <a:prstClr val="black"/>
                </a:solidFill>
              </a:rPr>
              <a:t>каршы</a:t>
            </a:r>
            <a:r>
              <a:rPr lang="ru-RU" sz="1200" dirty="0">
                <a:solidFill>
                  <a:prstClr val="black"/>
                </a:solidFill>
              </a:rPr>
              <a:t> </a:t>
            </a:r>
            <a:br>
              <a:rPr lang="ru-RU" sz="1200" dirty="0">
                <a:solidFill>
                  <a:prstClr val="black"/>
                </a:solidFill>
              </a:rPr>
            </a:br>
            <a:r>
              <a:rPr lang="ru-RU" sz="1200" dirty="0">
                <a:solidFill>
                  <a:prstClr val="black"/>
                </a:solidFill>
              </a:rPr>
              <a:t>   </a:t>
            </a:r>
            <a:r>
              <a:rPr lang="ru-RU" sz="1200" dirty="0" err="1">
                <a:solidFill>
                  <a:prstClr val="black"/>
                </a:solidFill>
              </a:rPr>
              <a:t>маданият</a:t>
            </a:r>
            <a:endParaRPr lang="ru-RU" sz="1200" dirty="0">
              <a:solidFill>
                <a:prstClr val="black"/>
              </a:solidFill>
            </a:endParaRPr>
          </a:p>
        </p:txBody>
      </p:sp>
      <p:sp>
        <p:nvSpPr>
          <p:cNvPr id="41" name="TextBox 40">
            <a:extLst>
              <a:ext uri="{FF2B5EF4-FFF2-40B4-BE49-F238E27FC236}">
                <a16:creationId xmlns:a16="http://schemas.microsoft.com/office/drawing/2014/main" id="{F25C6348-EB18-E7D5-AD44-C4FDD3927C37}"/>
              </a:ext>
            </a:extLst>
          </p:cNvPr>
          <p:cNvSpPr txBox="1"/>
          <p:nvPr/>
        </p:nvSpPr>
        <p:spPr>
          <a:xfrm>
            <a:off x="9988656" y="4747893"/>
            <a:ext cx="1480816" cy="460308"/>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120000" tIns="35560" rIns="35560" bIns="35560" numCol="1" spcCol="1270" anchor="ctr" anchorCtr="0">
            <a:noAutofit/>
          </a:bodyPr>
          <a:lstStyle/>
          <a:p>
            <a:pPr defTabSz="622331">
              <a:lnSpc>
                <a:spcPct val="90000"/>
              </a:lnSpc>
              <a:spcBef>
                <a:spcPct val="0"/>
              </a:spcBef>
              <a:spcAft>
                <a:spcPct val="35000"/>
              </a:spcAft>
            </a:pPr>
            <a:r>
              <a:rPr lang="ky-KG" sz="1333" b="1" dirty="0">
                <a:solidFill>
                  <a:prstClr val="black"/>
                </a:solidFill>
              </a:rPr>
              <a:t>Окуу-усулдук бирикме</a:t>
            </a:r>
            <a:endParaRPr lang="ru-RU" sz="1867" b="1" dirty="0">
              <a:solidFill>
                <a:prstClr val="black"/>
              </a:solidFill>
            </a:endParaRPr>
          </a:p>
        </p:txBody>
      </p:sp>
      <p:sp>
        <p:nvSpPr>
          <p:cNvPr id="42" name="TextBox 41">
            <a:extLst>
              <a:ext uri="{FF2B5EF4-FFF2-40B4-BE49-F238E27FC236}">
                <a16:creationId xmlns:a16="http://schemas.microsoft.com/office/drawing/2014/main" id="{16CCAE70-22D8-05F4-4824-0E237BD5C9C3}"/>
              </a:ext>
            </a:extLst>
          </p:cNvPr>
          <p:cNvSpPr txBox="1"/>
          <p:nvPr/>
        </p:nvSpPr>
        <p:spPr>
          <a:xfrm>
            <a:off x="9971089" y="5720487"/>
            <a:ext cx="1498384" cy="435539"/>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120000" tIns="35560" rIns="35560" bIns="35560" numCol="1" spcCol="1270" anchor="ctr" anchorCtr="0">
            <a:noAutofit/>
          </a:bodyPr>
          <a:lstStyle/>
          <a:p>
            <a:pPr defTabSz="622331">
              <a:lnSpc>
                <a:spcPct val="90000"/>
              </a:lnSpc>
              <a:spcBef>
                <a:spcPct val="0"/>
              </a:spcBef>
              <a:spcAft>
                <a:spcPct val="35000"/>
              </a:spcAft>
            </a:pPr>
            <a:r>
              <a:rPr lang="ru-RU" sz="1333" b="1" dirty="0" err="1">
                <a:solidFill>
                  <a:prstClr val="black"/>
                </a:solidFill>
              </a:rPr>
              <a:t>Стейкхолдерлер</a:t>
            </a:r>
            <a:endParaRPr lang="ru-RU" sz="2133" b="1" dirty="0">
              <a:solidFill>
                <a:prstClr val="black"/>
              </a:solidFill>
            </a:endParaRPr>
          </a:p>
        </p:txBody>
      </p:sp>
      <p:sp>
        <p:nvSpPr>
          <p:cNvPr id="43" name="TextBox 42">
            <a:extLst>
              <a:ext uri="{FF2B5EF4-FFF2-40B4-BE49-F238E27FC236}">
                <a16:creationId xmlns:a16="http://schemas.microsoft.com/office/drawing/2014/main" id="{6C3C4A86-720F-52BF-745B-DC3A8AF47660}"/>
              </a:ext>
            </a:extLst>
          </p:cNvPr>
          <p:cNvSpPr txBox="1"/>
          <p:nvPr/>
        </p:nvSpPr>
        <p:spPr>
          <a:xfrm>
            <a:off x="9981736" y="5269801"/>
            <a:ext cx="1487737" cy="403092"/>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120000" tIns="35560" rIns="35560" bIns="35560" numCol="1" spcCol="1270" anchor="ctr" anchorCtr="0">
            <a:noAutofit/>
          </a:bodyPr>
          <a:lstStyle/>
          <a:p>
            <a:pPr defTabSz="622331">
              <a:lnSpc>
                <a:spcPct val="90000"/>
              </a:lnSpc>
              <a:spcBef>
                <a:spcPct val="0"/>
              </a:spcBef>
              <a:spcAft>
                <a:spcPct val="35000"/>
              </a:spcAft>
            </a:pPr>
            <a:r>
              <a:rPr lang="ky-KG" sz="1333" b="1" dirty="0">
                <a:solidFill>
                  <a:prstClr val="black"/>
                </a:solidFill>
              </a:rPr>
              <a:t>Эксперттер </a:t>
            </a:r>
            <a:endParaRPr lang="ru-RU" sz="1867" b="1" dirty="0">
              <a:solidFill>
                <a:prstClr val="black"/>
              </a:solidFill>
            </a:endParaRPr>
          </a:p>
        </p:txBody>
      </p:sp>
      <p:sp>
        <p:nvSpPr>
          <p:cNvPr id="44" name="Овал 43">
            <a:extLst>
              <a:ext uri="{FF2B5EF4-FFF2-40B4-BE49-F238E27FC236}">
                <a16:creationId xmlns:a16="http://schemas.microsoft.com/office/drawing/2014/main" id="{27B45CDD-437B-0BC1-A4A9-2081F24C51D6}"/>
              </a:ext>
            </a:extLst>
          </p:cNvPr>
          <p:cNvSpPr/>
          <p:nvPr/>
        </p:nvSpPr>
        <p:spPr>
          <a:xfrm>
            <a:off x="11366829" y="5746974"/>
            <a:ext cx="370026" cy="353964"/>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aa-ET" sz="1200">
              <a:solidFill>
                <a:prstClr val="black">
                  <a:hueOff val="0"/>
                  <a:satOff val="0"/>
                  <a:lumOff val="0"/>
                  <a:alphaOff val="0"/>
                </a:prstClr>
              </a:solidFill>
            </a:endParaRPr>
          </a:p>
        </p:txBody>
      </p:sp>
      <p:grpSp>
        <p:nvGrpSpPr>
          <p:cNvPr id="46" name="Группа 45">
            <a:extLst>
              <a:ext uri="{FF2B5EF4-FFF2-40B4-BE49-F238E27FC236}">
                <a16:creationId xmlns:a16="http://schemas.microsoft.com/office/drawing/2014/main" id="{68929411-3DB4-57AF-5CD8-AF6F5E5E85C6}"/>
              </a:ext>
            </a:extLst>
          </p:cNvPr>
          <p:cNvGrpSpPr/>
          <p:nvPr/>
        </p:nvGrpSpPr>
        <p:grpSpPr>
          <a:xfrm rot="10800000">
            <a:off x="9535479" y="4954210"/>
            <a:ext cx="404679" cy="937908"/>
            <a:chOff x="6293638" y="416531"/>
            <a:chExt cx="441622" cy="550900"/>
          </a:xfrm>
          <a:solidFill>
            <a:schemeClr val="accent5">
              <a:lumMod val="75000"/>
            </a:schemeClr>
          </a:solidFill>
        </p:grpSpPr>
        <p:sp>
          <p:nvSpPr>
            <p:cNvPr id="47" name="Стрелка вправо 46">
              <a:extLst>
                <a:ext uri="{FF2B5EF4-FFF2-40B4-BE49-F238E27FC236}">
                  <a16:creationId xmlns:a16="http://schemas.microsoft.com/office/drawing/2014/main" id="{CE3D5EFB-2DEB-C881-BAFE-C62CD2150FB4}"/>
                </a:ext>
              </a:extLst>
            </p:cNvPr>
            <p:cNvSpPr/>
            <p:nvPr/>
          </p:nvSpPr>
          <p:spPr>
            <a:xfrm>
              <a:off x="6293638" y="416531"/>
              <a:ext cx="441622" cy="550900"/>
            </a:xfrm>
            <a:prstGeom prst="rightArrow">
              <a:avLst>
                <a:gd name="adj1" fmla="val 60000"/>
                <a:gd name="adj2" fmla="val 50000"/>
              </a:avLst>
            </a:prstGeom>
          </p:spPr>
          <p:style>
            <a:lnRef idx="1">
              <a:schemeClr val="accent1"/>
            </a:lnRef>
            <a:fillRef idx="2">
              <a:schemeClr val="accent1"/>
            </a:fillRef>
            <a:effectRef idx="1">
              <a:schemeClr val="accent1"/>
            </a:effectRef>
            <a:fontRef idx="minor">
              <a:schemeClr val="dk1"/>
            </a:fontRef>
          </p:style>
          <p:txBody>
            <a:bodyPr/>
            <a:lstStyle/>
            <a:p>
              <a:endParaRPr lang="aa-ET" sz="1200" b="1">
                <a:solidFill>
                  <a:prstClr val="black"/>
                </a:solidFill>
              </a:endParaRPr>
            </a:p>
          </p:txBody>
        </p:sp>
        <p:sp>
          <p:nvSpPr>
            <p:cNvPr id="48" name="Стрелка вправо 4">
              <a:extLst>
                <a:ext uri="{FF2B5EF4-FFF2-40B4-BE49-F238E27FC236}">
                  <a16:creationId xmlns:a16="http://schemas.microsoft.com/office/drawing/2014/main" id="{D5C16169-99A5-43F3-6858-FD3CB9B9D57F}"/>
                </a:ext>
              </a:extLst>
            </p:cNvPr>
            <p:cNvSpPr txBox="1"/>
            <p:nvPr/>
          </p:nvSpPr>
          <p:spPr>
            <a:xfrm>
              <a:off x="6293638" y="526711"/>
              <a:ext cx="309135" cy="330540"/>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0" tIns="0" rIns="0" bIns="0" numCol="1" spcCol="1270" anchor="ctr" anchorCtr="0">
              <a:noAutofit/>
            </a:bodyPr>
            <a:lstStyle/>
            <a:p>
              <a:pPr algn="ctr" defTabSz="622331">
                <a:lnSpc>
                  <a:spcPct val="90000"/>
                </a:lnSpc>
                <a:spcBef>
                  <a:spcPct val="0"/>
                </a:spcBef>
                <a:spcAft>
                  <a:spcPct val="35000"/>
                </a:spcAft>
              </a:pPr>
              <a:endParaRPr lang="ru-RU" sz="1400" b="1">
                <a:solidFill>
                  <a:prstClr val="black"/>
                </a:solidFill>
              </a:endParaRPr>
            </a:p>
          </p:txBody>
        </p:sp>
      </p:grpSp>
      <p:sp>
        <p:nvSpPr>
          <p:cNvPr id="54" name="Овал 53">
            <a:extLst>
              <a:ext uri="{FF2B5EF4-FFF2-40B4-BE49-F238E27FC236}">
                <a16:creationId xmlns:a16="http://schemas.microsoft.com/office/drawing/2014/main" id="{27B45CDD-437B-0BC1-A4A9-2081F24C51D6}"/>
              </a:ext>
            </a:extLst>
          </p:cNvPr>
          <p:cNvSpPr/>
          <p:nvPr/>
        </p:nvSpPr>
        <p:spPr>
          <a:xfrm>
            <a:off x="11342069" y="5287362"/>
            <a:ext cx="370026" cy="353964"/>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aa-ET" sz="1200">
              <a:solidFill>
                <a:prstClr val="black">
                  <a:hueOff val="0"/>
                  <a:satOff val="0"/>
                  <a:lumOff val="0"/>
                  <a:alphaOff val="0"/>
                </a:prstClr>
              </a:solidFill>
            </a:endParaRPr>
          </a:p>
        </p:txBody>
      </p:sp>
      <p:sp>
        <p:nvSpPr>
          <p:cNvPr id="56" name="Овал 55">
            <a:extLst>
              <a:ext uri="{FF2B5EF4-FFF2-40B4-BE49-F238E27FC236}">
                <a16:creationId xmlns:a16="http://schemas.microsoft.com/office/drawing/2014/main" id="{27B45CDD-437B-0BC1-A4A9-2081F24C51D6}"/>
              </a:ext>
            </a:extLst>
          </p:cNvPr>
          <p:cNvSpPr/>
          <p:nvPr/>
        </p:nvSpPr>
        <p:spPr>
          <a:xfrm>
            <a:off x="11329430" y="4787381"/>
            <a:ext cx="370026" cy="353964"/>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aa-ET" sz="1200">
              <a:solidFill>
                <a:prstClr val="black">
                  <a:hueOff val="0"/>
                  <a:satOff val="0"/>
                  <a:lumOff val="0"/>
                  <a:alphaOff val="0"/>
                </a:prstClr>
              </a:solidFill>
            </a:endParaRPr>
          </a:p>
        </p:txBody>
      </p:sp>
      <p:sp>
        <p:nvSpPr>
          <p:cNvPr id="57" name="Прямоугольник с двумя скругленными противолежащими углами 56"/>
          <p:cNvSpPr/>
          <p:nvPr/>
        </p:nvSpPr>
        <p:spPr>
          <a:xfrm>
            <a:off x="6904286" y="4160342"/>
            <a:ext cx="2620377" cy="1140003"/>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y-KG" sz="1600" b="1" dirty="0">
                <a:solidFill>
                  <a:srgbClr val="2543F7"/>
                </a:solidFill>
              </a:rPr>
              <a:t>Билим берүү стандарттары </a:t>
            </a:r>
          </a:p>
          <a:p>
            <a:pPr algn="ctr"/>
            <a:r>
              <a:rPr lang="ky-KG" sz="1333" dirty="0">
                <a:solidFill>
                  <a:prstClr val="black"/>
                </a:solidFill>
              </a:rPr>
              <a:t>Окутуу натыйжаларына талаптар</a:t>
            </a:r>
          </a:p>
        </p:txBody>
      </p:sp>
      <p:sp>
        <p:nvSpPr>
          <p:cNvPr id="58" name="Прямоугольник с двумя скругленными противолежащими углами 57"/>
          <p:cNvSpPr/>
          <p:nvPr/>
        </p:nvSpPr>
        <p:spPr>
          <a:xfrm>
            <a:off x="7211532" y="5175264"/>
            <a:ext cx="2236708" cy="1382270"/>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y-KG" sz="1467" b="1" dirty="0" smtClean="0">
                <a:solidFill>
                  <a:srgbClr val="2543F7"/>
                </a:solidFill>
              </a:rPr>
              <a:t>Билим берүү ишин лицензиялоо</a:t>
            </a:r>
            <a:endParaRPr lang="ky-KG" sz="1467" b="1" dirty="0">
              <a:solidFill>
                <a:srgbClr val="2543F7"/>
              </a:solidFill>
            </a:endParaRPr>
          </a:p>
          <a:p>
            <a:pPr algn="ctr"/>
            <a:r>
              <a:rPr lang="ky-KG" sz="1333" dirty="0" smtClean="0">
                <a:solidFill>
                  <a:prstClr val="black"/>
                </a:solidFill>
              </a:rPr>
              <a:t>Актуалдуу багыттар, адистиктер, кесиптер</a:t>
            </a:r>
            <a:endParaRPr lang="ky-KG" sz="1333" dirty="0">
              <a:solidFill>
                <a:prstClr val="black"/>
              </a:solidFill>
            </a:endParaRPr>
          </a:p>
        </p:txBody>
      </p:sp>
      <p:sp>
        <p:nvSpPr>
          <p:cNvPr id="63" name="Прямоугольник с двумя скругленными противолежащими углами 62"/>
          <p:cNvSpPr/>
          <p:nvPr/>
        </p:nvSpPr>
        <p:spPr>
          <a:xfrm>
            <a:off x="105191" y="4092846"/>
            <a:ext cx="2405701" cy="1166192"/>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600" b="1" dirty="0">
                <a:solidFill>
                  <a:srgbClr val="2543F7"/>
                </a:solidFill>
              </a:rPr>
              <a:t>Окутуу формасы </a:t>
            </a:r>
          </a:p>
          <a:p>
            <a:pPr marL="190510" indent="-190510">
              <a:buFontTx/>
              <a:buChar char="-"/>
            </a:pPr>
            <a:r>
              <a:rPr lang="ky-KG" sz="1200" dirty="0">
                <a:solidFill>
                  <a:prstClr val="black"/>
                </a:solidFill>
              </a:rPr>
              <a:t>Күндүзгү, кечки, сырттан, онлайн, гибриддик</a:t>
            </a:r>
          </a:p>
          <a:p>
            <a:pPr marL="190510" indent="-190510">
              <a:buFontTx/>
              <a:buChar char="-"/>
            </a:pPr>
            <a:r>
              <a:rPr lang="ky-KG" sz="1200" dirty="0">
                <a:solidFill>
                  <a:prstClr val="black"/>
                </a:solidFill>
              </a:rPr>
              <a:t>Кышкы кабыл алуу</a:t>
            </a:r>
          </a:p>
          <a:p>
            <a:pPr marL="190510" indent="-190510">
              <a:buFontTx/>
              <a:buChar char="-"/>
            </a:pPr>
            <a:r>
              <a:rPr lang="ky-KG" sz="1200" dirty="0">
                <a:solidFill>
                  <a:prstClr val="black"/>
                </a:solidFill>
              </a:rPr>
              <a:t>Жайкы семестр</a:t>
            </a:r>
          </a:p>
        </p:txBody>
      </p:sp>
      <p:sp>
        <p:nvSpPr>
          <p:cNvPr id="64" name="Прямоугольник с двумя скругленными противолежащими углами 63"/>
          <p:cNvSpPr/>
          <p:nvPr/>
        </p:nvSpPr>
        <p:spPr>
          <a:xfrm>
            <a:off x="1721628" y="4682432"/>
            <a:ext cx="2085410" cy="973198"/>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333" b="1" dirty="0">
                <a:solidFill>
                  <a:srgbClr val="2543F7"/>
                </a:solidFill>
              </a:rPr>
              <a:t>Университетке которулуу, тикеленүү механизми </a:t>
            </a:r>
          </a:p>
          <a:p>
            <a:pPr marL="228611" indent="-228611">
              <a:buFontTx/>
              <a:buChar char="-"/>
            </a:pPr>
            <a:r>
              <a:rPr lang="ky-KG" sz="1333" dirty="0">
                <a:solidFill>
                  <a:prstClr val="black"/>
                </a:solidFill>
              </a:rPr>
              <a:t>К</a:t>
            </a:r>
            <a:r>
              <a:rPr lang="ky-KG" sz="1200" dirty="0">
                <a:solidFill>
                  <a:prstClr val="black"/>
                </a:solidFill>
              </a:rPr>
              <a:t>редиттерди таануу</a:t>
            </a:r>
          </a:p>
          <a:p>
            <a:pPr marL="228611" indent="-228611">
              <a:buFontTx/>
              <a:buChar char="-"/>
            </a:pPr>
            <a:r>
              <a:rPr lang="ky-KG" sz="1200" dirty="0">
                <a:solidFill>
                  <a:prstClr val="black"/>
                </a:solidFill>
              </a:rPr>
              <a:t>Агымдарга жазылуу</a:t>
            </a:r>
          </a:p>
        </p:txBody>
      </p:sp>
      <p:sp>
        <p:nvSpPr>
          <p:cNvPr id="65" name="AutoShape 6">
            <a:extLst>
              <a:ext uri="{FF2B5EF4-FFF2-40B4-BE49-F238E27FC236}">
                <a16:creationId xmlns:a16="http://schemas.microsoft.com/office/drawing/2014/main" id="{D6A1CC11-A7A9-426E-A65C-9837C00CC472}"/>
              </a:ext>
            </a:extLst>
          </p:cNvPr>
          <p:cNvSpPr/>
          <p:nvPr/>
        </p:nvSpPr>
        <p:spPr>
          <a:xfrm>
            <a:off x="254743" y="6698870"/>
            <a:ext cx="11420861" cy="33345"/>
          </a:xfrm>
          <a:prstGeom prst="line">
            <a:avLst/>
          </a:prstGeom>
          <a:ln w="76200" cap="flat">
            <a:solidFill>
              <a:srgbClr val="C00000"/>
            </a:solidFill>
            <a:prstDash val="solid"/>
            <a:headEnd type="none" w="sm" len="sm"/>
            <a:tailEnd type="oval" w="lg" len="lg"/>
          </a:ln>
        </p:spPr>
        <p:txBody>
          <a:bodyPr/>
          <a:lstStyle/>
          <a:p>
            <a:endParaRPr lang="aa-ET" sz="1200" dirty="0">
              <a:solidFill>
                <a:prstClr val="black"/>
              </a:solidFill>
            </a:endParaRPr>
          </a:p>
        </p:txBody>
      </p:sp>
      <p:sp>
        <p:nvSpPr>
          <p:cNvPr id="66" name="Прямоугольник с двумя скругленными противолежащими углами 65"/>
          <p:cNvSpPr/>
          <p:nvPr/>
        </p:nvSpPr>
        <p:spPr>
          <a:xfrm>
            <a:off x="3895779" y="4181983"/>
            <a:ext cx="2790903" cy="1315329"/>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333" b="1" dirty="0">
                <a:solidFill>
                  <a:srgbClr val="2543F7"/>
                </a:solidFill>
              </a:rPr>
              <a:t>Университеттин санариптик экосистемасы</a:t>
            </a:r>
            <a:r>
              <a:rPr lang="ky-KG" sz="1333" dirty="0">
                <a:solidFill>
                  <a:prstClr val="black"/>
                </a:solidFill>
              </a:rPr>
              <a:t> </a:t>
            </a:r>
          </a:p>
          <a:p>
            <a:r>
              <a:rPr lang="ky-KG" sz="1200" dirty="0">
                <a:solidFill>
                  <a:prstClr val="black"/>
                </a:solidFill>
              </a:rPr>
              <a:t>- Электрондук документ жүгүртүү</a:t>
            </a:r>
          </a:p>
          <a:p>
            <a:r>
              <a:rPr lang="ky-KG" sz="1200" dirty="0">
                <a:solidFill>
                  <a:prstClr val="black"/>
                </a:solidFill>
              </a:rPr>
              <a:t>- Электрондук китепкана</a:t>
            </a:r>
          </a:p>
          <a:p>
            <a:r>
              <a:rPr lang="ky-KG" sz="1200" dirty="0">
                <a:solidFill>
                  <a:prstClr val="black"/>
                </a:solidFill>
              </a:rPr>
              <a:t>- Электрондук журнал</a:t>
            </a:r>
          </a:p>
          <a:p>
            <a:r>
              <a:rPr lang="ky-KG" sz="1200" dirty="0">
                <a:solidFill>
                  <a:prstClr val="black"/>
                </a:solidFill>
              </a:rPr>
              <a:t>- Көз карандысыз тестирлөө борбору</a:t>
            </a:r>
          </a:p>
          <a:p>
            <a:r>
              <a:rPr lang="ky-KG" sz="1200" dirty="0">
                <a:solidFill>
                  <a:prstClr val="black"/>
                </a:solidFill>
              </a:rPr>
              <a:t>- Онлайн прокторинг системасы</a:t>
            </a:r>
          </a:p>
        </p:txBody>
      </p:sp>
      <p:sp>
        <p:nvSpPr>
          <p:cNvPr id="67" name="Прямоугольник с двумя скругленными противолежащими углами 66"/>
          <p:cNvSpPr/>
          <p:nvPr/>
        </p:nvSpPr>
        <p:spPr>
          <a:xfrm>
            <a:off x="1629588" y="5704536"/>
            <a:ext cx="4485885" cy="909416"/>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600" b="1" dirty="0" smtClean="0">
                <a:solidFill>
                  <a:srgbClr val="2543F7"/>
                </a:solidFill>
              </a:rPr>
              <a:t>Жумуш ордунда окутуу</a:t>
            </a:r>
            <a:endParaRPr lang="ky-KG" sz="1600" b="1" dirty="0">
              <a:solidFill>
                <a:srgbClr val="2543F7"/>
              </a:solidFill>
            </a:endParaRPr>
          </a:p>
          <a:p>
            <a:pPr algn="ctr"/>
            <a:r>
              <a:rPr lang="ky-KG" sz="1333" dirty="0" smtClean="0">
                <a:solidFill>
                  <a:prstClr val="black"/>
                </a:solidFill>
              </a:rPr>
              <a:t>Медициналык клиника, Стоматологиялык клиника,  Ветеринардык клиника, Окуу-өндүрүштүк комплекс, Жаштар бизнес паркы</a:t>
            </a:r>
            <a:endParaRPr lang="ky-KG" sz="1333" dirty="0">
              <a:solidFill>
                <a:prstClr val="black"/>
              </a:solidFill>
            </a:endParaRPr>
          </a:p>
        </p:txBody>
      </p:sp>
    </p:spTree>
    <p:extLst>
      <p:ext uri="{BB962C8B-B14F-4D97-AF65-F5344CB8AC3E}">
        <p14:creationId xmlns:p14="http://schemas.microsoft.com/office/powerpoint/2010/main" val="3589477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25942" y="-191096"/>
            <a:ext cx="12125325" cy="6820495"/>
          </a:xfrm>
          <a:prstGeom prst="rect">
            <a:avLst/>
          </a:prstGeom>
        </p:spPr>
      </p:pic>
      <p:sp>
        <p:nvSpPr>
          <p:cNvPr id="5" name="Прямоугольник 4"/>
          <p:cNvSpPr/>
          <p:nvPr/>
        </p:nvSpPr>
        <p:spPr>
          <a:xfrm>
            <a:off x="125942" y="2129367"/>
            <a:ext cx="1571625" cy="98107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ky-KG" sz="3200" b="1" dirty="0" smtClean="0">
                <a:solidFill>
                  <a:srgbClr val="FF0000"/>
                </a:solidFill>
              </a:rPr>
              <a:t>Жаңы модель</a:t>
            </a:r>
            <a:endParaRPr lang="ky-KG" sz="3200" b="1" dirty="0">
              <a:solidFill>
                <a:srgbClr val="FF0000"/>
              </a:solidFill>
            </a:endParaRPr>
          </a:p>
        </p:txBody>
      </p:sp>
      <p:sp>
        <p:nvSpPr>
          <p:cNvPr id="2" name="TextBox 1"/>
          <p:cNvSpPr txBox="1"/>
          <p:nvPr/>
        </p:nvSpPr>
        <p:spPr>
          <a:xfrm>
            <a:off x="66675" y="3609974"/>
            <a:ext cx="4476803" cy="1077218"/>
          </a:xfrm>
          <a:prstGeom prst="rect">
            <a:avLst/>
          </a:prstGeom>
          <a:noFill/>
        </p:spPr>
        <p:txBody>
          <a:bodyPr wrap="none" rtlCol="0">
            <a:spAutoFit/>
          </a:bodyPr>
          <a:lstStyle/>
          <a:p>
            <a:r>
              <a:rPr lang="ky-KG" sz="1600" b="1" dirty="0" smtClean="0">
                <a:solidFill>
                  <a:srgbClr val="FF0000"/>
                </a:solidFill>
              </a:rPr>
              <a:t>Тест режимден өттү</a:t>
            </a:r>
          </a:p>
          <a:p>
            <a:r>
              <a:rPr lang="ky-KG" sz="1600" b="1" dirty="0" smtClean="0">
                <a:solidFill>
                  <a:srgbClr val="FF0000"/>
                </a:solidFill>
              </a:rPr>
              <a:t>Санариптик платформалар түзүлдү</a:t>
            </a:r>
          </a:p>
          <a:p>
            <a:r>
              <a:rPr lang="ky-KG" sz="1600" b="1" dirty="0" smtClean="0">
                <a:solidFill>
                  <a:srgbClr val="FF0000"/>
                </a:solidFill>
              </a:rPr>
              <a:t>Окуу пландар киргизилди</a:t>
            </a:r>
          </a:p>
          <a:p>
            <a:r>
              <a:rPr lang="ky-KG" sz="1600" b="1" dirty="0" smtClean="0">
                <a:solidFill>
                  <a:srgbClr val="FF0000"/>
                </a:solidFill>
              </a:rPr>
              <a:t>Окутуучулар жылдык рейтингге катышып жатат</a:t>
            </a:r>
            <a:endParaRPr lang="ru-RU" sz="1600" b="1" dirty="0">
              <a:solidFill>
                <a:srgbClr val="FF0000"/>
              </a:solidFill>
            </a:endParaRPr>
          </a:p>
        </p:txBody>
      </p:sp>
    </p:spTree>
    <p:extLst>
      <p:ext uri="{BB962C8B-B14F-4D97-AF65-F5344CB8AC3E}">
        <p14:creationId xmlns:p14="http://schemas.microsoft.com/office/powerpoint/2010/main" val="1816437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Штриховая стрелка вправо 3"/>
          <p:cNvSpPr/>
          <p:nvPr/>
        </p:nvSpPr>
        <p:spPr>
          <a:xfrm>
            <a:off x="303746" y="2239855"/>
            <a:ext cx="2900208" cy="1404824"/>
          </a:xfrm>
          <a:prstGeom prst="stripedRightArrow">
            <a:avLst>
              <a:gd name="adj1" fmla="val 81639"/>
              <a:gd name="adj2" fmla="val 29908"/>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457200"/>
            <a:r>
              <a:rPr lang="ru-RU" sz="2400" b="1" dirty="0" err="1" smtClean="0">
                <a:solidFill>
                  <a:srgbClr val="C00000"/>
                </a:solidFill>
              </a:rPr>
              <a:t>Окуу-усулдук</a:t>
            </a:r>
            <a:r>
              <a:rPr lang="ru-RU" sz="2400" b="1" dirty="0" smtClean="0">
                <a:solidFill>
                  <a:srgbClr val="C00000"/>
                </a:solidFill>
              </a:rPr>
              <a:t> </a:t>
            </a:r>
            <a:r>
              <a:rPr lang="ru-RU" sz="2400" b="1" dirty="0" err="1" smtClean="0">
                <a:solidFill>
                  <a:srgbClr val="C00000"/>
                </a:solidFill>
              </a:rPr>
              <a:t>бирикме</a:t>
            </a:r>
            <a:endParaRPr lang="ru-RU" sz="2400" b="1" dirty="0">
              <a:solidFill>
                <a:srgbClr val="C00000"/>
              </a:solidFill>
            </a:endParaRPr>
          </a:p>
        </p:txBody>
      </p:sp>
      <p:sp>
        <p:nvSpPr>
          <p:cNvPr id="5" name="Прямоугольник 4"/>
          <p:cNvSpPr/>
          <p:nvPr/>
        </p:nvSpPr>
        <p:spPr>
          <a:xfrm>
            <a:off x="4895508" y="-122018"/>
            <a:ext cx="6096000" cy="369332"/>
          </a:xfrm>
          <a:prstGeom prst="rect">
            <a:avLst/>
          </a:prstGeom>
        </p:spPr>
        <p:txBody>
          <a:bodyPr>
            <a:spAutoFit/>
          </a:bodyPr>
          <a:lstStyle/>
          <a:p>
            <a:pPr defTabSz="457200"/>
            <a:endParaRPr lang="ru-RU" dirty="0">
              <a:solidFill>
                <a:srgbClr val="000000"/>
              </a:solidFill>
            </a:endParaRPr>
          </a:p>
        </p:txBody>
      </p:sp>
      <p:sp>
        <p:nvSpPr>
          <p:cNvPr id="17" name="TextBox 16"/>
          <p:cNvSpPr txBox="1"/>
          <p:nvPr/>
        </p:nvSpPr>
        <p:spPr>
          <a:xfrm>
            <a:off x="639328" y="830110"/>
            <a:ext cx="1931811" cy="646331"/>
          </a:xfrm>
          <a:prstGeom prst="rect">
            <a:avLst/>
          </a:prstGeom>
          <a:noFill/>
        </p:spPr>
        <p:txBody>
          <a:bodyPr wrap="none" rtlCol="0">
            <a:spAutoFit/>
          </a:bodyPr>
          <a:lstStyle/>
          <a:p>
            <a:pPr algn="ctr"/>
            <a:r>
              <a:rPr lang="ky-KG" b="1" dirty="0" smtClean="0"/>
              <a:t>Академиялык өз </a:t>
            </a:r>
          </a:p>
          <a:p>
            <a:pPr algn="ctr"/>
            <a:r>
              <a:rPr lang="ky-KG" b="1" dirty="0" smtClean="0"/>
              <a:t>алдынчалуулук</a:t>
            </a:r>
            <a:endParaRPr lang="ky-KG" sz="2400" b="1" dirty="0"/>
          </a:p>
        </p:txBody>
      </p:sp>
      <p:grpSp>
        <p:nvGrpSpPr>
          <p:cNvPr id="47"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48"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49"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pic>
        <p:nvPicPr>
          <p:cNvPr id="50" name="Рисунок 49">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891" y="132676"/>
            <a:ext cx="530964" cy="736847"/>
          </a:xfrm>
          <a:prstGeom prst="rect">
            <a:avLst/>
          </a:prstGeom>
        </p:spPr>
      </p:pic>
      <p:sp>
        <p:nvSpPr>
          <p:cNvPr id="2" name="TextBox 1"/>
          <p:cNvSpPr txBox="1"/>
          <p:nvPr/>
        </p:nvSpPr>
        <p:spPr>
          <a:xfrm>
            <a:off x="3410038" y="732253"/>
            <a:ext cx="8264205" cy="3631763"/>
          </a:xfrm>
          <a:prstGeom prst="rect">
            <a:avLst/>
          </a:prstGeom>
          <a:noFill/>
        </p:spPr>
        <p:txBody>
          <a:bodyPr wrap="square" rtlCol="0">
            <a:spAutoFit/>
          </a:bodyPr>
          <a:lstStyle/>
          <a:p>
            <a:r>
              <a:rPr lang="ky-KG" sz="1400" b="1" dirty="0" smtClean="0"/>
              <a:t>    </a:t>
            </a:r>
            <a:r>
              <a:rPr lang="ky-KG" sz="1600" b="1" dirty="0" smtClean="0"/>
              <a:t>Жобо кабыл алынды (</a:t>
            </a:r>
            <a:r>
              <a:rPr lang="ky-KG" sz="1600" b="1" dirty="0" smtClean="0">
                <a:solidFill>
                  <a:srgbClr val="FF0000"/>
                </a:solidFill>
              </a:rPr>
              <a:t>Ректордун буйругу</a:t>
            </a:r>
            <a:r>
              <a:rPr lang="ru-RU" sz="1600" b="1" dirty="0" smtClean="0">
                <a:solidFill>
                  <a:srgbClr val="FF0000"/>
                </a:solidFill>
              </a:rPr>
              <a:t> </a:t>
            </a:r>
            <a:r>
              <a:rPr lang="ky-KG" sz="1600" b="1" dirty="0">
                <a:solidFill>
                  <a:srgbClr val="FF0000"/>
                </a:solidFill>
              </a:rPr>
              <a:t>№ 1067-ФХД/24 07.03.2024</a:t>
            </a:r>
            <a:r>
              <a:rPr lang="ky-KG" sz="1600" b="1" dirty="0" smtClean="0"/>
              <a:t>)</a:t>
            </a:r>
            <a:r>
              <a:rPr lang="ky-KG" sz="1400" b="1" dirty="0" smtClean="0"/>
              <a:t>  </a:t>
            </a:r>
          </a:p>
          <a:p>
            <a:r>
              <a:rPr lang="ky-KG" sz="1400" b="1" dirty="0" smtClean="0"/>
              <a:t>                                                                                                                                            </a:t>
            </a:r>
          </a:p>
          <a:p>
            <a:r>
              <a:rPr lang="ky-KG" sz="1400" b="1" dirty="0" smtClean="0"/>
              <a:t>    </a:t>
            </a:r>
          </a:p>
          <a:p>
            <a:r>
              <a:rPr lang="ky-KG" sz="1400" b="1" dirty="0" smtClean="0"/>
              <a:t>     К</a:t>
            </a:r>
            <a:r>
              <a:rPr lang="ky-KG" sz="1600" b="1" dirty="0" smtClean="0"/>
              <a:t>оординациялык кеңештин </a:t>
            </a:r>
            <a:br>
              <a:rPr lang="ky-KG" sz="1600" b="1" dirty="0" smtClean="0"/>
            </a:br>
            <a:r>
              <a:rPr lang="ky-KG" sz="1600" b="1" dirty="0" smtClean="0"/>
              <a:t>     курамы түзүлдү</a:t>
            </a:r>
          </a:p>
          <a:p>
            <a:r>
              <a:rPr lang="ky-KG" sz="1400" b="1" dirty="0" smtClean="0"/>
              <a:t>            </a:t>
            </a:r>
            <a:endParaRPr lang="ky-KG" sz="1400" b="1" dirty="0"/>
          </a:p>
          <a:p>
            <a:endParaRPr lang="ky-KG" b="1" dirty="0" smtClean="0">
              <a:solidFill>
                <a:srgbClr val="C00000"/>
              </a:solidFill>
            </a:endParaRPr>
          </a:p>
          <a:p>
            <a:endParaRPr lang="ky-KG" b="1" dirty="0" smtClean="0">
              <a:solidFill>
                <a:srgbClr val="C00000"/>
              </a:solidFill>
            </a:endParaRPr>
          </a:p>
          <a:p>
            <a:endParaRPr lang="ky-KG" b="1" dirty="0">
              <a:solidFill>
                <a:srgbClr val="C00000"/>
              </a:solidFill>
            </a:endParaRPr>
          </a:p>
          <a:p>
            <a:endParaRPr lang="ky-KG" b="1" dirty="0" smtClean="0">
              <a:solidFill>
                <a:srgbClr val="C00000"/>
              </a:solidFill>
            </a:endParaRPr>
          </a:p>
          <a:p>
            <a:endParaRPr lang="ky-KG" b="1" dirty="0">
              <a:solidFill>
                <a:srgbClr val="C00000"/>
              </a:solidFill>
            </a:endParaRPr>
          </a:p>
          <a:p>
            <a:r>
              <a:rPr lang="ky-KG" b="1" dirty="0">
                <a:solidFill>
                  <a:srgbClr val="C00000"/>
                </a:solidFill>
              </a:rPr>
              <a:t> </a:t>
            </a:r>
            <a:r>
              <a:rPr lang="ky-KG" b="1" dirty="0" smtClean="0">
                <a:solidFill>
                  <a:srgbClr val="C00000"/>
                </a:solidFill>
              </a:rPr>
              <a:t>  </a:t>
            </a:r>
            <a:r>
              <a:rPr lang="ky-KG" sz="1600" b="1" dirty="0" smtClean="0"/>
              <a:t>Тармактык </a:t>
            </a:r>
            <a:br>
              <a:rPr lang="ky-KG" sz="1600" b="1" dirty="0" smtClean="0"/>
            </a:br>
            <a:r>
              <a:rPr lang="ky-KG" sz="1600" b="1" dirty="0" smtClean="0"/>
              <a:t>    комитеттер</a:t>
            </a:r>
          </a:p>
          <a:p>
            <a:r>
              <a:rPr lang="ky-KG" sz="1600" b="1" dirty="0"/>
              <a:t> </a:t>
            </a:r>
            <a:r>
              <a:rPr lang="ky-KG" sz="1600" b="1" dirty="0" smtClean="0"/>
              <a:t>   түзүлдү</a:t>
            </a:r>
            <a:endParaRPr lang="ky-KG" sz="1600" dirty="0" smtClean="0"/>
          </a:p>
        </p:txBody>
      </p:sp>
      <p:cxnSp>
        <p:nvCxnSpPr>
          <p:cNvPr id="45" name="Прямая соединительная линия 44"/>
          <p:cNvCxnSpPr/>
          <p:nvPr/>
        </p:nvCxnSpPr>
        <p:spPr>
          <a:xfrm flipH="1">
            <a:off x="3214836" y="633926"/>
            <a:ext cx="27701" cy="5875735"/>
          </a:xfrm>
          <a:prstGeom prst="line">
            <a:avLst/>
          </a:prstGeom>
          <a:ln/>
        </p:spPr>
        <p:style>
          <a:lnRef idx="1">
            <a:schemeClr val="accent5"/>
          </a:lnRef>
          <a:fillRef idx="0">
            <a:schemeClr val="accent5"/>
          </a:fillRef>
          <a:effectRef idx="0">
            <a:schemeClr val="accent5"/>
          </a:effectRef>
          <a:fontRef idx="minor">
            <a:schemeClr val="tx1"/>
          </a:fontRef>
        </p:style>
      </p:cxnSp>
      <p:sp>
        <p:nvSpPr>
          <p:cNvPr id="72" name="Стрелка вправо 71"/>
          <p:cNvSpPr/>
          <p:nvPr/>
        </p:nvSpPr>
        <p:spPr>
          <a:xfrm>
            <a:off x="3385829" y="1411337"/>
            <a:ext cx="191652" cy="334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3" name="Стрелка вправо 72"/>
          <p:cNvSpPr/>
          <p:nvPr/>
        </p:nvSpPr>
        <p:spPr>
          <a:xfrm>
            <a:off x="3389293" y="731338"/>
            <a:ext cx="198464" cy="316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5" name="Стрелка вправо 74"/>
          <p:cNvSpPr/>
          <p:nvPr/>
        </p:nvSpPr>
        <p:spPr>
          <a:xfrm>
            <a:off x="3385619" y="3571794"/>
            <a:ext cx="191862" cy="360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3" name="TextBox 2"/>
          <p:cNvSpPr txBox="1"/>
          <p:nvPr/>
        </p:nvSpPr>
        <p:spPr>
          <a:xfrm>
            <a:off x="6625340" y="1261046"/>
            <a:ext cx="4775282" cy="830997"/>
          </a:xfrm>
          <a:prstGeom prst="rect">
            <a:avLst/>
          </a:prstGeom>
          <a:noFill/>
        </p:spPr>
        <p:txBody>
          <a:bodyPr wrap="none" rtlCol="0">
            <a:spAutoFit/>
          </a:bodyPr>
          <a:lstStyle/>
          <a:p>
            <a:r>
              <a:rPr lang="ky-KG" sz="1600" dirty="0" smtClean="0"/>
              <a:t>1/3 и университеттен</a:t>
            </a:r>
          </a:p>
          <a:p>
            <a:r>
              <a:rPr lang="ky-KG" sz="1600" dirty="0" smtClean="0"/>
              <a:t>1/3 и чет өлкөлүк жана ата мекендик ЖОЖдордон</a:t>
            </a:r>
          </a:p>
          <a:p>
            <a:r>
              <a:rPr lang="ky-KG" sz="1600" dirty="0" smtClean="0"/>
              <a:t>1/3 и Ата Мекендик, чет өлкөлүк иш берүүчүлөрдөн</a:t>
            </a:r>
            <a:endParaRPr lang="ky-KG" sz="1600" dirty="0"/>
          </a:p>
        </p:txBody>
      </p:sp>
      <p:sp>
        <p:nvSpPr>
          <p:cNvPr id="11" name="TextBox 10"/>
          <p:cNvSpPr txBox="1"/>
          <p:nvPr/>
        </p:nvSpPr>
        <p:spPr>
          <a:xfrm>
            <a:off x="5164881" y="2603293"/>
            <a:ext cx="5891934" cy="2308324"/>
          </a:xfrm>
          <a:prstGeom prst="rect">
            <a:avLst/>
          </a:prstGeom>
          <a:noFill/>
        </p:spPr>
        <p:txBody>
          <a:bodyPr wrap="none" rtlCol="0">
            <a:spAutoFit/>
          </a:bodyPr>
          <a:lstStyle/>
          <a:p>
            <a:r>
              <a:rPr lang="ky-KG" sz="1600" dirty="0" smtClean="0"/>
              <a:t>1)педагогика, </a:t>
            </a:r>
            <a:r>
              <a:rPr lang="ky-KG" sz="1600" dirty="0"/>
              <a:t>дене тарбия жана </a:t>
            </a:r>
            <a:r>
              <a:rPr lang="ky-KG" sz="1600" dirty="0" smtClean="0"/>
              <a:t>спорттук билим берүү</a:t>
            </a:r>
            <a:endParaRPr lang="ky-KG" sz="1600" dirty="0"/>
          </a:p>
          <a:p>
            <a:r>
              <a:rPr lang="ky-KG" sz="1600" dirty="0"/>
              <a:t>2) физика-математикалык, </a:t>
            </a:r>
            <a:r>
              <a:rPr lang="ky-KG" sz="1600" dirty="0" smtClean="0"/>
              <a:t>инженердик-техникалык билим берүү</a:t>
            </a:r>
            <a:endParaRPr lang="ky-KG" sz="1600" dirty="0"/>
          </a:p>
          <a:p>
            <a:r>
              <a:rPr lang="ky-KG" sz="1600" dirty="0"/>
              <a:t>3) социалдык-экономикалык </a:t>
            </a:r>
            <a:r>
              <a:rPr lang="ky-KG" sz="1600" dirty="0" smtClean="0"/>
              <a:t>билим берүү</a:t>
            </a:r>
            <a:endParaRPr lang="ky-KG" sz="1600" dirty="0"/>
          </a:p>
          <a:p>
            <a:r>
              <a:rPr lang="ky-KG" sz="1600" dirty="0"/>
              <a:t>4) табигый, туризм, агрардык, </a:t>
            </a:r>
            <a:r>
              <a:rPr lang="ky-KG" sz="1600" dirty="0" smtClean="0"/>
              <a:t>ветеринардык билим берүү</a:t>
            </a:r>
            <a:endParaRPr lang="ky-KG" sz="1600" dirty="0"/>
          </a:p>
          <a:p>
            <a:r>
              <a:rPr lang="ky-KG" sz="1600" dirty="0"/>
              <a:t>5) медициналык билим </a:t>
            </a:r>
            <a:r>
              <a:rPr lang="ky-KG" sz="1600" dirty="0" smtClean="0"/>
              <a:t>берүү</a:t>
            </a:r>
          </a:p>
          <a:p>
            <a:r>
              <a:rPr lang="ky-KG" sz="1600" dirty="0" smtClean="0"/>
              <a:t>6</a:t>
            </a:r>
            <a:r>
              <a:rPr lang="ky-KG" sz="1600" dirty="0"/>
              <a:t>) искусство, көркөм-маданий билим берүү </a:t>
            </a:r>
            <a:endParaRPr lang="ky-KG" sz="1600" dirty="0" smtClean="0"/>
          </a:p>
          <a:p>
            <a:r>
              <a:rPr lang="ky-KG" sz="1600" dirty="0" smtClean="0"/>
              <a:t>7</a:t>
            </a:r>
            <a:r>
              <a:rPr lang="ky-KG" sz="1600" dirty="0"/>
              <a:t>) филология, журналистика, лингвистика </a:t>
            </a:r>
            <a:r>
              <a:rPr lang="ky-KG" sz="1600" dirty="0" smtClean="0"/>
              <a:t>багыттары</a:t>
            </a:r>
            <a:endParaRPr lang="ky-KG" sz="1600" dirty="0"/>
          </a:p>
          <a:p>
            <a:r>
              <a:rPr lang="ky-KG" sz="1600" dirty="0"/>
              <a:t>8) эл аралык интеграция </a:t>
            </a:r>
            <a:r>
              <a:rPr lang="ky-KG" sz="1600" dirty="0" smtClean="0"/>
              <a:t>багыттары</a:t>
            </a:r>
            <a:endParaRPr lang="ky-KG" sz="1600" dirty="0"/>
          </a:p>
          <a:p>
            <a:r>
              <a:rPr lang="ky-KG" sz="1600" dirty="0"/>
              <a:t>9) жалпы башталгыч, негизги жана орто билим </a:t>
            </a:r>
            <a:r>
              <a:rPr lang="ky-KG" sz="1600" dirty="0" smtClean="0"/>
              <a:t>берүү</a:t>
            </a:r>
            <a:endParaRPr lang="ky-KG" sz="1600" dirty="0"/>
          </a:p>
        </p:txBody>
      </p:sp>
      <p:sp>
        <p:nvSpPr>
          <p:cNvPr id="38" name="Стрелка вправо 37"/>
          <p:cNvSpPr/>
          <p:nvPr/>
        </p:nvSpPr>
        <p:spPr>
          <a:xfrm>
            <a:off x="6258969" y="1349608"/>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39" name="Стрелка вправо 38"/>
          <p:cNvSpPr/>
          <p:nvPr/>
        </p:nvSpPr>
        <p:spPr>
          <a:xfrm>
            <a:off x="4780797" y="3449680"/>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12" name="TextBox 11"/>
          <p:cNvSpPr txBox="1"/>
          <p:nvPr/>
        </p:nvSpPr>
        <p:spPr>
          <a:xfrm>
            <a:off x="3587757" y="5322710"/>
            <a:ext cx="1947969" cy="1107996"/>
          </a:xfrm>
          <a:prstGeom prst="rect">
            <a:avLst/>
          </a:prstGeom>
          <a:noFill/>
        </p:spPr>
        <p:txBody>
          <a:bodyPr wrap="none" rtlCol="0">
            <a:spAutoFit/>
          </a:bodyPr>
          <a:lstStyle/>
          <a:p>
            <a:r>
              <a:rPr lang="ky-KG" sz="1600" b="1" dirty="0"/>
              <a:t>Тармактык </a:t>
            </a:r>
            <a:br>
              <a:rPr lang="ky-KG" sz="1600" b="1" dirty="0"/>
            </a:br>
            <a:r>
              <a:rPr lang="ky-KG" sz="1600" b="1" dirty="0" smtClean="0"/>
              <a:t>комитеттердин </a:t>
            </a:r>
          </a:p>
          <a:p>
            <a:r>
              <a:rPr lang="ky-KG" sz="1600" b="1" dirty="0" smtClean="0"/>
              <a:t>курамы аныкталды</a:t>
            </a:r>
            <a:endParaRPr lang="ky-KG" sz="1600" dirty="0"/>
          </a:p>
          <a:p>
            <a:endParaRPr lang="ky-KG" dirty="0"/>
          </a:p>
        </p:txBody>
      </p:sp>
      <p:sp>
        <p:nvSpPr>
          <p:cNvPr id="41" name="Стрелка вправо 40"/>
          <p:cNvSpPr/>
          <p:nvPr/>
        </p:nvSpPr>
        <p:spPr>
          <a:xfrm>
            <a:off x="3377585" y="5545769"/>
            <a:ext cx="176751" cy="395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42" name="Стрелка вправо 41"/>
          <p:cNvSpPr/>
          <p:nvPr/>
        </p:nvSpPr>
        <p:spPr>
          <a:xfrm>
            <a:off x="5493027" y="5435842"/>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44" name="TextBox 43"/>
          <p:cNvSpPr txBox="1"/>
          <p:nvPr/>
        </p:nvSpPr>
        <p:spPr>
          <a:xfrm>
            <a:off x="5831191" y="5238622"/>
            <a:ext cx="4074770" cy="1077218"/>
          </a:xfrm>
          <a:prstGeom prst="rect">
            <a:avLst/>
          </a:prstGeom>
          <a:noFill/>
        </p:spPr>
        <p:txBody>
          <a:bodyPr wrap="none" rtlCol="0">
            <a:spAutoFit/>
          </a:bodyPr>
          <a:lstStyle/>
          <a:p>
            <a:r>
              <a:rPr lang="ky-KG" sz="1600" dirty="0" smtClean="0"/>
              <a:t>1/4 и университеттен</a:t>
            </a:r>
          </a:p>
          <a:p>
            <a:r>
              <a:rPr lang="ky-KG" sz="1600" dirty="0" smtClean="0"/>
              <a:t>1/4 и чет өлкөлүк ЖОЖдордон</a:t>
            </a:r>
          </a:p>
          <a:p>
            <a:r>
              <a:rPr lang="ky-KG" sz="1600" dirty="0" smtClean="0"/>
              <a:t>1/4 и Ата мекендик ЖОЖдордон</a:t>
            </a:r>
          </a:p>
          <a:p>
            <a:r>
              <a:rPr lang="ky-KG" sz="1600" dirty="0" smtClean="0"/>
              <a:t>1/1 и иш берүүчүлөрдөн, бүтүрүүчүлөрдөн </a:t>
            </a:r>
            <a:endParaRPr lang="ky-KG" sz="1600" dirty="0"/>
          </a:p>
        </p:txBody>
      </p:sp>
      <p:sp>
        <p:nvSpPr>
          <p:cNvPr id="13" name="Скругленный прямоугольник 12"/>
          <p:cNvSpPr/>
          <p:nvPr/>
        </p:nvSpPr>
        <p:spPr>
          <a:xfrm>
            <a:off x="469094" y="4182596"/>
            <a:ext cx="2235163" cy="54006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400" b="1" dirty="0" smtClean="0"/>
              <a:t>Билим берүү стандарттарын бекитүү</a:t>
            </a:r>
            <a:endParaRPr lang="ky-KG" sz="1400" b="1" dirty="0"/>
          </a:p>
        </p:txBody>
      </p:sp>
      <p:sp>
        <p:nvSpPr>
          <p:cNvPr id="51" name="Скругленный прямоугольник 50"/>
          <p:cNvSpPr/>
          <p:nvPr/>
        </p:nvSpPr>
        <p:spPr>
          <a:xfrm>
            <a:off x="464403" y="4829948"/>
            <a:ext cx="2235163" cy="54006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400" b="1" dirty="0" smtClean="0"/>
              <a:t>Билим берүү ишин лицензиялоо</a:t>
            </a:r>
            <a:endParaRPr lang="ky-KG" sz="1400" b="1" dirty="0"/>
          </a:p>
        </p:txBody>
      </p:sp>
      <p:sp>
        <p:nvSpPr>
          <p:cNvPr id="52" name="Скругленный прямоугольник 51"/>
          <p:cNvSpPr/>
          <p:nvPr/>
        </p:nvSpPr>
        <p:spPr>
          <a:xfrm>
            <a:off x="463899" y="5520111"/>
            <a:ext cx="2235163" cy="43659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400" b="1" dirty="0" smtClean="0"/>
              <a:t>Жаңы багыттарды ачуу</a:t>
            </a:r>
            <a:endParaRPr lang="ky-KG" sz="1400" b="1" dirty="0"/>
          </a:p>
        </p:txBody>
      </p:sp>
      <p:sp>
        <p:nvSpPr>
          <p:cNvPr id="53" name="Скругленный прямоугольник 52"/>
          <p:cNvSpPr/>
          <p:nvPr/>
        </p:nvSpPr>
        <p:spPr>
          <a:xfrm>
            <a:off x="440023" y="6062875"/>
            <a:ext cx="2320699" cy="7356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400" b="1" dirty="0" smtClean="0"/>
              <a:t>Билим берүү программаларына мониторинг жүргүзүү</a:t>
            </a:r>
            <a:endParaRPr lang="ky-KG" sz="1400" b="1" dirty="0"/>
          </a:p>
        </p:txBody>
      </p:sp>
      <p:sp>
        <p:nvSpPr>
          <p:cNvPr id="14" name="Стрелка вниз 13"/>
          <p:cNvSpPr/>
          <p:nvPr/>
        </p:nvSpPr>
        <p:spPr>
          <a:xfrm>
            <a:off x="1183613" y="3579182"/>
            <a:ext cx="904875" cy="3025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cxnSp>
        <p:nvCxnSpPr>
          <p:cNvPr id="27" name="Прямая соединительная линия 26"/>
          <p:cNvCxnSpPr/>
          <p:nvPr/>
        </p:nvCxnSpPr>
        <p:spPr>
          <a:xfrm>
            <a:off x="3351076" y="1117928"/>
            <a:ext cx="8141492" cy="6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3338826" y="2306314"/>
            <a:ext cx="8141492" cy="6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3354621" y="5047844"/>
            <a:ext cx="8141492" cy="69734"/>
          </a:xfrm>
          <a:prstGeom prst="line">
            <a:avLst/>
          </a:prstGeom>
        </p:spPr>
        <p:style>
          <a:lnRef idx="1">
            <a:schemeClr val="accent1"/>
          </a:lnRef>
          <a:fillRef idx="0">
            <a:schemeClr val="accent1"/>
          </a:fillRef>
          <a:effectRef idx="0">
            <a:schemeClr val="accent1"/>
          </a:effectRef>
          <a:fontRef idx="minor">
            <a:schemeClr val="tx1"/>
          </a:fontRef>
        </p:style>
      </p:cxnSp>
      <p:sp>
        <p:nvSpPr>
          <p:cNvPr id="30" name="Прямоугольник 29"/>
          <p:cNvSpPr/>
          <p:nvPr/>
        </p:nvSpPr>
        <p:spPr>
          <a:xfrm>
            <a:off x="-41485" y="1394958"/>
            <a:ext cx="3363549" cy="646331"/>
          </a:xfrm>
          <a:prstGeom prst="rect">
            <a:avLst/>
          </a:prstGeom>
        </p:spPr>
        <p:txBody>
          <a:bodyPr wrap="none">
            <a:spAutoFit/>
          </a:bodyPr>
          <a:lstStyle/>
          <a:p>
            <a:pPr algn="ctr"/>
            <a:r>
              <a:rPr lang="ky-KG" dirty="0">
                <a:solidFill>
                  <a:srgbClr val="002060"/>
                </a:solidFill>
                <a:latin typeface="Arial" panose="020B0604020202020204" pitchFamily="34" charset="0"/>
                <a:cs typeface="Arial" panose="020B0604020202020204" pitchFamily="34" charset="0"/>
              </a:rPr>
              <a:t>Билим берүү ишмердүүлүгүн </a:t>
            </a:r>
            <a:r>
              <a:rPr lang="ky-KG" dirty="0" smtClean="0">
                <a:solidFill>
                  <a:srgbClr val="002060"/>
                </a:solidFill>
                <a:latin typeface="Arial" panose="020B0604020202020204" pitchFamily="34" charset="0"/>
                <a:cs typeface="Arial" panose="020B0604020202020204" pitchFamily="34" charset="0"/>
              </a:rPr>
              <a:t/>
            </a:r>
            <a:br>
              <a:rPr lang="ky-KG" dirty="0" smtClean="0">
                <a:solidFill>
                  <a:srgbClr val="002060"/>
                </a:solidFill>
                <a:latin typeface="Arial" panose="020B0604020202020204" pitchFamily="34" charset="0"/>
                <a:cs typeface="Arial" panose="020B0604020202020204" pitchFamily="34" charset="0"/>
              </a:rPr>
            </a:br>
            <a:r>
              <a:rPr lang="ky-KG" dirty="0" smtClean="0">
                <a:solidFill>
                  <a:srgbClr val="002060"/>
                </a:solidFill>
                <a:latin typeface="Arial" panose="020B0604020202020204" pitchFamily="34" charset="0"/>
                <a:cs typeface="Arial" panose="020B0604020202020204" pitchFamily="34" charset="0"/>
              </a:rPr>
              <a:t>трансформациялоо</a:t>
            </a:r>
            <a:endParaRPr lang="ru-RU"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a:off x="1031289" y="3865393"/>
            <a:ext cx="1153008" cy="307777"/>
          </a:xfrm>
          <a:prstGeom prst="rect">
            <a:avLst/>
          </a:prstGeom>
          <a:noFill/>
        </p:spPr>
        <p:txBody>
          <a:bodyPr wrap="none" rtlCol="0">
            <a:spAutoFit/>
          </a:bodyPr>
          <a:lstStyle/>
          <a:p>
            <a:r>
              <a:rPr lang="ky-KG" sz="1400" b="1" dirty="0" smtClean="0">
                <a:solidFill>
                  <a:srgbClr val="0070C0"/>
                </a:solidFill>
              </a:rPr>
              <a:t>Милдеттери</a:t>
            </a:r>
            <a:endParaRPr lang="ky-KG" sz="1400" b="1" dirty="0">
              <a:solidFill>
                <a:srgbClr val="0070C0"/>
              </a:solidFill>
            </a:endParaRPr>
          </a:p>
        </p:txBody>
      </p:sp>
    </p:spTree>
    <p:extLst>
      <p:ext uri="{BB962C8B-B14F-4D97-AF65-F5344CB8AC3E}">
        <p14:creationId xmlns:p14="http://schemas.microsoft.com/office/powerpoint/2010/main" val="4293306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Штриховая стрелка вправо 3"/>
          <p:cNvSpPr/>
          <p:nvPr/>
        </p:nvSpPr>
        <p:spPr>
          <a:xfrm>
            <a:off x="304446" y="2511014"/>
            <a:ext cx="2900208" cy="1404824"/>
          </a:xfrm>
          <a:prstGeom prst="stripedRightArrow">
            <a:avLst>
              <a:gd name="adj1" fmla="val 81639"/>
              <a:gd name="adj2" fmla="val 29908"/>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457200"/>
            <a:r>
              <a:rPr lang="ru-RU" sz="2400" b="1" dirty="0" err="1" smtClean="0">
                <a:solidFill>
                  <a:srgbClr val="C00000"/>
                </a:solidFill>
              </a:rPr>
              <a:t>Билим</a:t>
            </a:r>
            <a:r>
              <a:rPr lang="ru-RU" sz="2400" b="1" dirty="0" smtClean="0">
                <a:solidFill>
                  <a:srgbClr val="C00000"/>
                </a:solidFill>
              </a:rPr>
              <a:t> </a:t>
            </a:r>
            <a:r>
              <a:rPr lang="ru-RU" sz="2400" b="1" dirty="0" err="1" smtClean="0">
                <a:solidFill>
                  <a:srgbClr val="C00000"/>
                </a:solidFill>
              </a:rPr>
              <a:t>берүү</a:t>
            </a:r>
            <a:r>
              <a:rPr lang="ru-RU" sz="2400" b="1" dirty="0" smtClean="0">
                <a:solidFill>
                  <a:srgbClr val="C00000"/>
                </a:solidFill>
              </a:rPr>
              <a:t> </a:t>
            </a:r>
            <a:r>
              <a:rPr lang="ru-RU" sz="2400" b="1" dirty="0" err="1" smtClean="0">
                <a:solidFill>
                  <a:srgbClr val="C00000"/>
                </a:solidFill>
              </a:rPr>
              <a:t>ишин</a:t>
            </a:r>
            <a:r>
              <a:rPr lang="ru-RU" sz="2400" b="1" dirty="0" smtClean="0">
                <a:solidFill>
                  <a:srgbClr val="C00000"/>
                </a:solidFill>
              </a:rPr>
              <a:t> </a:t>
            </a:r>
            <a:r>
              <a:rPr lang="ru-RU" sz="2400" b="1" dirty="0" err="1" smtClean="0">
                <a:solidFill>
                  <a:srgbClr val="C00000"/>
                </a:solidFill>
              </a:rPr>
              <a:t>лицензиялоо</a:t>
            </a:r>
            <a:endParaRPr lang="ru-RU" sz="2400" b="1" dirty="0">
              <a:solidFill>
                <a:srgbClr val="C00000"/>
              </a:solidFill>
            </a:endParaRPr>
          </a:p>
        </p:txBody>
      </p:sp>
      <p:sp>
        <p:nvSpPr>
          <p:cNvPr id="5" name="Прямоугольник 4"/>
          <p:cNvSpPr/>
          <p:nvPr/>
        </p:nvSpPr>
        <p:spPr>
          <a:xfrm>
            <a:off x="4895508" y="-122018"/>
            <a:ext cx="6096000" cy="369332"/>
          </a:xfrm>
          <a:prstGeom prst="rect">
            <a:avLst/>
          </a:prstGeom>
        </p:spPr>
        <p:txBody>
          <a:bodyPr>
            <a:spAutoFit/>
          </a:bodyPr>
          <a:lstStyle/>
          <a:p>
            <a:pPr defTabSz="457200"/>
            <a:endParaRPr lang="ru-RU" dirty="0">
              <a:solidFill>
                <a:srgbClr val="000000"/>
              </a:solidFill>
            </a:endParaRPr>
          </a:p>
        </p:txBody>
      </p:sp>
      <p:sp>
        <p:nvSpPr>
          <p:cNvPr id="17" name="TextBox 16"/>
          <p:cNvSpPr txBox="1"/>
          <p:nvPr/>
        </p:nvSpPr>
        <p:spPr>
          <a:xfrm>
            <a:off x="647766" y="868097"/>
            <a:ext cx="1931811" cy="646331"/>
          </a:xfrm>
          <a:prstGeom prst="rect">
            <a:avLst/>
          </a:prstGeom>
          <a:noFill/>
        </p:spPr>
        <p:txBody>
          <a:bodyPr wrap="none" rtlCol="0">
            <a:spAutoFit/>
          </a:bodyPr>
          <a:lstStyle/>
          <a:p>
            <a:pPr algn="ctr"/>
            <a:r>
              <a:rPr lang="ky-KG" b="1" dirty="0" smtClean="0"/>
              <a:t>Академиялык өз </a:t>
            </a:r>
          </a:p>
          <a:p>
            <a:pPr algn="ctr"/>
            <a:r>
              <a:rPr lang="ky-KG" b="1" dirty="0" smtClean="0"/>
              <a:t>алдынчалуулук</a:t>
            </a:r>
            <a:endParaRPr lang="ky-KG" sz="2400" b="1" dirty="0"/>
          </a:p>
        </p:txBody>
      </p:sp>
      <p:grpSp>
        <p:nvGrpSpPr>
          <p:cNvPr id="47"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48"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49"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pic>
        <p:nvPicPr>
          <p:cNvPr id="50" name="Рисунок 49">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891" y="263037"/>
            <a:ext cx="530964" cy="736847"/>
          </a:xfrm>
          <a:prstGeom prst="rect">
            <a:avLst/>
          </a:prstGeom>
        </p:spPr>
      </p:pic>
      <p:sp>
        <p:nvSpPr>
          <p:cNvPr id="2" name="TextBox 1"/>
          <p:cNvSpPr txBox="1"/>
          <p:nvPr/>
        </p:nvSpPr>
        <p:spPr>
          <a:xfrm>
            <a:off x="3320664" y="443296"/>
            <a:ext cx="8264205" cy="3385542"/>
          </a:xfrm>
          <a:prstGeom prst="rect">
            <a:avLst/>
          </a:prstGeom>
          <a:noFill/>
        </p:spPr>
        <p:txBody>
          <a:bodyPr wrap="square" rtlCol="0">
            <a:spAutoFit/>
          </a:bodyPr>
          <a:lstStyle/>
          <a:p>
            <a:r>
              <a:rPr lang="ky-KG" sz="1400" b="1" dirty="0" smtClean="0"/>
              <a:t>    </a:t>
            </a:r>
            <a:r>
              <a:rPr lang="ky-KG" sz="1600" b="1" dirty="0" smtClean="0"/>
              <a:t>Жобо кабыл алынды (</a:t>
            </a:r>
            <a:r>
              <a:rPr lang="ky-KG" sz="1600" b="1" dirty="0" smtClean="0">
                <a:solidFill>
                  <a:srgbClr val="FF0000"/>
                </a:solidFill>
              </a:rPr>
              <a:t>Ректордун буйругу </a:t>
            </a:r>
            <a:r>
              <a:rPr lang="ru-RU" sz="1600" b="1" dirty="0" smtClean="0">
                <a:solidFill>
                  <a:srgbClr val="FF0000"/>
                </a:solidFill>
              </a:rPr>
              <a:t>№ </a:t>
            </a:r>
            <a:r>
              <a:rPr lang="ru-RU" sz="1600" b="1" dirty="0">
                <a:solidFill>
                  <a:srgbClr val="FF0000"/>
                </a:solidFill>
              </a:rPr>
              <a:t>1066-ФХД/24 07.03.2024</a:t>
            </a:r>
            <a:r>
              <a:rPr lang="ky-KG" sz="1600" b="1" dirty="0" smtClean="0"/>
              <a:t>)</a:t>
            </a:r>
            <a:r>
              <a:rPr lang="ky-KG" sz="1400" b="1" dirty="0" smtClean="0"/>
              <a:t>  </a:t>
            </a:r>
          </a:p>
          <a:p>
            <a:r>
              <a:rPr lang="ky-KG" sz="1400" b="1" dirty="0" smtClean="0"/>
              <a:t>                                                                                                                                            </a:t>
            </a:r>
          </a:p>
          <a:p>
            <a:r>
              <a:rPr lang="ky-KG" sz="1400" b="1" dirty="0" smtClean="0"/>
              <a:t>    </a:t>
            </a:r>
          </a:p>
          <a:p>
            <a:r>
              <a:rPr lang="ky-KG" sz="1400" b="1" dirty="0" smtClean="0"/>
              <a:t>    </a:t>
            </a:r>
            <a:r>
              <a:rPr lang="ky-KG" sz="1600" b="1" dirty="0" smtClean="0"/>
              <a:t>Лицензиялардын реестри түзүлдү</a:t>
            </a:r>
          </a:p>
          <a:p>
            <a:r>
              <a:rPr lang="ky-KG" sz="1400" b="1" dirty="0" smtClean="0"/>
              <a:t>            </a:t>
            </a:r>
            <a:endParaRPr lang="ky-KG" sz="1400" b="1" dirty="0"/>
          </a:p>
          <a:p>
            <a:endParaRPr lang="ky-KG" b="1" dirty="0" smtClean="0">
              <a:solidFill>
                <a:srgbClr val="C00000"/>
              </a:solidFill>
            </a:endParaRPr>
          </a:p>
          <a:p>
            <a:endParaRPr lang="ky-KG" b="1" dirty="0" smtClean="0">
              <a:solidFill>
                <a:srgbClr val="C00000"/>
              </a:solidFill>
            </a:endParaRPr>
          </a:p>
          <a:p>
            <a:endParaRPr lang="ky-KG" b="1" dirty="0">
              <a:solidFill>
                <a:srgbClr val="C00000"/>
              </a:solidFill>
            </a:endParaRPr>
          </a:p>
          <a:p>
            <a:endParaRPr lang="ky-KG" b="1" dirty="0" smtClean="0">
              <a:solidFill>
                <a:srgbClr val="C00000"/>
              </a:solidFill>
            </a:endParaRPr>
          </a:p>
          <a:p>
            <a:endParaRPr lang="ky-KG" b="1" dirty="0">
              <a:solidFill>
                <a:srgbClr val="C00000"/>
              </a:solidFill>
            </a:endParaRPr>
          </a:p>
          <a:p>
            <a:r>
              <a:rPr lang="ky-KG" b="1" dirty="0">
                <a:solidFill>
                  <a:srgbClr val="C00000"/>
                </a:solidFill>
              </a:rPr>
              <a:t> </a:t>
            </a:r>
            <a:r>
              <a:rPr lang="ky-KG" b="1" dirty="0" smtClean="0">
                <a:solidFill>
                  <a:srgbClr val="C00000"/>
                </a:solidFill>
              </a:rPr>
              <a:t>  </a:t>
            </a:r>
          </a:p>
          <a:p>
            <a:r>
              <a:rPr lang="ky-KG" sz="1600" b="1" dirty="0">
                <a:solidFill>
                  <a:srgbClr val="C00000"/>
                </a:solidFill>
              </a:rPr>
              <a:t> </a:t>
            </a:r>
            <a:r>
              <a:rPr lang="ky-KG" sz="1600" b="1" dirty="0" smtClean="0">
                <a:solidFill>
                  <a:srgbClr val="C00000"/>
                </a:solidFill>
              </a:rPr>
              <a:t>   </a:t>
            </a:r>
            <a:r>
              <a:rPr lang="ky-KG" sz="1600" b="1" dirty="0" smtClean="0"/>
              <a:t>Лицензиялоо </a:t>
            </a:r>
          </a:p>
          <a:p>
            <a:r>
              <a:rPr lang="ky-KG" sz="1600" b="1" dirty="0"/>
              <a:t> </a:t>
            </a:r>
            <a:r>
              <a:rPr lang="ky-KG" sz="1600" b="1" dirty="0" smtClean="0"/>
              <a:t>   механизми</a:t>
            </a:r>
            <a:endParaRPr lang="ky-KG" sz="1600" dirty="0" smtClean="0"/>
          </a:p>
        </p:txBody>
      </p:sp>
      <p:cxnSp>
        <p:nvCxnSpPr>
          <p:cNvPr id="45" name="Прямая соединительная линия 44"/>
          <p:cNvCxnSpPr/>
          <p:nvPr/>
        </p:nvCxnSpPr>
        <p:spPr>
          <a:xfrm flipH="1">
            <a:off x="3234090" y="302976"/>
            <a:ext cx="27701" cy="5875735"/>
          </a:xfrm>
          <a:prstGeom prst="line">
            <a:avLst/>
          </a:prstGeom>
          <a:ln/>
        </p:spPr>
        <p:style>
          <a:lnRef idx="1">
            <a:schemeClr val="accent5"/>
          </a:lnRef>
          <a:fillRef idx="0">
            <a:schemeClr val="accent5"/>
          </a:fillRef>
          <a:effectRef idx="0">
            <a:schemeClr val="accent5"/>
          </a:effectRef>
          <a:fontRef idx="minor">
            <a:schemeClr val="tx1"/>
          </a:fontRef>
        </p:style>
      </p:cxnSp>
      <p:sp>
        <p:nvSpPr>
          <p:cNvPr id="72" name="Стрелка вправо 71"/>
          <p:cNvSpPr/>
          <p:nvPr/>
        </p:nvSpPr>
        <p:spPr>
          <a:xfrm>
            <a:off x="3297855" y="1143232"/>
            <a:ext cx="191652" cy="334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3" name="Стрелка вправо 72"/>
          <p:cNvSpPr/>
          <p:nvPr/>
        </p:nvSpPr>
        <p:spPr>
          <a:xfrm>
            <a:off x="3301319" y="405269"/>
            <a:ext cx="198464" cy="316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5" name="Стрелка вправо 74"/>
          <p:cNvSpPr/>
          <p:nvPr/>
        </p:nvSpPr>
        <p:spPr>
          <a:xfrm>
            <a:off x="3297645" y="3245725"/>
            <a:ext cx="191862" cy="360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3" name="TextBox 2"/>
          <p:cNvSpPr txBox="1"/>
          <p:nvPr/>
        </p:nvSpPr>
        <p:spPr>
          <a:xfrm>
            <a:off x="7142791" y="911274"/>
            <a:ext cx="3564374" cy="892552"/>
          </a:xfrm>
          <a:prstGeom prst="rect">
            <a:avLst/>
          </a:prstGeom>
          <a:noFill/>
        </p:spPr>
        <p:txBody>
          <a:bodyPr wrap="none" rtlCol="0">
            <a:spAutoFit/>
          </a:bodyPr>
          <a:lstStyle/>
          <a:p>
            <a:r>
              <a:rPr lang="ky-KG" dirty="0" smtClean="0"/>
              <a:t>- Санариптик реестр</a:t>
            </a:r>
            <a:endParaRPr lang="ky-KG" sz="1000" dirty="0" smtClean="0"/>
          </a:p>
          <a:p>
            <a:r>
              <a:rPr lang="ky-KG" dirty="0" smtClean="0"/>
              <a:t>- Өтүнмөлөрдү онлайн кабыл алуу</a:t>
            </a:r>
          </a:p>
          <a:p>
            <a:endParaRPr lang="ky-KG" sz="1600" dirty="0"/>
          </a:p>
        </p:txBody>
      </p:sp>
      <p:sp>
        <p:nvSpPr>
          <p:cNvPr id="11" name="TextBox 10"/>
          <p:cNvSpPr txBox="1"/>
          <p:nvPr/>
        </p:nvSpPr>
        <p:spPr>
          <a:xfrm>
            <a:off x="5269300" y="2870829"/>
            <a:ext cx="5939831" cy="1323439"/>
          </a:xfrm>
          <a:prstGeom prst="rect">
            <a:avLst/>
          </a:prstGeom>
          <a:noFill/>
        </p:spPr>
        <p:txBody>
          <a:bodyPr wrap="none" rtlCol="0">
            <a:spAutoFit/>
          </a:bodyPr>
          <a:lstStyle/>
          <a:p>
            <a:r>
              <a:rPr lang="ky-KG" sz="1600" dirty="0" smtClean="0"/>
              <a:t>-  ОшМУда бекитилген билим берүү стандартарынын талаптары</a:t>
            </a:r>
          </a:p>
          <a:p>
            <a:r>
              <a:rPr lang="ky-KG" sz="1600" dirty="0" smtClean="0"/>
              <a:t>- Көз карандысыз эксперттердин эксперттик бүтүмдөрү</a:t>
            </a:r>
          </a:p>
          <a:p>
            <a:r>
              <a:rPr lang="ky-KG" sz="1600" dirty="0" smtClean="0"/>
              <a:t>- Тармактык комитеттердин бүтүмү</a:t>
            </a:r>
          </a:p>
          <a:p>
            <a:r>
              <a:rPr lang="ky-KG" sz="1600" dirty="0" smtClean="0"/>
              <a:t>- Университеттин окуу-усулдук бирикмесинин бүтүмү</a:t>
            </a:r>
          </a:p>
          <a:p>
            <a:r>
              <a:rPr lang="ky-KG" sz="1600" dirty="0" smtClean="0"/>
              <a:t>- Аккредитациялык бүтүмдөр</a:t>
            </a:r>
            <a:endParaRPr lang="ky-KG" sz="1600" dirty="0"/>
          </a:p>
        </p:txBody>
      </p:sp>
      <p:sp>
        <p:nvSpPr>
          <p:cNvPr id="38" name="Стрелка вправо 37"/>
          <p:cNvSpPr/>
          <p:nvPr/>
        </p:nvSpPr>
        <p:spPr>
          <a:xfrm>
            <a:off x="6745754" y="950066"/>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39" name="Стрелка вправо 38"/>
          <p:cNvSpPr/>
          <p:nvPr/>
        </p:nvSpPr>
        <p:spPr>
          <a:xfrm>
            <a:off x="4927250" y="3123611"/>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12" name="TextBox 11"/>
          <p:cNvSpPr txBox="1"/>
          <p:nvPr/>
        </p:nvSpPr>
        <p:spPr>
          <a:xfrm>
            <a:off x="3466362" y="5100259"/>
            <a:ext cx="1981633" cy="861774"/>
          </a:xfrm>
          <a:prstGeom prst="rect">
            <a:avLst/>
          </a:prstGeom>
          <a:noFill/>
        </p:spPr>
        <p:txBody>
          <a:bodyPr wrap="none" rtlCol="0">
            <a:spAutoFit/>
          </a:bodyPr>
          <a:lstStyle/>
          <a:p>
            <a:r>
              <a:rPr lang="ky-KG" sz="1600" b="1" dirty="0" smtClean="0"/>
              <a:t>Лицензияларды </a:t>
            </a:r>
            <a:br>
              <a:rPr lang="ky-KG" sz="1600" b="1" dirty="0" smtClean="0"/>
            </a:br>
            <a:r>
              <a:rPr lang="ky-KG" sz="1600" b="1" dirty="0" smtClean="0"/>
              <a:t>инвентаризациялоо</a:t>
            </a:r>
            <a:endParaRPr lang="ky-KG" sz="1600" dirty="0"/>
          </a:p>
          <a:p>
            <a:endParaRPr lang="ky-KG" dirty="0"/>
          </a:p>
        </p:txBody>
      </p:sp>
      <p:sp>
        <p:nvSpPr>
          <p:cNvPr id="41" name="Стрелка вправо 40"/>
          <p:cNvSpPr/>
          <p:nvPr/>
        </p:nvSpPr>
        <p:spPr>
          <a:xfrm>
            <a:off x="3289611" y="5219700"/>
            <a:ext cx="176751" cy="395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42" name="Стрелка вправо 41"/>
          <p:cNvSpPr/>
          <p:nvPr/>
        </p:nvSpPr>
        <p:spPr>
          <a:xfrm>
            <a:off x="5448603" y="5125131"/>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44" name="TextBox 43"/>
          <p:cNvSpPr txBox="1"/>
          <p:nvPr/>
        </p:nvSpPr>
        <p:spPr>
          <a:xfrm>
            <a:off x="5906123" y="4889088"/>
            <a:ext cx="4448610" cy="1569660"/>
          </a:xfrm>
          <a:prstGeom prst="rect">
            <a:avLst/>
          </a:prstGeom>
          <a:noFill/>
        </p:spPr>
        <p:txBody>
          <a:bodyPr wrap="square" rtlCol="0">
            <a:spAutoFit/>
          </a:bodyPr>
          <a:lstStyle/>
          <a:p>
            <a:r>
              <a:rPr lang="ky-KG" sz="1600" b="1" dirty="0" smtClean="0"/>
              <a:t>Жумушчу топ түзүлдү: </a:t>
            </a:r>
            <a:br>
              <a:rPr lang="ky-KG" sz="1600" b="1" dirty="0" smtClean="0"/>
            </a:br>
            <a:r>
              <a:rPr lang="ky-KG" sz="1600" b="1" dirty="0" smtClean="0"/>
              <a:t>Милдеттери: </a:t>
            </a:r>
            <a:br>
              <a:rPr lang="ky-KG" sz="1600" b="1" dirty="0" smtClean="0"/>
            </a:br>
            <a:r>
              <a:rPr lang="ky-KG" sz="1600" b="1" dirty="0" smtClean="0"/>
              <a:t>- </a:t>
            </a:r>
            <a:r>
              <a:rPr lang="ky-KG" sz="1600" dirty="0" smtClean="0"/>
              <a:t>Лицензиялардын актуалдуулугуна мониторинг жүргүзүү инструменттерин иштеп чыгуу</a:t>
            </a:r>
          </a:p>
          <a:p>
            <a:r>
              <a:rPr lang="ky-KG" sz="1600" dirty="0" smtClean="0"/>
              <a:t>- Лицензияларды инвентаризациялоо </a:t>
            </a:r>
            <a:br>
              <a:rPr lang="ky-KG" sz="1600" dirty="0" smtClean="0"/>
            </a:br>
            <a:r>
              <a:rPr lang="ky-KG" sz="1600" dirty="0" smtClean="0"/>
              <a:t>  </a:t>
            </a:r>
            <a:endParaRPr lang="ky-KG" sz="1600" dirty="0"/>
          </a:p>
        </p:txBody>
      </p:sp>
      <p:sp>
        <p:nvSpPr>
          <p:cNvPr id="13" name="Скругленный прямоугольник 12"/>
          <p:cNvSpPr/>
          <p:nvPr/>
        </p:nvSpPr>
        <p:spPr>
          <a:xfrm>
            <a:off x="485561" y="4123780"/>
            <a:ext cx="2451666" cy="39877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Жаңы багыттар</a:t>
            </a:r>
            <a:endParaRPr lang="ky-KG" b="1" dirty="0"/>
          </a:p>
        </p:txBody>
      </p:sp>
      <p:sp>
        <p:nvSpPr>
          <p:cNvPr id="51" name="Скругленный прямоугольник 50"/>
          <p:cNvSpPr/>
          <p:nvPr/>
        </p:nvSpPr>
        <p:spPr>
          <a:xfrm>
            <a:off x="485560" y="4675540"/>
            <a:ext cx="2451667" cy="41206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Кош квалификация</a:t>
            </a:r>
            <a:endParaRPr lang="ky-KG" b="1" dirty="0"/>
          </a:p>
        </p:txBody>
      </p:sp>
      <p:sp>
        <p:nvSpPr>
          <p:cNvPr id="52" name="Скругленный прямоугольник 51"/>
          <p:cNvSpPr/>
          <p:nvPr/>
        </p:nvSpPr>
        <p:spPr>
          <a:xfrm>
            <a:off x="445940" y="5269107"/>
            <a:ext cx="2491287" cy="43659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Микроквалификация</a:t>
            </a:r>
            <a:endParaRPr lang="ky-KG" b="1" dirty="0"/>
          </a:p>
        </p:txBody>
      </p:sp>
      <p:sp>
        <p:nvSpPr>
          <p:cNvPr id="53" name="Скругленный прямоугольник 52"/>
          <p:cNvSpPr/>
          <p:nvPr/>
        </p:nvSpPr>
        <p:spPr>
          <a:xfrm>
            <a:off x="449543" y="5887199"/>
            <a:ext cx="2491529" cy="3897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b="1" dirty="0" smtClean="0"/>
              <a:t>Кошумча билим</a:t>
            </a:r>
            <a:endParaRPr lang="ky-KG" b="1" dirty="0"/>
          </a:p>
        </p:txBody>
      </p:sp>
      <p:sp>
        <p:nvSpPr>
          <p:cNvPr id="14" name="Стрелка вниз 13"/>
          <p:cNvSpPr/>
          <p:nvPr/>
        </p:nvSpPr>
        <p:spPr>
          <a:xfrm>
            <a:off x="1190640" y="3805509"/>
            <a:ext cx="904875" cy="3025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27" name="Стрелка вправо 26"/>
          <p:cNvSpPr/>
          <p:nvPr/>
        </p:nvSpPr>
        <p:spPr>
          <a:xfrm>
            <a:off x="3306238" y="1984730"/>
            <a:ext cx="191652" cy="334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6" name="TextBox 5"/>
          <p:cNvSpPr txBox="1"/>
          <p:nvPr/>
        </p:nvSpPr>
        <p:spPr>
          <a:xfrm>
            <a:off x="3527967" y="1999808"/>
            <a:ext cx="3691395" cy="338554"/>
          </a:xfrm>
          <a:prstGeom prst="rect">
            <a:avLst/>
          </a:prstGeom>
          <a:noFill/>
        </p:spPr>
        <p:txBody>
          <a:bodyPr wrap="none" rtlCol="0">
            <a:spAutoFit/>
          </a:bodyPr>
          <a:lstStyle/>
          <a:p>
            <a:r>
              <a:rPr lang="ky-KG" sz="1600" b="1" dirty="0" smtClean="0"/>
              <a:t>Көз карандысыз эксперттердин базасы</a:t>
            </a:r>
            <a:endParaRPr lang="ru-RU" sz="1600" b="1" dirty="0"/>
          </a:p>
        </p:txBody>
      </p:sp>
      <p:sp>
        <p:nvSpPr>
          <p:cNvPr id="29" name="Стрелка вправо 28"/>
          <p:cNvSpPr/>
          <p:nvPr/>
        </p:nvSpPr>
        <p:spPr>
          <a:xfrm>
            <a:off x="7212964" y="1872283"/>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30" name="TextBox 29"/>
          <p:cNvSpPr txBox="1"/>
          <p:nvPr/>
        </p:nvSpPr>
        <p:spPr>
          <a:xfrm>
            <a:off x="7573937" y="1700169"/>
            <a:ext cx="3001527" cy="1169551"/>
          </a:xfrm>
          <a:prstGeom prst="rect">
            <a:avLst/>
          </a:prstGeom>
          <a:noFill/>
        </p:spPr>
        <p:txBody>
          <a:bodyPr wrap="none" rtlCol="0">
            <a:spAutoFit/>
          </a:bodyPr>
          <a:lstStyle/>
          <a:p>
            <a:r>
              <a:rPr lang="ky-KG" dirty="0" smtClean="0"/>
              <a:t>- Чет өлкөлүк ЖОЖдордон</a:t>
            </a:r>
            <a:endParaRPr lang="ky-KG" sz="1000" dirty="0" smtClean="0"/>
          </a:p>
          <a:p>
            <a:r>
              <a:rPr lang="ky-KG" dirty="0" smtClean="0"/>
              <a:t>- Ата Мекендик ЖОЖдордон</a:t>
            </a:r>
          </a:p>
          <a:p>
            <a:r>
              <a:rPr lang="ky-KG" dirty="0" smtClean="0"/>
              <a:t>- Иш берүүчүлөрдөн</a:t>
            </a:r>
          </a:p>
          <a:p>
            <a:endParaRPr lang="ky-KG" sz="1600" dirty="0"/>
          </a:p>
        </p:txBody>
      </p:sp>
      <p:cxnSp>
        <p:nvCxnSpPr>
          <p:cNvPr id="31" name="Прямая соединительная линия 30"/>
          <p:cNvCxnSpPr/>
          <p:nvPr/>
        </p:nvCxnSpPr>
        <p:spPr>
          <a:xfrm>
            <a:off x="3234090" y="4401226"/>
            <a:ext cx="8141492" cy="6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3311300" y="887416"/>
            <a:ext cx="8141492" cy="6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3247940" y="1613745"/>
            <a:ext cx="8141492" cy="6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3234090" y="2673914"/>
            <a:ext cx="8141492" cy="69734"/>
          </a:xfrm>
          <a:prstGeom prst="line">
            <a:avLst/>
          </a:prstGeom>
        </p:spPr>
        <p:style>
          <a:lnRef idx="1">
            <a:schemeClr val="accent1"/>
          </a:lnRef>
          <a:fillRef idx="0">
            <a:schemeClr val="accent1"/>
          </a:fillRef>
          <a:effectRef idx="0">
            <a:schemeClr val="accent1"/>
          </a:effectRef>
          <a:fontRef idx="minor">
            <a:schemeClr val="tx1"/>
          </a:fontRef>
        </p:style>
      </p:cxnSp>
      <p:sp>
        <p:nvSpPr>
          <p:cNvPr id="35" name="Прямоугольник 34"/>
          <p:cNvSpPr/>
          <p:nvPr/>
        </p:nvSpPr>
        <p:spPr>
          <a:xfrm>
            <a:off x="-42885" y="1480499"/>
            <a:ext cx="3363549" cy="646331"/>
          </a:xfrm>
          <a:prstGeom prst="rect">
            <a:avLst/>
          </a:prstGeom>
        </p:spPr>
        <p:txBody>
          <a:bodyPr wrap="none">
            <a:spAutoFit/>
          </a:bodyPr>
          <a:lstStyle/>
          <a:p>
            <a:pPr algn="ctr"/>
            <a:r>
              <a:rPr lang="ky-KG" dirty="0">
                <a:solidFill>
                  <a:srgbClr val="002060"/>
                </a:solidFill>
                <a:latin typeface="Arial" panose="020B0604020202020204" pitchFamily="34" charset="0"/>
                <a:cs typeface="Arial" panose="020B0604020202020204" pitchFamily="34" charset="0"/>
              </a:rPr>
              <a:t>Билим берүү ишмердүүлүгүн </a:t>
            </a:r>
            <a:r>
              <a:rPr lang="ky-KG" dirty="0" smtClean="0">
                <a:solidFill>
                  <a:srgbClr val="002060"/>
                </a:solidFill>
                <a:latin typeface="Arial" panose="020B0604020202020204" pitchFamily="34" charset="0"/>
                <a:cs typeface="Arial" panose="020B0604020202020204" pitchFamily="34" charset="0"/>
              </a:rPr>
              <a:t/>
            </a:r>
            <a:br>
              <a:rPr lang="ky-KG" dirty="0" smtClean="0">
                <a:solidFill>
                  <a:srgbClr val="002060"/>
                </a:solidFill>
                <a:latin typeface="Arial" panose="020B0604020202020204" pitchFamily="34" charset="0"/>
                <a:cs typeface="Arial" panose="020B0604020202020204" pitchFamily="34" charset="0"/>
              </a:rPr>
            </a:br>
            <a:r>
              <a:rPr lang="ky-KG" dirty="0" smtClean="0">
                <a:solidFill>
                  <a:srgbClr val="002060"/>
                </a:solidFill>
                <a:latin typeface="Arial" panose="020B0604020202020204" pitchFamily="34" charset="0"/>
                <a:cs typeface="Arial" panose="020B0604020202020204" pitchFamily="34" charset="0"/>
              </a:rPr>
              <a:t>трансформациялоо</a:t>
            </a:r>
            <a:endParaRPr lang="ru-RU"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408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Штриховая стрелка вправо 3"/>
          <p:cNvSpPr/>
          <p:nvPr/>
        </p:nvSpPr>
        <p:spPr>
          <a:xfrm>
            <a:off x="334917" y="2076018"/>
            <a:ext cx="2900208" cy="1404824"/>
          </a:xfrm>
          <a:prstGeom prst="stripedRightArrow">
            <a:avLst>
              <a:gd name="adj1" fmla="val 81639"/>
              <a:gd name="adj2" fmla="val 29908"/>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457200"/>
            <a:r>
              <a:rPr lang="ru-RU" sz="2400" b="1" dirty="0" err="1" smtClean="0">
                <a:solidFill>
                  <a:srgbClr val="C00000"/>
                </a:solidFill>
              </a:rPr>
              <a:t>Билим</a:t>
            </a:r>
            <a:r>
              <a:rPr lang="ru-RU" sz="2400" b="1" dirty="0" smtClean="0">
                <a:solidFill>
                  <a:srgbClr val="C00000"/>
                </a:solidFill>
              </a:rPr>
              <a:t> </a:t>
            </a:r>
            <a:r>
              <a:rPr lang="ru-RU" sz="2400" b="1" dirty="0" err="1" smtClean="0">
                <a:solidFill>
                  <a:srgbClr val="C00000"/>
                </a:solidFill>
              </a:rPr>
              <a:t>берүү</a:t>
            </a:r>
            <a:r>
              <a:rPr lang="ru-RU" sz="2400" b="1" dirty="0" smtClean="0">
                <a:solidFill>
                  <a:srgbClr val="C00000"/>
                </a:solidFill>
              </a:rPr>
              <a:t> </a:t>
            </a:r>
            <a:r>
              <a:rPr lang="ru-RU" sz="2400" b="1" dirty="0" err="1" smtClean="0">
                <a:solidFill>
                  <a:srgbClr val="C00000"/>
                </a:solidFill>
              </a:rPr>
              <a:t>стандарттары</a:t>
            </a:r>
            <a:endParaRPr lang="ru-RU" sz="2400" b="1" dirty="0">
              <a:solidFill>
                <a:srgbClr val="C00000"/>
              </a:solidFill>
            </a:endParaRPr>
          </a:p>
        </p:txBody>
      </p:sp>
      <p:sp>
        <p:nvSpPr>
          <p:cNvPr id="5" name="Прямоугольник 4"/>
          <p:cNvSpPr/>
          <p:nvPr/>
        </p:nvSpPr>
        <p:spPr>
          <a:xfrm>
            <a:off x="4895508" y="-122018"/>
            <a:ext cx="6096000" cy="369332"/>
          </a:xfrm>
          <a:prstGeom prst="rect">
            <a:avLst/>
          </a:prstGeom>
        </p:spPr>
        <p:txBody>
          <a:bodyPr>
            <a:spAutoFit/>
          </a:bodyPr>
          <a:lstStyle/>
          <a:p>
            <a:pPr defTabSz="457200"/>
            <a:endParaRPr lang="ru-RU" dirty="0">
              <a:solidFill>
                <a:srgbClr val="000000"/>
              </a:solidFill>
            </a:endParaRPr>
          </a:p>
        </p:txBody>
      </p:sp>
      <p:sp>
        <p:nvSpPr>
          <p:cNvPr id="17" name="TextBox 16"/>
          <p:cNvSpPr txBox="1"/>
          <p:nvPr/>
        </p:nvSpPr>
        <p:spPr>
          <a:xfrm>
            <a:off x="639328" y="855650"/>
            <a:ext cx="1931811" cy="646331"/>
          </a:xfrm>
          <a:prstGeom prst="rect">
            <a:avLst/>
          </a:prstGeom>
          <a:noFill/>
        </p:spPr>
        <p:txBody>
          <a:bodyPr wrap="none" rtlCol="0">
            <a:spAutoFit/>
          </a:bodyPr>
          <a:lstStyle/>
          <a:p>
            <a:pPr algn="ctr"/>
            <a:r>
              <a:rPr lang="ky-KG" b="1" dirty="0" smtClean="0"/>
              <a:t>Академиялык өз </a:t>
            </a:r>
          </a:p>
          <a:p>
            <a:pPr algn="ctr"/>
            <a:r>
              <a:rPr lang="ky-KG" b="1" dirty="0" smtClean="0"/>
              <a:t>алдынчалуулук</a:t>
            </a:r>
            <a:endParaRPr lang="ky-KG" sz="2400" b="1" dirty="0"/>
          </a:p>
        </p:txBody>
      </p:sp>
      <p:grpSp>
        <p:nvGrpSpPr>
          <p:cNvPr id="47" name="Group 6">
            <a:extLst>
              <a:ext uri="{FF2B5EF4-FFF2-40B4-BE49-F238E27FC236}">
                <a16:creationId xmlns:a16="http://schemas.microsoft.com/office/drawing/2014/main" id="{F0B191A5-D1F0-B2AC-1CDA-8F13BF4299D0}"/>
              </a:ext>
            </a:extLst>
          </p:cNvPr>
          <p:cNvGrpSpPr/>
          <p:nvPr/>
        </p:nvGrpSpPr>
        <p:grpSpPr>
          <a:xfrm>
            <a:off x="11881735" y="0"/>
            <a:ext cx="310265" cy="6858000"/>
            <a:chOff x="0" y="0"/>
            <a:chExt cx="279832" cy="1773784"/>
          </a:xfrm>
        </p:grpSpPr>
        <p:sp>
          <p:nvSpPr>
            <p:cNvPr id="48" name="Freeform 7">
              <a:extLst>
                <a:ext uri="{FF2B5EF4-FFF2-40B4-BE49-F238E27FC236}">
                  <a16:creationId xmlns:a16="http://schemas.microsoft.com/office/drawing/2014/main" id="{28388EDF-B7E3-0FE0-7F69-E071E81B451C}"/>
                </a:ext>
              </a:extLst>
            </p:cNvPr>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A71720"/>
            </a:solidFill>
          </p:spPr>
          <p:txBody>
            <a:bodyPr/>
            <a:lstStyle/>
            <a:p>
              <a:endParaRPr lang="aa-ET" sz="1200"/>
            </a:p>
          </p:txBody>
        </p:sp>
        <p:sp>
          <p:nvSpPr>
            <p:cNvPr id="49" name="TextBox 8">
              <a:extLst>
                <a:ext uri="{FF2B5EF4-FFF2-40B4-BE49-F238E27FC236}">
                  <a16:creationId xmlns:a16="http://schemas.microsoft.com/office/drawing/2014/main" id="{E141EB5A-1D06-4119-1C39-1106CE6CA5F7}"/>
                </a:ext>
              </a:extLst>
            </p:cNvPr>
            <p:cNvSpPr txBox="1"/>
            <p:nvPr/>
          </p:nvSpPr>
          <p:spPr>
            <a:xfrm>
              <a:off x="0" y="-66675"/>
              <a:ext cx="812800" cy="879475"/>
            </a:xfrm>
            <a:prstGeom prst="rect">
              <a:avLst/>
            </a:prstGeom>
          </p:spPr>
          <p:txBody>
            <a:bodyPr lIns="33867" tIns="33867" rIns="33867" bIns="33867" rtlCol="0" anchor="ctr"/>
            <a:lstStyle/>
            <a:p>
              <a:pPr algn="ctr" defTabSz="609630">
                <a:lnSpc>
                  <a:spcPts val="1867"/>
                </a:lnSpc>
                <a:defRPr/>
              </a:pPr>
              <a:endParaRPr sz="1200" i="1">
                <a:solidFill>
                  <a:prstClr val="black"/>
                </a:solidFill>
                <a:latin typeface="Calibri"/>
              </a:endParaRPr>
            </a:p>
          </p:txBody>
        </p:sp>
      </p:grpSp>
      <p:pic>
        <p:nvPicPr>
          <p:cNvPr id="50" name="Рисунок 49">
            <a:extLst>
              <a:ext uri="{FF2B5EF4-FFF2-40B4-BE49-F238E27FC236}">
                <a16:creationId xmlns:a16="http://schemas.microsoft.com/office/drawing/2014/main" id="{7A1E95B8-CE6F-8210-1FC8-FA6D0ABAF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891" y="158216"/>
            <a:ext cx="530964" cy="736847"/>
          </a:xfrm>
          <a:prstGeom prst="rect">
            <a:avLst/>
          </a:prstGeom>
        </p:spPr>
      </p:pic>
      <p:sp>
        <p:nvSpPr>
          <p:cNvPr id="2" name="TextBox 1"/>
          <p:cNvSpPr txBox="1"/>
          <p:nvPr/>
        </p:nvSpPr>
        <p:spPr>
          <a:xfrm>
            <a:off x="3377747" y="384037"/>
            <a:ext cx="8264205" cy="3385542"/>
          </a:xfrm>
          <a:prstGeom prst="rect">
            <a:avLst/>
          </a:prstGeom>
          <a:noFill/>
        </p:spPr>
        <p:txBody>
          <a:bodyPr wrap="square" rtlCol="0">
            <a:spAutoFit/>
          </a:bodyPr>
          <a:lstStyle/>
          <a:p>
            <a:r>
              <a:rPr lang="ky-KG" sz="1400" b="1" dirty="0" smtClean="0"/>
              <a:t>    </a:t>
            </a:r>
            <a:r>
              <a:rPr lang="ky-KG" sz="1600" b="1" dirty="0" smtClean="0"/>
              <a:t>Жобо кабыл алынды (</a:t>
            </a:r>
            <a:r>
              <a:rPr lang="ky-KG" sz="1600" b="1" dirty="0" smtClean="0">
                <a:solidFill>
                  <a:srgbClr val="FF0000"/>
                </a:solidFill>
              </a:rPr>
              <a:t>Ректордун буйругу </a:t>
            </a:r>
            <a:r>
              <a:rPr lang="ru-RU" sz="1600" b="1" dirty="0" smtClean="0">
                <a:solidFill>
                  <a:srgbClr val="FF0000"/>
                </a:solidFill>
              </a:rPr>
              <a:t>№ </a:t>
            </a:r>
            <a:r>
              <a:rPr lang="ru-RU" sz="1600" b="1" dirty="0">
                <a:solidFill>
                  <a:srgbClr val="FF0000"/>
                </a:solidFill>
              </a:rPr>
              <a:t>1077-ФХД/24 07.03.2024</a:t>
            </a:r>
            <a:r>
              <a:rPr lang="ky-KG" sz="1600" b="1" dirty="0" smtClean="0"/>
              <a:t>)</a:t>
            </a:r>
            <a:r>
              <a:rPr lang="ky-KG" sz="1400" b="1" dirty="0" smtClean="0"/>
              <a:t>  </a:t>
            </a:r>
          </a:p>
          <a:p>
            <a:r>
              <a:rPr lang="ky-KG" sz="1400" b="1" dirty="0" smtClean="0"/>
              <a:t>                                                                                                                                            </a:t>
            </a:r>
          </a:p>
          <a:p>
            <a:r>
              <a:rPr lang="ky-KG" sz="1400" b="1" dirty="0" smtClean="0"/>
              <a:t>    </a:t>
            </a:r>
            <a:r>
              <a:rPr lang="ky-KG" sz="1600" b="1" dirty="0" smtClean="0"/>
              <a:t>Билим берүү стандарттарынын </a:t>
            </a:r>
          </a:p>
          <a:p>
            <a:r>
              <a:rPr lang="ky-KG" sz="1600" b="1" dirty="0"/>
              <a:t> </a:t>
            </a:r>
            <a:r>
              <a:rPr lang="ky-KG" sz="1600" b="1" dirty="0" smtClean="0"/>
              <a:t>   реестри түзүлдү</a:t>
            </a:r>
          </a:p>
          <a:p>
            <a:r>
              <a:rPr lang="ky-KG" sz="1400" b="1" dirty="0" smtClean="0"/>
              <a:t>            </a:t>
            </a:r>
            <a:endParaRPr lang="ky-KG" sz="1400" b="1" dirty="0"/>
          </a:p>
          <a:p>
            <a:endParaRPr lang="ky-KG" b="1" dirty="0" smtClean="0">
              <a:solidFill>
                <a:srgbClr val="C00000"/>
              </a:solidFill>
            </a:endParaRPr>
          </a:p>
          <a:p>
            <a:endParaRPr lang="ky-KG" b="1" dirty="0" smtClean="0">
              <a:solidFill>
                <a:srgbClr val="C00000"/>
              </a:solidFill>
            </a:endParaRPr>
          </a:p>
          <a:p>
            <a:endParaRPr lang="ky-KG" b="1" dirty="0">
              <a:solidFill>
                <a:srgbClr val="C00000"/>
              </a:solidFill>
            </a:endParaRPr>
          </a:p>
          <a:p>
            <a:endParaRPr lang="ky-KG" b="1" dirty="0" smtClean="0">
              <a:solidFill>
                <a:srgbClr val="C00000"/>
              </a:solidFill>
            </a:endParaRPr>
          </a:p>
          <a:p>
            <a:r>
              <a:rPr lang="ky-KG" b="1" dirty="0" smtClean="0">
                <a:solidFill>
                  <a:srgbClr val="C00000"/>
                </a:solidFill>
              </a:rPr>
              <a:t>   </a:t>
            </a:r>
          </a:p>
          <a:p>
            <a:r>
              <a:rPr lang="ky-KG" sz="1600" b="1" dirty="0">
                <a:solidFill>
                  <a:srgbClr val="C00000"/>
                </a:solidFill>
              </a:rPr>
              <a:t> </a:t>
            </a:r>
            <a:r>
              <a:rPr lang="ky-KG" sz="1600" b="1" dirty="0" smtClean="0">
                <a:solidFill>
                  <a:srgbClr val="C00000"/>
                </a:solidFill>
              </a:rPr>
              <a:t>  </a:t>
            </a:r>
          </a:p>
          <a:p>
            <a:r>
              <a:rPr lang="ky-KG" sz="1600" b="1" dirty="0">
                <a:solidFill>
                  <a:srgbClr val="C00000"/>
                </a:solidFill>
              </a:rPr>
              <a:t> </a:t>
            </a:r>
            <a:r>
              <a:rPr lang="ky-KG" sz="1600" b="1" dirty="0" smtClean="0">
                <a:solidFill>
                  <a:srgbClr val="C00000"/>
                </a:solidFill>
              </a:rPr>
              <a:t>   </a:t>
            </a:r>
            <a:r>
              <a:rPr lang="ky-KG" sz="1600" b="1" dirty="0" smtClean="0"/>
              <a:t>Билим берүү стандарттарын </a:t>
            </a:r>
          </a:p>
          <a:p>
            <a:r>
              <a:rPr lang="ky-KG" sz="1600" b="1" dirty="0"/>
              <a:t> </a:t>
            </a:r>
            <a:r>
              <a:rPr lang="ky-KG" sz="1600" b="1" dirty="0" smtClean="0"/>
              <a:t>   бекитүү механизми</a:t>
            </a:r>
            <a:endParaRPr lang="ky-KG" sz="1600" dirty="0" smtClean="0"/>
          </a:p>
        </p:txBody>
      </p:sp>
      <p:cxnSp>
        <p:nvCxnSpPr>
          <p:cNvPr id="45" name="Прямая соединительная линия 44"/>
          <p:cNvCxnSpPr/>
          <p:nvPr/>
        </p:nvCxnSpPr>
        <p:spPr>
          <a:xfrm flipH="1">
            <a:off x="3234090" y="302976"/>
            <a:ext cx="27701" cy="5875735"/>
          </a:xfrm>
          <a:prstGeom prst="line">
            <a:avLst/>
          </a:prstGeom>
          <a:ln/>
        </p:spPr>
        <p:style>
          <a:lnRef idx="1">
            <a:schemeClr val="accent5"/>
          </a:lnRef>
          <a:fillRef idx="0">
            <a:schemeClr val="accent5"/>
          </a:fillRef>
          <a:effectRef idx="0">
            <a:schemeClr val="accent5"/>
          </a:effectRef>
          <a:fontRef idx="minor">
            <a:schemeClr val="tx1"/>
          </a:fontRef>
        </p:style>
      </p:cxnSp>
      <p:sp>
        <p:nvSpPr>
          <p:cNvPr id="72" name="Стрелка вправо 71"/>
          <p:cNvSpPr/>
          <p:nvPr/>
        </p:nvSpPr>
        <p:spPr>
          <a:xfrm>
            <a:off x="3281921" y="1004066"/>
            <a:ext cx="191652" cy="334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3" name="Стрелка вправо 72"/>
          <p:cNvSpPr/>
          <p:nvPr/>
        </p:nvSpPr>
        <p:spPr>
          <a:xfrm>
            <a:off x="3301319" y="405269"/>
            <a:ext cx="198464" cy="316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5" name="Стрелка вправо 74"/>
          <p:cNvSpPr/>
          <p:nvPr/>
        </p:nvSpPr>
        <p:spPr>
          <a:xfrm>
            <a:off x="3293047" y="3178507"/>
            <a:ext cx="191862" cy="360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3" name="TextBox 2"/>
          <p:cNvSpPr txBox="1"/>
          <p:nvPr/>
        </p:nvSpPr>
        <p:spPr>
          <a:xfrm>
            <a:off x="7148487" y="864181"/>
            <a:ext cx="3564374" cy="892552"/>
          </a:xfrm>
          <a:prstGeom prst="rect">
            <a:avLst/>
          </a:prstGeom>
          <a:noFill/>
        </p:spPr>
        <p:txBody>
          <a:bodyPr wrap="none" rtlCol="0">
            <a:spAutoFit/>
          </a:bodyPr>
          <a:lstStyle/>
          <a:p>
            <a:r>
              <a:rPr lang="ky-KG" dirty="0" smtClean="0"/>
              <a:t>- Санариптик реестр</a:t>
            </a:r>
            <a:endParaRPr lang="ky-KG" sz="1000" dirty="0" smtClean="0"/>
          </a:p>
          <a:p>
            <a:r>
              <a:rPr lang="ky-KG" dirty="0" smtClean="0"/>
              <a:t>- Өтүнмөлөрдү онлайн кабыл алуу</a:t>
            </a:r>
          </a:p>
          <a:p>
            <a:endParaRPr lang="ky-KG" sz="1600" dirty="0"/>
          </a:p>
        </p:txBody>
      </p:sp>
      <p:sp>
        <p:nvSpPr>
          <p:cNvPr id="11" name="TextBox 10"/>
          <p:cNvSpPr txBox="1"/>
          <p:nvPr/>
        </p:nvSpPr>
        <p:spPr>
          <a:xfrm>
            <a:off x="6646674" y="2757877"/>
            <a:ext cx="5022785" cy="1323439"/>
          </a:xfrm>
          <a:prstGeom prst="rect">
            <a:avLst/>
          </a:prstGeom>
          <a:noFill/>
        </p:spPr>
        <p:txBody>
          <a:bodyPr wrap="none" rtlCol="0">
            <a:spAutoFit/>
          </a:bodyPr>
          <a:lstStyle/>
          <a:p>
            <a:r>
              <a:rPr lang="ky-KG" sz="1600" dirty="0" smtClean="0"/>
              <a:t> </a:t>
            </a:r>
            <a:r>
              <a:rPr lang="ky-KG" sz="1600" b="1" dirty="0" smtClean="0">
                <a:solidFill>
                  <a:srgbClr val="FF0000"/>
                </a:solidFill>
              </a:rPr>
              <a:t>ББ стандартын бекитүүдөгү көп баскычтуу кадам</a:t>
            </a:r>
          </a:p>
          <a:p>
            <a:r>
              <a:rPr lang="ky-KG" sz="1600" dirty="0" smtClean="0"/>
              <a:t>- Көз карандысыз эксперттердин эксперттик бүтүмдөрү</a:t>
            </a:r>
          </a:p>
          <a:p>
            <a:r>
              <a:rPr lang="ky-KG" sz="1600" dirty="0" smtClean="0"/>
              <a:t>- Тармактык комитеттердин бүтүмү</a:t>
            </a:r>
          </a:p>
          <a:p>
            <a:r>
              <a:rPr lang="ky-KG" sz="1600" dirty="0" smtClean="0"/>
              <a:t>- Университеттин окуу-усулдук бирикмесинин бүтүмү</a:t>
            </a:r>
          </a:p>
          <a:p>
            <a:r>
              <a:rPr lang="ky-KG" sz="1600" dirty="0" smtClean="0"/>
              <a:t>- Окумуштуулар кеңешинин бүтүмү</a:t>
            </a:r>
            <a:endParaRPr lang="ky-KG" sz="1600" dirty="0"/>
          </a:p>
        </p:txBody>
      </p:sp>
      <p:sp>
        <p:nvSpPr>
          <p:cNvPr id="38" name="Стрелка вправо 37"/>
          <p:cNvSpPr/>
          <p:nvPr/>
        </p:nvSpPr>
        <p:spPr>
          <a:xfrm>
            <a:off x="6704713" y="893696"/>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39" name="Стрелка вправо 38"/>
          <p:cNvSpPr/>
          <p:nvPr/>
        </p:nvSpPr>
        <p:spPr>
          <a:xfrm>
            <a:off x="6323355" y="3154427"/>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12" name="TextBox 11"/>
          <p:cNvSpPr txBox="1"/>
          <p:nvPr/>
        </p:nvSpPr>
        <p:spPr>
          <a:xfrm>
            <a:off x="3497890" y="5422718"/>
            <a:ext cx="2893741" cy="1354217"/>
          </a:xfrm>
          <a:prstGeom prst="rect">
            <a:avLst/>
          </a:prstGeom>
          <a:noFill/>
        </p:spPr>
        <p:txBody>
          <a:bodyPr wrap="none" rtlCol="0">
            <a:spAutoFit/>
          </a:bodyPr>
          <a:lstStyle/>
          <a:p>
            <a:r>
              <a:rPr lang="ky-KG" sz="1600" b="1" dirty="0" smtClean="0"/>
              <a:t>ОшМУда ишке ашырылып </a:t>
            </a:r>
          </a:p>
          <a:p>
            <a:r>
              <a:rPr lang="ky-KG" sz="1600" b="1" dirty="0"/>
              <a:t>ж</a:t>
            </a:r>
            <a:r>
              <a:rPr lang="ky-KG" sz="1600" b="1" dirty="0" smtClean="0"/>
              <a:t>аткан билим берүү </a:t>
            </a:r>
          </a:p>
          <a:p>
            <a:r>
              <a:rPr lang="ky-KG" sz="1600" b="1" dirty="0"/>
              <a:t>с</a:t>
            </a:r>
            <a:r>
              <a:rPr lang="ky-KG" sz="1600" b="1" dirty="0" smtClean="0"/>
              <a:t>тандарттарына мониторинг</a:t>
            </a:r>
          </a:p>
          <a:p>
            <a:r>
              <a:rPr lang="ky-KG" sz="1600" b="1" dirty="0" smtClean="0"/>
              <a:t>жүргүзүү, инвентаризациялоо</a:t>
            </a:r>
            <a:endParaRPr lang="ky-KG" sz="1600" dirty="0"/>
          </a:p>
          <a:p>
            <a:endParaRPr lang="ky-KG" dirty="0"/>
          </a:p>
        </p:txBody>
      </p:sp>
      <p:sp>
        <p:nvSpPr>
          <p:cNvPr id="41" name="Стрелка вправо 40"/>
          <p:cNvSpPr/>
          <p:nvPr/>
        </p:nvSpPr>
        <p:spPr>
          <a:xfrm>
            <a:off x="3297855" y="5855506"/>
            <a:ext cx="176751" cy="395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42" name="Стрелка вправо 41"/>
          <p:cNvSpPr/>
          <p:nvPr/>
        </p:nvSpPr>
        <p:spPr>
          <a:xfrm>
            <a:off x="6502648" y="5646115"/>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44" name="TextBox 43"/>
          <p:cNvSpPr txBox="1"/>
          <p:nvPr/>
        </p:nvSpPr>
        <p:spPr>
          <a:xfrm>
            <a:off x="6983944" y="5422718"/>
            <a:ext cx="4448610" cy="1323439"/>
          </a:xfrm>
          <a:prstGeom prst="rect">
            <a:avLst/>
          </a:prstGeom>
          <a:noFill/>
        </p:spPr>
        <p:txBody>
          <a:bodyPr wrap="square" rtlCol="0">
            <a:spAutoFit/>
          </a:bodyPr>
          <a:lstStyle/>
          <a:p>
            <a:r>
              <a:rPr lang="ky-KG" sz="1600" b="1" dirty="0" smtClean="0">
                <a:solidFill>
                  <a:schemeClr val="accent5">
                    <a:lumMod val="75000"/>
                  </a:schemeClr>
                </a:solidFill>
              </a:rPr>
              <a:t>Жаңы </a:t>
            </a:r>
            <a:r>
              <a:rPr lang="ky-KG" sz="1600" b="1" dirty="0">
                <a:solidFill>
                  <a:schemeClr val="accent5">
                    <a:lumMod val="75000"/>
                  </a:schemeClr>
                </a:solidFill>
              </a:rPr>
              <a:t>окуу жылынан </a:t>
            </a:r>
            <a:r>
              <a:rPr lang="ky-KG" sz="1600" b="1" dirty="0" smtClean="0">
                <a:solidFill>
                  <a:schemeClr val="accent5">
                    <a:lumMod val="75000"/>
                  </a:schemeClr>
                </a:solidFill>
              </a:rPr>
              <a:t>кабыл алынган макетке ылайык  түзүлгөн ББ стандарттарына ылайык түзүлгөн окуу план </a:t>
            </a:r>
            <a:r>
              <a:rPr lang="ky-KG" sz="1600" b="1" dirty="0">
                <a:solidFill>
                  <a:schemeClr val="accent5">
                    <a:lumMod val="75000"/>
                  </a:schemeClr>
                </a:solidFill>
              </a:rPr>
              <a:t>менен </a:t>
            </a:r>
            <a:r>
              <a:rPr lang="ky-KG" sz="1600" b="1" dirty="0" smtClean="0">
                <a:solidFill>
                  <a:srgbClr val="FF0000"/>
                </a:solidFill>
              </a:rPr>
              <a:t>1-курстарды кабыл алуу милдети коюлду</a:t>
            </a:r>
            <a:r>
              <a:rPr lang="ky-KG" sz="1600" b="1" dirty="0" smtClean="0">
                <a:solidFill>
                  <a:schemeClr val="accent5">
                    <a:lumMod val="75000"/>
                  </a:schemeClr>
                </a:solidFill>
              </a:rPr>
              <a:t>!</a:t>
            </a:r>
            <a:r>
              <a:rPr lang="ky-KG" sz="1600" dirty="0" smtClean="0"/>
              <a:t/>
            </a:r>
            <a:br>
              <a:rPr lang="ky-KG" sz="1600" dirty="0" smtClean="0"/>
            </a:br>
            <a:r>
              <a:rPr lang="ky-KG" sz="1600" dirty="0" smtClean="0"/>
              <a:t>  </a:t>
            </a:r>
            <a:endParaRPr lang="ky-KG" sz="1600" dirty="0"/>
          </a:p>
        </p:txBody>
      </p:sp>
      <p:sp>
        <p:nvSpPr>
          <p:cNvPr id="13" name="Скругленный прямоугольник 12"/>
          <p:cNvSpPr/>
          <p:nvPr/>
        </p:nvSpPr>
        <p:spPr>
          <a:xfrm>
            <a:off x="314327" y="5076523"/>
            <a:ext cx="2569925" cy="5469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400" dirty="0" smtClean="0"/>
              <a:t>Улуттук </a:t>
            </a:r>
            <a:r>
              <a:rPr lang="ky-KG" sz="1200" dirty="0" smtClean="0"/>
              <a:t>квалификациялар</a:t>
            </a:r>
            <a:r>
              <a:rPr lang="ky-KG" sz="1400" dirty="0" smtClean="0"/>
              <a:t> системасы</a:t>
            </a:r>
            <a:endParaRPr lang="ky-KG" sz="1400" dirty="0"/>
          </a:p>
        </p:txBody>
      </p:sp>
      <p:sp>
        <p:nvSpPr>
          <p:cNvPr id="52" name="Скругленный прямоугольник 51"/>
          <p:cNvSpPr/>
          <p:nvPr/>
        </p:nvSpPr>
        <p:spPr>
          <a:xfrm>
            <a:off x="267073" y="5756324"/>
            <a:ext cx="2635541" cy="49492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400" dirty="0" smtClean="0"/>
              <a:t>Улуттук квалификациялардын алкагы</a:t>
            </a:r>
            <a:endParaRPr lang="ky-KG" sz="1400" dirty="0"/>
          </a:p>
        </p:txBody>
      </p:sp>
      <p:sp>
        <p:nvSpPr>
          <p:cNvPr id="53" name="Скругленный прямоугольник 52"/>
          <p:cNvSpPr/>
          <p:nvPr/>
        </p:nvSpPr>
        <p:spPr>
          <a:xfrm>
            <a:off x="261387" y="6356111"/>
            <a:ext cx="2608247" cy="3661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400" dirty="0">
                <a:solidFill>
                  <a:schemeClr val="tx1"/>
                </a:solidFill>
              </a:rPr>
              <a:t>Дублин </a:t>
            </a:r>
            <a:r>
              <a:rPr lang="ky-KG" sz="1400" dirty="0" smtClean="0">
                <a:solidFill>
                  <a:schemeClr val="tx1"/>
                </a:solidFill>
              </a:rPr>
              <a:t>дескрипторлору</a:t>
            </a:r>
            <a:endParaRPr lang="ky-KG" sz="1400" dirty="0">
              <a:solidFill>
                <a:schemeClr val="tx1"/>
              </a:solidFill>
            </a:endParaRPr>
          </a:p>
        </p:txBody>
      </p:sp>
      <p:sp>
        <p:nvSpPr>
          <p:cNvPr id="14" name="Стрелка вниз 13"/>
          <p:cNvSpPr/>
          <p:nvPr/>
        </p:nvSpPr>
        <p:spPr>
          <a:xfrm rot="10800000">
            <a:off x="1186297" y="3495633"/>
            <a:ext cx="904875" cy="3025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27" name="Стрелка вправо 26"/>
          <p:cNvSpPr/>
          <p:nvPr/>
        </p:nvSpPr>
        <p:spPr>
          <a:xfrm>
            <a:off x="3306238" y="1984730"/>
            <a:ext cx="191652" cy="334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6" name="TextBox 5"/>
          <p:cNvSpPr txBox="1"/>
          <p:nvPr/>
        </p:nvSpPr>
        <p:spPr>
          <a:xfrm>
            <a:off x="3527967" y="1999808"/>
            <a:ext cx="3691395" cy="338554"/>
          </a:xfrm>
          <a:prstGeom prst="rect">
            <a:avLst/>
          </a:prstGeom>
          <a:noFill/>
        </p:spPr>
        <p:txBody>
          <a:bodyPr wrap="none" rtlCol="0">
            <a:spAutoFit/>
          </a:bodyPr>
          <a:lstStyle/>
          <a:p>
            <a:r>
              <a:rPr lang="ky-KG" sz="1600" b="1" dirty="0" smtClean="0"/>
              <a:t>Көз карандысыз эксперттердин базасы</a:t>
            </a:r>
            <a:endParaRPr lang="ru-RU" sz="1600" b="1" dirty="0"/>
          </a:p>
        </p:txBody>
      </p:sp>
      <p:sp>
        <p:nvSpPr>
          <p:cNvPr id="29" name="Стрелка вправо 28"/>
          <p:cNvSpPr/>
          <p:nvPr/>
        </p:nvSpPr>
        <p:spPr>
          <a:xfrm>
            <a:off x="7212964" y="1872283"/>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30" name="TextBox 29"/>
          <p:cNvSpPr txBox="1"/>
          <p:nvPr/>
        </p:nvSpPr>
        <p:spPr>
          <a:xfrm>
            <a:off x="7613640" y="1629456"/>
            <a:ext cx="3001527" cy="1169551"/>
          </a:xfrm>
          <a:prstGeom prst="rect">
            <a:avLst/>
          </a:prstGeom>
          <a:noFill/>
        </p:spPr>
        <p:txBody>
          <a:bodyPr wrap="none" rtlCol="0">
            <a:spAutoFit/>
          </a:bodyPr>
          <a:lstStyle/>
          <a:p>
            <a:r>
              <a:rPr lang="ky-KG" dirty="0" smtClean="0"/>
              <a:t>- Чет өлкөлүк ЖОЖдордон</a:t>
            </a:r>
            <a:endParaRPr lang="ky-KG" sz="1000" dirty="0" smtClean="0"/>
          </a:p>
          <a:p>
            <a:r>
              <a:rPr lang="ky-KG" dirty="0" smtClean="0"/>
              <a:t>- Ата Мекендик ЖОЖдордон</a:t>
            </a:r>
          </a:p>
          <a:p>
            <a:r>
              <a:rPr lang="ky-KG" dirty="0" smtClean="0"/>
              <a:t>- Иш берүүчүлөрдөн</a:t>
            </a:r>
          </a:p>
          <a:p>
            <a:endParaRPr lang="ky-KG" sz="1600" dirty="0"/>
          </a:p>
        </p:txBody>
      </p:sp>
      <p:sp>
        <p:nvSpPr>
          <p:cNvPr id="31" name="Стрелка вправо 30"/>
          <p:cNvSpPr/>
          <p:nvPr/>
        </p:nvSpPr>
        <p:spPr>
          <a:xfrm>
            <a:off x="3306238" y="4479101"/>
            <a:ext cx="176751" cy="395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y-KG"/>
          </a:p>
        </p:txBody>
      </p:sp>
      <p:sp>
        <p:nvSpPr>
          <p:cNvPr id="7" name="TextBox 6"/>
          <p:cNvSpPr txBox="1"/>
          <p:nvPr/>
        </p:nvSpPr>
        <p:spPr>
          <a:xfrm>
            <a:off x="3551788" y="4245526"/>
            <a:ext cx="3052439" cy="830997"/>
          </a:xfrm>
          <a:prstGeom prst="rect">
            <a:avLst/>
          </a:prstGeom>
          <a:noFill/>
        </p:spPr>
        <p:txBody>
          <a:bodyPr wrap="none" rtlCol="0">
            <a:spAutoFit/>
          </a:bodyPr>
          <a:lstStyle/>
          <a:p>
            <a:r>
              <a:rPr lang="ky-KG" sz="1600" b="1" dirty="0" smtClean="0"/>
              <a:t>ОшМУда иштелип чыгуучу </a:t>
            </a:r>
          </a:p>
          <a:p>
            <a:r>
              <a:rPr lang="ky-KG" sz="1600" b="1" dirty="0" smtClean="0"/>
              <a:t>билим берүү стандарттарынын</a:t>
            </a:r>
          </a:p>
          <a:p>
            <a:r>
              <a:rPr lang="ky-KG" sz="1600" b="1" dirty="0" smtClean="0"/>
              <a:t>макеттери иштелди, бекитилди</a:t>
            </a:r>
            <a:endParaRPr lang="ru-RU" sz="1600" b="1" dirty="0"/>
          </a:p>
        </p:txBody>
      </p:sp>
      <p:sp>
        <p:nvSpPr>
          <p:cNvPr id="33" name="Стрелка вправо 32"/>
          <p:cNvSpPr/>
          <p:nvPr/>
        </p:nvSpPr>
        <p:spPr>
          <a:xfrm>
            <a:off x="6661389" y="4393833"/>
            <a:ext cx="338164" cy="605132"/>
          </a:xfrm>
          <a:prstGeom prst="rightArrow">
            <a:avLst>
              <a:gd name="adj1" fmla="val 56471"/>
              <a:gd name="adj2" fmla="val 52424"/>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ru-RU">
              <a:solidFill>
                <a:srgbClr val="000000"/>
              </a:solidFill>
            </a:endParaRPr>
          </a:p>
        </p:txBody>
      </p:sp>
      <p:sp>
        <p:nvSpPr>
          <p:cNvPr id="8" name="TextBox 7"/>
          <p:cNvSpPr txBox="1"/>
          <p:nvPr/>
        </p:nvSpPr>
        <p:spPr>
          <a:xfrm>
            <a:off x="6954065" y="4138362"/>
            <a:ext cx="4408002" cy="1077218"/>
          </a:xfrm>
          <a:prstGeom prst="rect">
            <a:avLst/>
          </a:prstGeom>
          <a:noFill/>
        </p:spPr>
        <p:txBody>
          <a:bodyPr wrap="none" rtlCol="0">
            <a:spAutoFit/>
          </a:bodyPr>
          <a:lstStyle/>
          <a:p>
            <a:pPr marL="285750" indent="-285750">
              <a:buFontTx/>
              <a:buChar char="-"/>
            </a:pPr>
            <a:r>
              <a:rPr lang="ky-KG" sz="1600" dirty="0" smtClean="0"/>
              <a:t>Баштапкы </a:t>
            </a:r>
          </a:p>
          <a:p>
            <a:pPr marL="285750" indent="-285750">
              <a:buFontTx/>
              <a:buChar char="-"/>
            </a:pPr>
            <a:r>
              <a:rPr lang="ky-KG" sz="1600" dirty="0" smtClean="0"/>
              <a:t>Орто                            КЕСИПТИК БИЛИМ БЕРҮҮ</a:t>
            </a:r>
          </a:p>
          <a:p>
            <a:pPr marL="285750" indent="-285750">
              <a:buFontTx/>
              <a:buChar char="-"/>
            </a:pPr>
            <a:r>
              <a:rPr lang="ky-KG" sz="1600" dirty="0" smtClean="0"/>
              <a:t>Жогорку</a:t>
            </a:r>
          </a:p>
          <a:p>
            <a:pPr marL="285750" indent="-285750">
              <a:buFontTx/>
              <a:buChar char="-"/>
            </a:pPr>
            <a:r>
              <a:rPr lang="ky-KG" sz="1600" dirty="0" smtClean="0"/>
              <a:t>ЖОЖдон кийинки</a:t>
            </a:r>
            <a:endParaRPr lang="ru-RU" sz="1600" dirty="0"/>
          </a:p>
        </p:txBody>
      </p:sp>
      <p:cxnSp>
        <p:nvCxnSpPr>
          <p:cNvPr id="16" name="Прямая соединительная линия 15"/>
          <p:cNvCxnSpPr/>
          <p:nvPr/>
        </p:nvCxnSpPr>
        <p:spPr>
          <a:xfrm>
            <a:off x="3560402" y="843539"/>
            <a:ext cx="8197506" cy="67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3527967" y="1553313"/>
            <a:ext cx="8141492" cy="6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3560402" y="2602193"/>
            <a:ext cx="8141492" cy="6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3517838" y="4053917"/>
            <a:ext cx="8141492" cy="6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3527967" y="5281543"/>
            <a:ext cx="8141492" cy="69734"/>
          </a:xfrm>
          <a:prstGeom prst="line">
            <a:avLst/>
          </a:prstGeom>
        </p:spPr>
        <p:style>
          <a:lnRef idx="1">
            <a:schemeClr val="accent1"/>
          </a:lnRef>
          <a:fillRef idx="0">
            <a:schemeClr val="accent1"/>
          </a:fillRef>
          <a:effectRef idx="0">
            <a:schemeClr val="accent1"/>
          </a:effectRef>
          <a:fontRef idx="minor">
            <a:schemeClr val="tx1"/>
          </a:fontRef>
        </p:style>
      </p:cxnSp>
      <p:sp>
        <p:nvSpPr>
          <p:cNvPr id="55" name="Прямоугольник 54"/>
          <p:cNvSpPr/>
          <p:nvPr/>
        </p:nvSpPr>
        <p:spPr>
          <a:xfrm>
            <a:off x="-17058" y="1429687"/>
            <a:ext cx="3363549" cy="646331"/>
          </a:xfrm>
          <a:prstGeom prst="rect">
            <a:avLst/>
          </a:prstGeom>
        </p:spPr>
        <p:txBody>
          <a:bodyPr wrap="none">
            <a:spAutoFit/>
          </a:bodyPr>
          <a:lstStyle/>
          <a:p>
            <a:pPr algn="ctr"/>
            <a:r>
              <a:rPr lang="ky-KG" dirty="0">
                <a:solidFill>
                  <a:srgbClr val="002060"/>
                </a:solidFill>
                <a:latin typeface="Arial" panose="020B0604020202020204" pitchFamily="34" charset="0"/>
                <a:cs typeface="Arial" panose="020B0604020202020204" pitchFamily="34" charset="0"/>
              </a:rPr>
              <a:t>Билим берүү ишмердүүлүгүн </a:t>
            </a:r>
            <a:r>
              <a:rPr lang="ky-KG" dirty="0" smtClean="0">
                <a:solidFill>
                  <a:srgbClr val="002060"/>
                </a:solidFill>
                <a:latin typeface="Arial" panose="020B0604020202020204" pitchFamily="34" charset="0"/>
                <a:cs typeface="Arial" panose="020B0604020202020204" pitchFamily="34" charset="0"/>
              </a:rPr>
              <a:t/>
            </a:r>
            <a:br>
              <a:rPr lang="ky-KG" dirty="0" smtClean="0">
                <a:solidFill>
                  <a:srgbClr val="002060"/>
                </a:solidFill>
                <a:latin typeface="Arial" panose="020B0604020202020204" pitchFamily="34" charset="0"/>
                <a:cs typeface="Arial" panose="020B0604020202020204" pitchFamily="34" charset="0"/>
              </a:rPr>
            </a:br>
            <a:r>
              <a:rPr lang="ky-KG" dirty="0" smtClean="0">
                <a:solidFill>
                  <a:srgbClr val="002060"/>
                </a:solidFill>
                <a:latin typeface="Arial" panose="020B0604020202020204" pitchFamily="34" charset="0"/>
                <a:cs typeface="Arial" panose="020B0604020202020204" pitchFamily="34" charset="0"/>
              </a:rPr>
              <a:t>трансформациялоо</a:t>
            </a:r>
            <a:endParaRPr lang="ru-RU" dirty="0">
              <a:solidFill>
                <a:srgbClr val="002060"/>
              </a:solidFill>
              <a:latin typeface="Arial" panose="020B0604020202020204" pitchFamily="34" charset="0"/>
              <a:cs typeface="Arial" panose="020B0604020202020204" pitchFamily="34" charset="0"/>
            </a:endParaRPr>
          </a:p>
        </p:txBody>
      </p:sp>
      <p:sp>
        <p:nvSpPr>
          <p:cNvPr id="56" name="Скругленный прямоугольник 55"/>
          <p:cNvSpPr/>
          <p:nvPr/>
        </p:nvSpPr>
        <p:spPr>
          <a:xfrm>
            <a:off x="323554" y="4538484"/>
            <a:ext cx="2569925" cy="4331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400" dirty="0" smtClean="0"/>
              <a:t>Иш берүүчүлөрдүн суроо-талабы</a:t>
            </a:r>
            <a:endParaRPr lang="ky-KG" sz="1400" dirty="0"/>
          </a:p>
        </p:txBody>
      </p:sp>
      <p:sp>
        <p:nvSpPr>
          <p:cNvPr id="57" name="Скругленный прямоугольник 56"/>
          <p:cNvSpPr/>
          <p:nvPr/>
        </p:nvSpPr>
        <p:spPr>
          <a:xfrm>
            <a:off x="302101" y="4011515"/>
            <a:ext cx="2569925" cy="4331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y-KG" sz="1400" dirty="0" smtClean="0"/>
              <a:t>Эмгек базары</a:t>
            </a:r>
            <a:endParaRPr lang="ky-KG" sz="1400" dirty="0"/>
          </a:p>
        </p:txBody>
      </p:sp>
    </p:spTree>
    <p:extLst>
      <p:ext uri="{BB962C8B-B14F-4D97-AF65-F5344CB8AC3E}">
        <p14:creationId xmlns:p14="http://schemas.microsoft.com/office/powerpoint/2010/main" val="2269586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TotalTime>
  <Words>1820</Words>
  <Application>Microsoft Office PowerPoint</Application>
  <PresentationFormat>Широкоэкранный</PresentationFormat>
  <Paragraphs>411</Paragraphs>
  <Slides>30</Slides>
  <Notes>3</Notes>
  <HiddenSlides>0</HiddenSlides>
  <MMClips>0</MMClips>
  <ScaleCrop>false</ScaleCrop>
  <HeadingPairs>
    <vt:vector size="6" baseType="variant">
      <vt:variant>
        <vt:lpstr>Использованные шрифты</vt:lpstr>
      </vt:variant>
      <vt:variant>
        <vt:i4>15</vt:i4>
      </vt:variant>
      <vt:variant>
        <vt:lpstr>Тема</vt:lpstr>
      </vt:variant>
      <vt:variant>
        <vt:i4>2</vt:i4>
      </vt:variant>
      <vt:variant>
        <vt:lpstr>Заголовки слайдов</vt:lpstr>
      </vt:variant>
      <vt:variant>
        <vt:i4>30</vt:i4>
      </vt:variant>
    </vt:vector>
  </HeadingPairs>
  <TitlesOfParts>
    <vt:vector size="47" baseType="lpstr">
      <vt:lpstr>宋体</vt:lpstr>
      <vt:lpstr>Adobe Naskh Medium</vt:lpstr>
      <vt:lpstr>Aileron Regular Bold</vt:lpstr>
      <vt:lpstr>Arial</vt:lpstr>
      <vt:lpstr>Calibri</vt:lpstr>
      <vt:lpstr>Calibri Light</vt:lpstr>
      <vt:lpstr>Canva Sans Bold</vt:lpstr>
      <vt:lpstr>Elsie</vt:lpstr>
      <vt:lpstr>Monotype Corsiva</vt:lpstr>
      <vt:lpstr>Muli</vt:lpstr>
      <vt:lpstr>Poppins</vt:lpstr>
      <vt:lpstr>Poppins Medium Bold</vt:lpstr>
      <vt:lpstr>Roboto</vt:lpstr>
      <vt:lpstr>Times New Roman</vt:lpstr>
      <vt:lpstr>时尚中黑简体</vt:lpstr>
      <vt:lpstr>Тема Office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Санариптик эко система</vt:lpstr>
      <vt:lpstr>2024-жылдын 24-июлунда ОшМУнун университеттик клиникасында боорду алмаштыруу боюнча операция жасалышы пландалууда. Операция Түркиянын Инону (İnönü) университетинин Тургут Озал атындагы медициналык клиникасынын адистери менен биргеликте жасалат.</vt:lpstr>
      <vt:lpstr>Презентация PowerPoint</vt:lpstr>
      <vt:lpstr>ОшМУ менен Кытай Эл Республикасындагы жасалма интеллект тармагында иштеген Green Times Technology компаниясы менен кызматташуу келишимине кол коюлду.  Келишим IT адистерин даярдоо жана аларды ишке орноштуруу багытын ишке ашырат  (26.04.2024)</vt:lpstr>
      <vt:lpstr>Кытай Эл Республикасында Хэнань педагогикалык  университети менен эки тараптуу кызматташуу келишимине кол коюлду. Макулдашуунун алкагында программалык инженерия жана филология адистиктери боюнча билим алып жаткан студенттердин академиялык мобилдүүлүгү  жаатында иштер жүргүзүлөт   (21.04.2024)</vt:lpstr>
      <vt:lpstr>Токио медициналык жана стоматологиялык университети ОшМУ менен биргеликте ири долбоорду ишке ашырат (18.04.2024)                                                               </vt:lpstr>
      <vt:lpstr>Кытай Эл Республикасындагы Түндүк-Батыш университети менен кызматташтык келишими түзүлдү. Келишимдин алкагында химиялык инженерия жана археология боюнча адистерди даярдоо багыттары боюнча кызматташтыктар ишке ашырылат   01. 02. 2024.</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PC</dc:creator>
  <cp:lastModifiedBy>2019</cp:lastModifiedBy>
  <cp:revision>73</cp:revision>
  <cp:lastPrinted>2024-05-11T10:50:01Z</cp:lastPrinted>
  <dcterms:created xsi:type="dcterms:W3CDTF">2024-05-06T04:57:20Z</dcterms:created>
  <dcterms:modified xsi:type="dcterms:W3CDTF">2024-05-11T10:53:25Z</dcterms:modified>
</cp:coreProperties>
</file>