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71" r:id="rId16"/>
    <p:sldId id="269" r:id="rId17"/>
    <p:sldId id="273" r:id="rId18"/>
    <p:sldId id="275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477827347596908"/>
          <c:y val="0.20779027447678985"/>
          <c:w val="0.63177485963787072"/>
          <c:h val="0.53503159537388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'рейтинг 3'!$AE$2</c:f>
              <c:strCache>
                <c:ptCount val="1"/>
                <c:pt idx="0">
                  <c:v>Работа с ИСУО ДОО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'рейтинг 3'!$AD$3:$AD$4</c:f>
              <c:strCache>
                <c:ptCount val="2"/>
                <c:pt idx="0">
                  <c:v>г.Бишкек</c:v>
                </c:pt>
                <c:pt idx="1">
                  <c:v>Чүй-Токмок</c:v>
                </c:pt>
              </c:strCache>
            </c:strRef>
          </c:cat>
          <c:val>
            <c:numRef>
              <c:f>'рейтинг 3'!$AE$3:$AE$4</c:f>
              <c:numCache>
                <c:formatCode>General</c:formatCode>
                <c:ptCount val="2"/>
                <c:pt idx="0">
                  <c:v>2.2000000000000002</c:v>
                </c:pt>
                <c:pt idx="1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98-46EA-AC6A-F85D7B25243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687874224"/>
        <c:axId val="687862576"/>
      </c:barChart>
      <c:catAx>
        <c:axId val="687874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87862576"/>
        <c:crosses val="autoZero"/>
        <c:auto val="1"/>
        <c:lblAlgn val="ctr"/>
        <c:lblOffset val="100"/>
        <c:noMultiLvlLbl val="0"/>
      </c:catAx>
      <c:valAx>
        <c:axId val="687862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7874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'[рейтинг_свод_17-02-22 версия.xlsx]Лист6'!$J$5:$K$24</c:f>
              <c:multiLvlStrCache>
                <c:ptCount val="20"/>
                <c:lvl>
                  <c:pt idx="0">
                    <c:v>г.Бишкек</c:v>
                  </c:pt>
                  <c:pt idx="1">
                    <c:v>г.Ош</c:v>
                  </c:pt>
                  <c:pt idx="2">
                    <c:v>Кадамжайский район</c:v>
                  </c:pt>
                  <c:pt idx="3">
                    <c:v>г.Каракол</c:v>
                  </c:pt>
                  <c:pt idx="4">
                    <c:v>Аламединский район</c:v>
                  </c:pt>
                  <c:pt idx="5">
                    <c:v>г.Нарын</c:v>
                  </c:pt>
                  <c:pt idx="6">
                    <c:v>г.Талас</c:v>
                  </c:pt>
                  <c:pt idx="7">
                    <c:v>г.Жалал-Абад</c:v>
                  </c:pt>
                  <c:pt idx="8">
                    <c:v>Нарынский  район</c:v>
                  </c:pt>
                  <c:pt idx="9">
                    <c:v>Аксыйский район</c:v>
                  </c:pt>
                  <c:pt idx="10">
                    <c:v>Ноокатский район </c:v>
                  </c:pt>
                  <c:pt idx="11">
                    <c:v>Сокулукский район</c:v>
                  </c:pt>
                  <c:pt idx="12">
                    <c:v>Чүй-Токмок</c:v>
                  </c:pt>
                  <c:pt idx="13">
                    <c:v>Джеты-Огузский район</c:v>
                  </c:pt>
                  <c:pt idx="14">
                    <c:v>Иссык-Кульский район</c:v>
                  </c:pt>
                  <c:pt idx="15">
                    <c:v>Ысык-Атинский район</c:v>
                  </c:pt>
                  <c:pt idx="16">
                    <c:v>Ак-Сууйский район </c:v>
                  </c:pt>
                  <c:pt idx="17">
                    <c:v>Ак-Талинский район</c:v>
                  </c:pt>
                  <c:pt idx="18">
                    <c:v>Кара-Сууйский район </c:v>
                  </c:pt>
                  <c:pt idx="19">
                    <c:v>Кара-Бууринский район</c:v>
                  </c:pt>
                </c:lvl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</c:lvl>
              </c:multiLvlStrCache>
            </c:multiLvlStrRef>
          </c:cat>
          <c:val>
            <c:numRef>
              <c:f>'[рейтинг_свод_17-02-22 версия.xlsx]Лист6'!$L$5:$L$24</c:f>
              <c:numCache>
                <c:formatCode>0.0</c:formatCode>
                <c:ptCount val="20"/>
                <c:pt idx="0">
                  <c:v>734.59998666666661</c:v>
                </c:pt>
                <c:pt idx="1">
                  <c:v>448.5</c:v>
                </c:pt>
                <c:pt idx="2">
                  <c:v>265.5</c:v>
                </c:pt>
                <c:pt idx="3">
                  <c:v>253.33333333333334</c:v>
                </c:pt>
                <c:pt idx="4">
                  <c:v>218.7</c:v>
                </c:pt>
                <c:pt idx="5">
                  <c:v>212.96666666666667</c:v>
                </c:pt>
                <c:pt idx="6">
                  <c:v>212.43333333333334</c:v>
                </c:pt>
                <c:pt idx="7">
                  <c:v>194.4</c:v>
                </c:pt>
                <c:pt idx="8">
                  <c:v>189.5</c:v>
                </c:pt>
                <c:pt idx="9">
                  <c:v>183.46666666666667</c:v>
                </c:pt>
                <c:pt idx="10">
                  <c:v>181.1</c:v>
                </c:pt>
                <c:pt idx="11">
                  <c:v>170.7</c:v>
                </c:pt>
                <c:pt idx="12">
                  <c:v>166.1</c:v>
                </c:pt>
                <c:pt idx="13">
                  <c:v>155.19999999999999</c:v>
                </c:pt>
                <c:pt idx="14">
                  <c:v>152.93333333333331</c:v>
                </c:pt>
                <c:pt idx="15">
                  <c:v>151.6</c:v>
                </c:pt>
                <c:pt idx="16">
                  <c:v>149.89999999999998</c:v>
                </c:pt>
                <c:pt idx="17">
                  <c:v>149.29999999999998</c:v>
                </c:pt>
                <c:pt idx="18">
                  <c:v>148.23333333333335</c:v>
                </c:pt>
                <c:pt idx="19">
                  <c:v>137.46666666666667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F1-4B1A-89B4-6848A26D96A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56747024"/>
        <c:axId val="556745360"/>
      </c:barChart>
      <c:catAx>
        <c:axId val="55674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56745360"/>
        <c:crosses val="autoZero"/>
        <c:auto val="1"/>
        <c:lblAlgn val="ctr"/>
        <c:lblOffset val="100"/>
        <c:noMultiLvlLbl val="0"/>
      </c:catAx>
      <c:valAx>
        <c:axId val="556745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6747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'[рейтинг_свод_17-02-22 версия.xlsx]Лист6'!$J$25:$K$49</c:f>
              <c:multiLvlStrCache>
                <c:ptCount val="25"/>
                <c:lvl>
                  <c:pt idx="0">
                    <c:v>Ат-Башынский район</c:v>
                  </c:pt>
                  <c:pt idx="1">
                    <c:v>г.Баткен</c:v>
                  </c:pt>
                  <c:pt idx="2">
                    <c:v>Жайылский район</c:v>
                  </c:pt>
                  <c:pt idx="3">
                    <c:v>Сузакский район</c:v>
                  </c:pt>
                  <c:pt idx="4">
                    <c:v>Лейлекский район</c:v>
                  </c:pt>
                  <c:pt idx="5">
                    <c:v>Тоңский район </c:v>
                  </c:pt>
                  <c:pt idx="6">
                    <c:v>Кочкорский район </c:v>
                  </c:pt>
                  <c:pt idx="7">
                    <c:v>Алайский район </c:v>
                  </c:pt>
                  <c:pt idx="8">
                    <c:v>Араванский район </c:v>
                  </c:pt>
                  <c:pt idx="9">
                    <c:v>Ала-Букинский район </c:v>
                  </c:pt>
                  <c:pt idx="10">
                    <c:v>Баткенский район</c:v>
                  </c:pt>
                  <c:pt idx="11">
                    <c:v>Токтогульский район</c:v>
                  </c:pt>
                  <c:pt idx="12">
                    <c:v>г.Кызыл-Кыя </c:v>
                  </c:pt>
                  <c:pt idx="13">
                    <c:v>Бакай-Атинский район</c:v>
                  </c:pt>
                  <c:pt idx="14">
                    <c:v>г.Сүлүктү </c:v>
                  </c:pt>
                  <c:pt idx="15">
                    <c:v>Кеминский район </c:v>
                  </c:pt>
                  <c:pt idx="16">
                    <c:v>Ноокенский район </c:v>
                  </c:pt>
                  <c:pt idx="17">
                    <c:v>Узгенский  район</c:v>
                  </c:pt>
                  <c:pt idx="18">
                    <c:v>Тюпский район</c:v>
                  </c:pt>
                  <c:pt idx="19">
                    <c:v>г.Балыкчы</c:v>
                  </c:pt>
                  <c:pt idx="20">
                    <c:v>Московский район</c:v>
                  </c:pt>
                  <c:pt idx="21">
                    <c:v>Таласский район</c:v>
                  </c:pt>
                  <c:pt idx="22">
                    <c:v>Жумгальский район </c:v>
                  </c:pt>
                  <c:pt idx="23">
                    <c:v>Базар-Коргонский район</c:v>
                  </c:pt>
                  <c:pt idx="24">
                    <c:v>г.Майлуу-Суу</c:v>
                  </c:pt>
                </c:lvl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  <c:pt idx="21">
                    <c:v>22</c:v>
                  </c:pt>
                  <c:pt idx="22">
                    <c:v>23</c:v>
                  </c:pt>
                  <c:pt idx="23">
                    <c:v>24</c:v>
                  </c:pt>
                  <c:pt idx="24">
                    <c:v>25</c:v>
                  </c:pt>
                </c:lvl>
              </c:multiLvlStrCache>
            </c:multiLvlStrRef>
          </c:cat>
          <c:val>
            <c:numRef>
              <c:f>'[рейтинг_свод_17-02-22 версия.xlsx]Лист6'!$L$25:$L$49</c:f>
              <c:numCache>
                <c:formatCode>0.0</c:formatCode>
                <c:ptCount val="25"/>
                <c:pt idx="0">
                  <c:v>135.56666666666666</c:v>
                </c:pt>
                <c:pt idx="1">
                  <c:v>126.2</c:v>
                </c:pt>
                <c:pt idx="2">
                  <c:v>123.89999999999999</c:v>
                </c:pt>
                <c:pt idx="3">
                  <c:v>123.53333333333333</c:v>
                </c:pt>
                <c:pt idx="4">
                  <c:v>122.43333333333334</c:v>
                </c:pt>
                <c:pt idx="5">
                  <c:v>119.93333333333334</c:v>
                </c:pt>
                <c:pt idx="6">
                  <c:v>115.19999999999999</c:v>
                </c:pt>
                <c:pt idx="7">
                  <c:v>109.19999999999999</c:v>
                </c:pt>
                <c:pt idx="8">
                  <c:v>108.13333333333333</c:v>
                </c:pt>
                <c:pt idx="9">
                  <c:v>107.96666666666667</c:v>
                </c:pt>
                <c:pt idx="10">
                  <c:v>105.16666666666667</c:v>
                </c:pt>
                <c:pt idx="11">
                  <c:v>104.76666666666668</c:v>
                </c:pt>
                <c:pt idx="12">
                  <c:v>100.66666666666666</c:v>
                </c:pt>
                <c:pt idx="13">
                  <c:v>100.36666666666667</c:v>
                </c:pt>
                <c:pt idx="14">
                  <c:v>99.8</c:v>
                </c:pt>
                <c:pt idx="15">
                  <c:v>98.966666666666654</c:v>
                </c:pt>
                <c:pt idx="16">
                  <c:v>98.933333333333337</c:v>
                </c:pt>
                <c:pt idx="17">
                  <c:v>92.1</c:v>
                </c:pt>
                <c:pt idx="18">
                  <c:v>91.666666666666657</c:v>
                </c:pt>
                <c:pt idx="19">
                  <c:v>87.666666666666657</c:v>
                </c:pt>
                <c:pt idx="20">
                  <c:v>76.866666666666674</c:v>
                </c:pt>
                <c:pt idx="21">
                  <c:v>70.099999999999994</c:v>
                </c:pt>
                <c:pt idx="22">
                  <c:v>69.933333333333323</c:v>
                </c:pt>
                <c:pt idx="23">
                  <c:v>59.5</c:v>
                </c:pt>
                <c:pt idx="24">
                  <c:v>53.366666000000002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9C-4C7A-A98A-E341A392175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56854704"/>
        <c:axId val="556856784"/>
      </c:barChart>
      <c:catAx>
        <c:axId val="556854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56856784"/>
        <c:crosses val="autoZero"/>
        <c:auto val="1"/>
        <c:lblAlgn val="ctr"/>
        <c:lblOffset val="100"/>
        <c:noMultiLvlLbl val="0"/>
      </c:catAx>
      <c:valAx>
        <c:axId val="556856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6854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'[рейтинг_свод_17-02-22 версия.xlsx]Лист6'!$J$50:$K$59</c:f>
              <c:multiLvlStrCache>
                <c:ptCount val="10"/>
                <c:lvl>
                  <c:pt idx="0">
                    <c:v>Панфиловский район</c:v>
                  </c:pt>
                  <c:pt idx="1">
                    <c:v>Чоң-Алайский район</c:v>
                  </c:pt>
                  <c:pt idx="2">
                    <c:v>Кара-Кулжинский район</c:v>
                  </c:pt>
                  <c:pt idx="3">
                    <c:v>Тогуз-Тороуский район</c:v>
                  </c:pt>
                  <c:pt idx="4">
                    <c:v>г.Таш-Көмүр</c:v>
                  </c:pt>
                  <c:pt idx="5">
                    <c:v>Чаткальский район </c:v>
                  </c:pt>
                  <c:pt idx="6">
                    <c:v>г.Кара-Куль</c:v>
                  </c:pt>
                  <c:pt idx="7">
                    <c:v>Манасский район</c:v>
                  </c:pt>
                  <c:pt idx="8">
                    <c:v>г.Узген</c:v>
                  </c:pt>
                  <c:pt idx="9">
                    <c:v>г.Көк-Жаңгак</c:v>
                  </c:pt>
                </c:lvl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</c:lvl>
              </c:multiLvlStrCache>
            </c:multiLvlStrRef>
          </c:cat>
          <c:val>
            <c:numRef>
              <c:f>'[рейтинг_свод_17-02-22 версия.xlsx]Лист6'!$L$50:$L$59</c:f>
              <c:numCache>
                <c:formatCode>0.0</c:formatCode>
                <c:ptCount val="10"/>
                <c:pt idx="0">
                  <c:v>52.833333333333336</c:v>
                </c:pt>
                <c:pt idx="1">
                  <c:v>50.866666666666674</c:v>
                </c:pt>
                <c:pt idx="2">
                  <c:v>50.266666666666666</c:v>
                </c:pt>
                <c:pt idx="3">
                  <c:v>49.06666666666667</c:v>
                </c:pt>
                <c:pt idx="4">
                  <c:v>46.666666666666671</c:v>
                </c:pt>
                <c:pt idx="5">
                  <c:v>46.233333333333334</c:v>
                </c:pt>
                <c:pt idx="6">
                  <c:v>39.566666666666663</c:v>
                </c:pt>
                <c:pt idx="7">
                  <c:v>34.333333333333336</c:v>
                </c:pt>
                <c:pt idx="8">
                  <c:v>23.833333333333332</c:v>
                </c:pt>
                <c:pt idx="9">
                  <c:v>17.400000000000002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2B-49C6-BF91-7BB2F25FD24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73825392"/>
        <c:axId val="673816656"/>
      </c:barChart>
      <c:catAx>
        <c:axId val="67382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73816656"/>
        <c:crosses val="autoZero"/>
        <c:auto val="1"/>
        <c:lblAlgn val="ctr"/>
        <c:lblOffset val="100"/>
        <c:noMultiLvlLbl val="0"/>
      </c:catAx>
      <c:valAx>
        <c:axId val="673816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73825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7D01-090E-4FC2-989F-230A2A8F80FE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B77-F214-475D-90EE-834E39C7F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68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7D01-090E-4FC2-989F-230A2A8F80FE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B77-F214-475D-90EE-834E39C7F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7D01-090E-4FC2-989F-230A2A8F80FE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B77-F214-475D-90EE-834E39C7F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175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7D01-090E-4FC2-989F-230A2A8F80FE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B77-F214-475D-90EE-834E39C7F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316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7D01-090E-4FC2-989F-230A2A8F80FE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B77-F214-475D-90EE-834E39C7F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75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7D01-090E-4FC2-989F-230A2A8F80FE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B77-F214-475D-90EE-834E39C7F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975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7D01-090E-4FC2-989F-230A2A8F80FE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B77-F214-475D-90EE-834E39C7F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76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7D01-090E-4FC2-989F-230A2A8F80FE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B77-F214-475D-90EE-834E39C7F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67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7D01-090E-4FC2-989F-230A2A8F80FE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B77-F214-475D-90EE-834E39C7F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925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7D01-090E-4FC2-989F-230A2A8F80FE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B77-F214-475D-90EE-834E39C7F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6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7D01-090E-4FC2-989F-230A2A8F80FE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B77-F214-475D-90EE-834E39C7F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979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B7D01-090E-4FC2-989F-230A2A8F80FE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21B77-F214-475D-90EE-834E39C7F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10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54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2658892"/>
            <a:ext cx="9750030" cy="164813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55;p13"/>
          <p:cNvPicPr preferRelativeResize="0"/>
          <p:nvPr/>
        </p:nvPicPr>
        <p:blipFill rotWithShape="1">
          <a:blip r:embed="rId3">
            <a:alphaModFix/>
          </a:blip>
          <a:srcRect r="29711"/>
          <a:stretch/>
        </p:blipFill>
        <p:spPr>
          <a:xfrm>
            <a:off x="3772303" y="583318"/>
            <a:ext cx="8419697" cy="579928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1964" y="91090"/>
            <a:ext cx="1287333" cy="130196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57;p13"/>
          <p:cNvSpPr txBox="1"/>
          <p:nvPr/>
        </p:nvSpPr>
        <p:spPr>
          <a:xfrm>
            <a:off x="745235" y="456551"/>
            <a:ext cx="5603274" cy="680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 b="1" dirty="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МИНИСТЕРСТВО ОБРАЗОВАНИЯ</a:t>
            </a:r>
            <a:endParaRPr sz="1400" b="1" dirty="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b="1" dirty="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И НАУКИ КЫРГЫЗСКОЙ РЕСПУБЛИКИ</a:t>
            </a:r>
            <a:endParaRPr sz="1400" b="1" dirty="0">
              <a:solidFill>
                <a:srgbClr val="1D5AC3"/>
              </a:solidFill>
            </a:endParaRPr>
          </a:p>
        </p:txBody>
      </p:sp>
      <p:sp>
        <p:nvSpPr>
          <p:cNvPr id="8" name="Google Shape;58;p13"/>
          <p:cNvSpPr txBox="1"/>
          <p:nvPr/>
        </p:nvSpPr>
        <p:spPr>
          <a:xfrm>
            <a:off x="5361870" y="6382601"/>
            <a:ext cx="1830701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Бишкек 2022</a:t>
            </a:r>
            <a:endParaRPr sz="1400" b="1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Google Shape;59;p13"/>
          <p:cNvSpPr txBox="1"/>
          <p:nvPr/>
        </p:nvSpPr>
        <p:spPr>
          <a:xfrm>
            <a:off x="945630" y="2797689"/>
            <a:ext cx="7825153" cy="13418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2400" b="1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Оценивание эффективности деятельности   районных/городских отделов/управлений образования</a:t>
            </a:r>
            <a:endParaRPr sz="2400" b="1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92435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252" y="468551"/>
            <a:ext cx="4321402" cy="794972"/>
          </a:xfrm>
        </p:spPr>
        <p:txBody>
          <a:bodyPr>
            <a:normAutofit/>
          </a:bodyPr>
          <a:lstStyle/>
          <a:p>
            <a:r>
              <a:rPr lang="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5.1</a:t>
            </a:r>
            <a:r>
              <a:rPr lang="ru" sz="2000" b="1" dirty="0"/>
              <a:t> </a:t>
            </a:r>
            <a:r>
              <a:rPr lang="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охвата детей </a:t>
            </a:r>
            <a:br>
              <a:rPr lang="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дополнительным образованием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275960"/>
              </p:ext>
            </p:extLst>
          </p:nvPr>
        </p:nvGraphicFramePr>
        <p:xfrm>
          <a:off x="646252" y="2221851"/>
          <a:ext cx="4887529" cy="4211714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794586">
                  <a:extLst>
                    <a:ext uri="{9D8B030D-6E8A-4147-A177-3AD203B41FA5}">
                      <a16:colId xmlns:a16="http://schemas.microsoft.com/office/drawing/2014/main" val="148454282"/>
                    </a:ext>
                  </a:extLst>
                </a:gridCol>
                <a:gridCol w="2321680">
                  <a:extLst>
                    <a:ext uri="{9D8B030D-6E8A-4147-A177-3AD203B41FA5}">
                      <a16:colId xmlns:a16="http://schemas.microsoft.com/office/drawing/2014/main" val="1489538897"/>
                    </a:ext>
                  </a:extLst>
                </a:gridCol>
                <a:gridCol w="1771263">
                  <a:extLst>
                    <a:ext uri="{9D8B030D-6E8A-4147-A177-3AD203B41FA5}">
                      <a16:colId xmlns:a16="http://schemas.microsoft.com/office/drawing/2014/main" val="2646274109"/>
                    </a:ext>
                  </a:extLst>
                </a:gridCol>
              </a:tblGrid>
              <a:tr h="5541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Области/районы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33777653"/>
                  </a:ext>
                </a:extLst>
              </a:tr>
              <a:tr h="2332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г.Жалал-Абад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12430331"/>
                  </a:ext>
                </a:extLst>
              </a:tr>
              <a:tr h="2332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Алайский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20412636"/>
                  </a:ext>
                </a:extLst>
              </a:tr>
              <a:tr h="2332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Кара-Кулжинский район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70355166"/>
                  </a:ext>
                </a:extLst>
              </a:tr>
              <a:tr h="2332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г.Көк-Жаңгак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62983174"/>
                  </a:ext>
                </a:extLst>
              </a:tr>
              <a:tr h="2332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г.Майлуу-Суу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00788756"/>
                  </a:ext>
                </a:extLst>
              </a:tr>
              <a:tr h="2332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г.Таш-Көмүр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36565265"/>
                  </a:ext>
                </a:extLst>
              </a:tr>
              <a:tr h="2332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Иссык-Кульский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74798778"/>
                  </a:ext>
                </a:extLst>
              </a:tr>
              <a:tr h="2332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Ат-Башынский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8305411"/>
                  </a:ext>
                </a:extLst>
              </a:tr>
              <a:tr h="2332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Жайылский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5847081"/>
                  </a:ext>
                </a:extLst>
              </a:tr>
              <a:tr h="2332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Панфиловский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67532889"/>
                  </a:ext>
                </a:extLst>
              </a:tr>
              <a:tr h="2332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Кеминский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88164161"/>
                  </a:ext>
                </a:extLst>
              </a:tr>
              <a:tr h="2332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Московский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95222267"/>
                  </a:ext>
                </a:extLst>
              </a:tr>
              <a:tr h="2332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г.Сүлүктү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98762204"/>
                  </a:ext>
                </a:extLst>
              </a:tr>
              <a:tr h="2332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Кара-</a:t>
                      </a:r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Бууринский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85263312"/>
                  </a:ext>
                </a:extLst>
              </a:tr>
              <a:tr h="2332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Манасский район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2528007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86120" y="1367522"/>
            <a:ext cx="37464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ТОП -15 районов/городов, получивших наивысшие баллы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361728"/>
              </p:ext>
            </p:extLst>
          </p:nvPr>
        </p:nvGraphicFramePr>
        <p:xfrm>
          <a:off x="6682154" y="1069085"/>
          <a:ext cx="5173297" cy="536448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841044">
                  <a:extLst>
                    <a:ext uri="{9D8B030D-6E8A-4147-A177-3AD203B41FA5}">
                      <a16:colId xmlns:a16="http://schemas.microsoft.com/office/drawing/2014/main" val="4152116582"/>
                    </a:ext>
                  </a:extLst>
                </a:gridCol>
                <a:gridCol w="2457426">
                  <a:extLst>
                    <a:ext uri="{9D8B030D-6E8A-4147-A177-3AD203B41FA5}">
                      <a16:colId xmlns:a16="http://schemas.microsoft.com/office/drawing/2014/main" val="2836185167"/>
                    </a:ext>
                  </a:extLst>
                </a:gridCol>
                <a:gridCol w="1874827">
                  <a:extLst>
                    <a:ext uri="{9D8B030D-6E8A-4147-A177-3AD203B41FA5}">
                      <a16:colId xmlns:a16="http://schemas.microsoft.com/office/drawing/2014/main" val="4219705734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Области/районы</a:t>
                      </a:r>
                      <a:endParaRPr lang="ru-RU" sz="1600" b="0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600" b="0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8411022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г.Бишкек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6466008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Кара-Сууйский район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6703724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Чоң-Алайский район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4224693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г.Узген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2303577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Аксыйский район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478692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Базар-Коргонский район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811096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Ноокенский район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305339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Токтогульский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169476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Тогуз-Тороуский район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745973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Джеты-Огузский район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6813116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г.Балыкчы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511256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г.Каракол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4492525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Ак-</a:t>
                      </a:r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Талинский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6374316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Жумгальский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5126858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Кочкорский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2607658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Нарынский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4672955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г.Нарын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0735434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Баткенский район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3972702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г.Кызыл-Кыя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0815105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Бакай-Атинский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640403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Таласский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876130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710854" y="219706"/>
            <a:ext cx="3757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из 21 районов/городов, получивших наименьшие баллы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26444" y="123670"/>
            <a:ext cx="33872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524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200"/>
            </a:pPr>
            <a: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Организация досуга детей</a:t>
            </a:r>
          </a:p>
        </p:txBody>
      </p:sp>
    </p:spTree>
    <p:extLst>
      <p:ext uri="{BB962C8B-B14F-4D97-AF65-F5344CB8AC3E}">
        <p14:creationId xmlns:p14="http://schemas.microsoft.com/office/powerpoint/2010/main" val="27853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2885" y="517230"/>
            <a:ext cx="4076700" cy="689952"/>
          </a:xfrm>
        </p:spPr>
        <p:txBody>
          <a:bodyPr>
            <a:normAutofit/>
          </a:bodyPr>
          <a:lstStyle/>
          <a:p>
            <a:pPr algn="ctr"/>
            <a:r>
              <a:rPr lang="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5.2 Участие в “Школьной лиге”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516821"/>
              </p:ext>
            </p:extLst>
          </p:nvPr>
        </p:nvGraphicFramePr>
        <p:xfrm>
          <a:off x="817685" y="2611315"/>
          <a:ext cx="4765431" cy="3028279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732557">
                  <a:extLst>
                    <a:ext uri="{9D8B030D-6E8A-4147-A177-3AD203B41FA5}">
                      <a16:colId xmlns:a16="http://schemas.microsoft.com/office/drawing/2014/main" val="362970019"/>
                    </a:ext>
                  </a:extLst>
                </a:gridCol>
                <a:gridCol w="2167145">
                  <a:extLst>
                    <a:ext uri="{9D8B030D-6E8A-4147-A177-3AD203B41FA5}">
                      <a16:colId xmlns:a16="http://schemas.microsoft.com/office/drawing/2014/main" val="775114439"/>
                    </a:ext>
                  </a:extLst>
                </a:gridCol>
                <a:gridCol w="1865729">
                  <a:extLst>
                    <a:ext uri="{9D8B030D-6E8A-4147-A177-3AD203B41FA5}">
                      <a16:colId xmlns:a16="http://schemas.microsoft.com/office/drawing/2014/main" val="3095845620"/>
                    </a:ext>
                  </a:extLst>
                </a:gridCol>
              </a:tblGrid>
              <a:tr h="5898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Район/город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9798426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Аксыйский район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692096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Кадамжайский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0659831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Джеты-Огузский район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1712586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Токтогульский район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907626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Сузакский район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0949809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Тоңский район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232791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Баткенский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625316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Тюпский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6602741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Нарынский  район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935211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Аламединский район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5029463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6623" y="1673228"/>
            <a:ext cx="3962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ТОП-10 районов/городов, получивших наивысшие баллы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41889" y="1673227"/>
            <a:ext cx="3757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из 10 районов/городов, получивших наименьшие баллы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321629"/>
              </p:ext>
            </p:extLst>
          </p:nvPr>
        </p:nvGraphicFramePr>
        <p:xfrm>
          <a:off x="6840415" y="2611316"/>
          <a:ext cx="4428393" cy="3028277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680746">
                  <a:extLst>
                    <a:ext uri="{9D8B030D-6E8A-4147-A177-3AD203B41FA5}">
                      <a16:colId xmlns:a16="http://schemas.microsoft.com/office/drawing/2014/main" val="1471413938"/>
                    </a:ext>
                  </a:extLst>
                </a:gridCol>
                <a:gridCol w="2013873">
                  <a:extLst>
                    <a:ext uri="{9D8B030D-6E8A-4147-A177-3AD203B41FA5}">
                      <a16:colId xmlns:a16="http://schemas.microsoft.com/office/drawing/2014/main" val="1289096664"/>
                    </a:ext>
                  </a:extLst>
                </a:gridCol>
                <a:gridCol w="1733774">
                  <a:extLst>
                    <a:ext uri="{9D8B030D-6E8A-4147-A177-3AD203B41FA5}">
                      <a16:colId xmlns:a16="http://schemas.microsoft.com/office/drawing/2014/main" val="1899773994"/>
                    </a:ext>
                  </a:extLst>
                </a:gridCol>
              </a:tblGrid>
              <a:tr h="4798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Район/город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41975951"/>
                  </a:ext>
                </a:extLst>
              </a:tr>
              <a:tr h="2506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Чоң-Алайский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74829605"/>
                  </a:ext>
                </a:extLst>
              </a:tr>
              <a:tr h="259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г.Бишкек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40695457"/>
                  </a:ext>
                </a:extLst>
              </a:tr>
              <a:tr h="2506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г.Узген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90392746"/>
                  </a:ext>
                </a:extLst>
              </a:tr>
              <a:tr h="259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г.Балыкчы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31705193"/>
                  </a:ext>
                </a:extLst>
              </a:tr>
              <a:tr h="2506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Кеминский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90080020"/>
                  </a:ext>
                </a:extLst>
              </a:tr>
              <a:tr h="259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Панфиловский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28189177"/>
                  </a:ext>
                </a:extLst>
              </a:tr>
              <a:tr h="2506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Манасский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40736714"/>
                  </a:ext>
                </a:extLst>
              </a:tr>
              <a:tr h="259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г.Көк-Жаңгак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76938397"/>
                  </a:ext>
                </a:extLst>
              </a:tr>
              <a:tr h="2506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г.Таш-Көмүр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70860806"/>
                  </a:ext>
                </a:extLst>
              </a:tr>
              <a:tr h="259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Жайылский район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7569127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26444" y="123670"/>
            <a:ext cx="33872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524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200"/>
            </a:pPr>
            <a: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Организация досуга детей</a:t>
            </a:r>
          </a:p>
        </p:txBody>
      </p:sp>
    </p:spTree>
    <p:extLst>
      <p:ext uri="{BB962C8B-B14F-4D97-AF65-F5344CB8AC3E}">
        <p14:creationId xmlns:p14="http://schemas.microsoft.com/office/powerpoint/2010/main" val="2417410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2912" y="969133"/>
            <a:ext cx="5313973" cy="659371"/>
          </a:xfrm>
        </p:spPr>
        <p:txBody>
          <a:bodyPr>
            <a:normAutofit/>
          </a:bodyPr>
          <a:lstStyle/>
          <a:p>
            <a:r>
              <a:rPr lang="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Охват детей дошкольным образованием 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073120"/>
              </p:ext>
            </p:extLst>
          </p:nvPr>
        </p:nvGraphicFramePr>
        <p:xfrm>
          <a:off x="845038" y="2290008"/>
          <a:ext cx="4083540" cy="3931481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753885">
                  <a:extLst>
                    <a:ext uri="{9D8B030D-6E8A-4147-A177-3AD203B41FA5}">
                      <a16:colId xmlns:a16="http://schemas.microsoft.com/office/drawing/2014/main" val="913624600"/>
                    </a:ext>
                  </a:extLst>
                </a:gridCol>
                <a:gridCol w="1869005">
                  <a:extLst>
                    <a:ext uri="{9D8B030D-6E8A-4147-A177-3AD203B41FA5}">
                      <a16:colId xmlns:a16="http://schemas.microsoft.com/office/drawing/2014/main" val="1020563932"/>
                    </a:ext>
                  </a:extLst>
                </a:gridCol>
                <a:gridCol w="1460650">
                  <a:extLst>
                    <a:ext uri="{9D8B030D-6E8A-4147-A177-3AD203B41FA5}">
                      <a16:colId xmlns:a16="http://schemas.microsoft.com/office/drawing/2014/main" val="1837537565"/>
                    </a:ext>
                  </a:extLst>
                </a:gridCol>
              </a:tblGrid>
              <a:tr h="7405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Район/город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80048468"/>
                  </a:ext>
                </a:extLst>
              </a:tr>
              <a:tr h="2468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Алайский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24555627"/>
                  </a:ext>
                </a:extLst>
              </a:tr>
              <a:tr h="2350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Ноокатский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6320390"/>
                  </a:ext>
                </a:extLst>
              </a:tr>
              <a:tr h="2468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Базар-</a:t>
                      </a:r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Коргонский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18844048"/>
                  </a:ext>
                </a:extLst>
              </a:tr>
              <a:tr h="2468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Ноокенский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29495797"/>
                  </a:ext>
                </a:extLst>
              </a:tr>
              <a:tr h="2468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Кочкорский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3107579"/>
                  </a:ext>
                </a:extLst>
              </a:tr>
              <a:tr h="2468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Нарынский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84944281"/>
                  </a:ext>
                </a:extLst>
              </a:tr>
              <a:tr h="2468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Панфиловский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61517512"/>
                  </a:ext>
                </a:extLst>
              </a:tr>
              <a:tr h="2350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г.Баткен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2675018"/>
                  </a:ext>
                </a:extLst>
              </a:tr>
              <a:tr h="2468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г.Кызыл-Кыя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27596497"/>
                  </a:ext>
                </a:extLst>
              </a:tr>
              <a:tr h="2350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Бакай-Атинский район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86144898"/>
                  </a:ext>
                </a:extLst>
              </a:tr>
              <a:tr h="2468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Таласский район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7675116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45038" y="1643677"/>
            <a:ext cx="4439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ТОП-11 районов/городов, получивших наивысшие баллы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838716"/>
              </p:ext>
            </p:extLst>
          </p:nvPr>
        </p:nvGraphicFramePr>
        <p:xfrm>
          <a:off x="6021876" y="362271"/>
          <a:ext cx="5693017" cy="640080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051018">
                  <a:extLst>
                    <a:ext uri="{9D8B030D-6E8A-4147-A177-3AD203B41FA5}">
                      <a16:colId xmlns:a16="http://schemas.microsoft.com/office/drawing/2014/main" val="2683845697"/>
                    </a:ext>
                  </a:extLst>
                </a:gridCol>
                <a:gridCol w="2605650">
                  <a:extLst>
                    <a:ext uri="{9D8B030D-6E8A-4147-A177-3AD203B41FA5}">
                      <a16:colId xmlns:a16="http://schemas.microsoft.com/office/drawing/2014/main" val="1763364700"/>
                    </a:ext>
                  </a:extLst>
                </a:gridCol>
                <a:gridCol w="2036349">
                  <a:extLst>
                    <a:ext uri="{9D8B030D-6E8A-4147-A177-3AD203B41FA5}">
                      <a16:colId xmlns:a16="http://schemas.microsoft.com/office/drawing/2014/main" val="2019630441"/>
                    </a:ext>
                  </a:extLst>
                </a:gridCol>
              </a:tblGrid>
              <a:tr h="1242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г.Бишкек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65870998"/>
                  </a:ext>
                </a:extLst>
              </a:tr>
              <a:tr h="1242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Араванский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13077405"/>
                  </a:ext>
                </a:extLst>
              </a:tr>
              <a:tr h="1242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Кара-</a:t>
                      </a:r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Сууйский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69903735"/>
                  </a:ext>
                </a:extLst>
              </a:tr>
              <a:tr h="1242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Узгенский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район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80069108"/>
                  </a:ext>
                </a:extLst>
              </a:tr>
              <a:tr h="1242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г.Узген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81303900"/>
                  </a:ext>
                </a:extLst>
              </a:tr>
              <a:tr h="1242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г.Ош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88000616"/>
                  </a:ext>
                </a:extLst>
              </a:tr>
              <a:tr h="1242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Ала-Букинский район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53023191"/>
                  </a:ext>
                </a:extLst>
              </a:tr>
              <a:tr h="1242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Аксыйский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20229657"/>
                  </a:ext>
                </a:extLst>
              </a:tr>
              <a:tr h="1242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Токтогульский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92186296"/>
                  </a:ext>
                </a:extLst>
              </a:tr>
              <a:tr h="1242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Сузакский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73710723"/>
                  </a:ext>
                </a:extLst>
              </a:tr>
              <a:tr h="1183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Чаткальский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20828077"/>
                  </a:ext>
                </a:extLst>
              </a:tr>
              <a:tr h="1242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г.Жалал-Абад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34730949"/>
                  </a:ext>
                </a:extLst>
              </a:tr>
              <a:tr h="1183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г.Кара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-Куль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06561918"/>
                  </a:ext>
                </a:extLst>
              </a:tr>
              <a:tr h="1242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г.Көк-Жаңгак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54322571"/>
                  </a:ext>
                </a:extLst>
              </a:tr>
              <a:tr h="1183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Тюпский район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45609845"/>
                  </a:ext>
                </a:extLst>
              </a:tr>
              <a:tr h="1242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Джеты-Огузский район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80081026"/>
                  </a:ext>
                </a:extLst>
              </a:tr>
              <a:tr h="1183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Иссык-Кульский район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69559772"/>
                  </a:ext>
                </a:extLst>
              </a:tr>
              <a:tr h="1242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г.Каракол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36984418"/>
                  </a:ext>
                </a:extLst>
              </a:tr>
              <a:tr h="1183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Ат-Башынский район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79636094"/>
                  </a:ext>
                </a:extLst>
              </a:tr>
              <a:tr h="1242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Ак-Талинский район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4063055"/>
                  </a:ext>
                </a:extLst>
              </a:tr>
              <a:tr h="1183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Жумгальский район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77095883"/>
                  </a:ext>
                </a:extLst>
              </a:tr>
              <a:tr h="1242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Жайылский район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53567944"/>
                  </a:ext>
                </a:extLst>
              </a:tr>
              <a:tr h="1183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Ысык-Атинский район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59589290"/>
                  </a:ext>
                </a:extLst>
              </a:tr>
              <a:tr h="1242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Кеминский район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95953170"/>
                  </a:ext>
                </a:extLst>
              </a:tr>
              <a:tr h="1183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Сокулукский район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46137822"/>
                  </a:ext>
                </a:extLst>
              </a:tr>
              <a:tr h="1242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Московский район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80597084"/>
                  </a:ext>
                </a:extLst>
              </a:tr>
              <a:tr h="1183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Аламединский район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31576037"/>
                  </a:ext>
                </a:extLst>
              </a:tr>
              <a:tr h="1242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Кадамжайский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03697469"/>
                  </a:ext>
                </a:extLst>
              </a:tr>
              <a:tr h="1183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Манасский район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52289444"/>
                  </a:ext>
                </a:extLst>
              </a:tr>
              <a:tr h="1242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г.Талас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9933197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37992" y="838"/>
            <a:ext cx="7250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из 30 районов/городов, получивших наименьшие баллы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4040" y="838"/>
            <a:ext cx="56300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4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200"/>
            </a:pPr>
            <a: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Обеспечение  доступа к общему, дошкольному образованию</a:t>
            </a:r>
          </a:p>
          <a:p>
            <a:pPr marL="1524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200"/>
            </a:pPr>
            <a: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 </a:t>
            </a:r>
            <a:r>
              <a:rPr lang="ru-RU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предшкольной</a:t>
            </a:r>
            <a: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подготовке</a:t>
            </a:r>
          </a:p>
        </p:txBody>
      </p:sp>
    </p:spTree>
    <p:extLst>
      <p:ext uri="{BB962C8B-B14F-4D97-AF65-F5344CB8AC3E}">
        <p14:creationId xmlns:p14="http://schemas.microsoft.com/office/powerpoint/2010/main" val="2607986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6154" y="895355"/>
            <a:ext cx="5269524" cy="643216"/>
          </a:xfrm>
        </p:spPr>
        <p:txBody>
          <a:bodyPr>
            <a:normAutofit/>
          </a:bodyPr>
          <a:lstStyle/>
          <a:p>
            <a:r>
              <a:rPr lang="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6.2 Охват детей предшкольной подготовкой в динамике за 3 предыдущих года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243803"/>
              </p:ext>
            </p:extLst>
          </p:nvPr>
        </p:nvGraphicFramePr>
        <p:xfrm>
          <a:off x="763954" y="2508067"/>
          <a:ext cx="4235934" cy="2380456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692146">
                  <a:extLst>
                    <a:ext uri="{9D8B030D-6E8A-4147-A177-3AD203B41FA5}">
                      <a16:colId xmlns:a16="http://schemas.microsoft.com/office/drawing/2014/main" val="1351893807"/>
                    </a:ext>
                  </a:extLst>
                </a:gridCol>
                <a:gridCol w="2280631">
                  <a:extLst>
                    <a:ext uri="{9D8B030D-6E8A-4147-A177-3AD203B41FA5}">
                      <a16:colId xmlns:a16="http://schemas.microsoft.com/office/drawing/2014/main" val="482367012"/>
                    </a:ext>
                  </a:extLst>
                </a:gridCol>
                <a:gridCol w="1263157">
                  <a:extLst>
                    <a:ext uri="{9D8B030D-6E8A-4147-A177-3AD203B41FA5}">
                      <a16:colId xmlns:a16="http://schemas.microsoft.com/office/drawing/2014/main" val="1831610002"/>
                    </a:ext>
                  </a:extLst>
                </a:gridCol>
              </a:tblGrid>
              <a:tr h="7977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Район/город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53791793"/>
                  </a:ext>
                </a:extLst>
              </a:tr>
              <a:tr h="2659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Тоңский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73186003"/>
                  </a:ext>
                </a:extLst>
              </a:tr>
              <a:tr h="253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Джеты-Огузский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21633820"/>
                  </a:ext>
                </a:extLst>
              </a:tr>
              <a:tr h="2659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Ат-Башынский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144425"/>
                  </a:ext>
                </a:extLst>
              </a:tr>
              <a:tr h="2659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г.Нарын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37190296"/>
                  </a:ext>
                </a:extLst>
              </a:tr>
              <a:tr h="2659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Сокулукский район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48814544"/>
                  </a:ext>
                </a:extLst>
              </a:tr>
              <a:tr h="2659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Московский район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756898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1861736"/>
            <a:ext cx="4161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ТОП-6 районов/городов, получивших наивысшие баллы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006313"/>
              </p:ext>
            </p:extLst>
          </p:nvPr>
        </p:nvGraphicFramePr>
        <p:xfrm>
          <a:off x="6232951" y="650295"/>
          <a:ext cx="5612423" cy="609600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917062">
                  <a:extLst>
                    <a:ext uri="{9D8B030D-6E8A-4147-A177-3AD203B41FA5}">
                      <a16:colId xmlns:a16="http://schemas.microsoft.com/office/drawing/2014/main" val="648490194"/>
                    </a:ext>
                  </a:extLst>
                </a:gridCol>
                <a:gridCol w="2853084">
                  <a:extLst>
                    <a:ext uri="{9D8B030D-6E8A-4147-A177-3AD203B41FA5}">
                      <a16:colId xmlns:a16="http://schemas.microsoft.com/office/drawing/2014/main" val="4182676901"/>
                    </a:ext>
                  </a:extLst>
                </a:gridCol>
                <a:gridCol w="1842277">
                  <a:extLst>
                    <a:ext uri="{9D8B030D-6E8A-4147-A177-3AD203B41FA5}">
                      <a16:colId xmlns:a16="http://schemas.microsoft.com/office/drawing/2014/main" val="4101446686"/>
                    </a:ext>
                  </a:extLst>
                </a:gridCol>
              </a:tblGrid>
              <a:tr h="17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г.Бишкек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08122138"/>
                  </a:ext>
                </a:extLst>
              </a:tr>
              <a:tr h="1696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Алайский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68438242"/>
                  </a:ext>
                </a:extLst>
              </a:tr>
              <a:tr h="17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Араванский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48453099"/>
                  </a:ext>
                </a:extLst>
              </a:tr>
              <a:tr h="1696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Кара-Сууйский район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81040599"/>
                  </a:ext>
                </a:extLst>
              </a:tr>
              <a:tr h="17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Кара-Кулжинский район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43029442"/>
                  </a:ext>
                </a:extLst>
              </a:tr>
              <a:tr h="1696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Ноокатский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9575954"/>
                  </a:ext>
                </a:extLst>
              </a:tr>
              <a:tr h="17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Узгенский  район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49202423"/>
                  </a:ext>
                </a:extLst>
              </a:tr>
              <a:tr h="1696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Чоң-Алайский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91909486"/>
                  </a:ext>
                </a:extLst>
              </a:tr>
              <a:tr h="17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г.Ош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19238705"/>
                  </a:ext>
                </a:extLst>
              </a:tr>
              <a:tr h="1696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Ноокенский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89018324"/>
                  </a:ext>
                </a:extLst>
              </a:tr>
              <a:tr h="17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Сузакский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10787632"/>
                  </a:ext>
                </a:extLst>
              </a:tr>
              <a:tr h="1696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г.Жалал-Абад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20117101"/>
                  </a:ext>
                </a:extLst>
              </a:tr>
              <a:tr h="17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г.Кара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-Куль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07129667"/>
                  </a:ext>
                </a:extLst>
              </a:tr>
              <a:tr h="1696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г.Көк-Жаңгак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03762199"/>
                  </a:ext>
                </a:extLst>
              </a:tr>
              <a:tr h="17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г.Балыкчы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95066808"/>
                  </a:ext>
                </a:extLst>
              </a:tr>
              <a:tr h="1696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г.Каракол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34186964"/>
                  </a:ext>
                </a:extLst>
              </a:tr>
              <a:tr h="17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Жайылский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47250588"/>
                  </a:ext>
                </a:extLst>
              </a:tr>
              <a:tr h="1696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Ысык-Атинский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79661851"/>
                  </a:ext>
                </a:extLst>
              </a:tr>
              <a:tr h="17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Панфиловский район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39869115"/>
                  </a:ext>
                </a:extLst>
              </a:tr>
              <a:tr h="1696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Чүй-Токмок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42323718"/>
                  </a:ext>
                </a:extLst>
              </a:tr>
              <a:tr h="17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Аламединский район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39835826"/>
                  </a:ext>
                </a:extLst>
              </a:tr>
              <a:tr h="1696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г.Баткен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70724478"/>
                  </a:ext>
                </a:extLst>
              </a:tr>
              <a:tr h="17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г.Кызыл-Кыя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8259125"/>
                  </a:ext>
                </a:extLst>
              </a:tr>
              <a:tr h="1696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г.Сүлүктү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78319780"/>
                  </a:ext>
                </a:extLst>
              </a:tr>
              <a:tr h="17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г.Талас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026181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954899" y="30401"/>
            <a:ext cx="3890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из 25 районов/городов, получивших наименьшие баллы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75138" y="102201"/>
            <a:ext cx="96832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4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200"/>
            </a:pPr>
            <a: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Обеспечение  доступа к общему, дошкольному образованию </a:t>
            </a:r>
          </a:p>
          <a:p>
            <a:pPr marL="1524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200"/>
            </a:pPr>
            <a: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 </a:t>
            </a:r>
            <a:r>
              <a:rPr lang="ru-RU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предшкольной</a:t>
            </a:r>
            <a: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подготовке</a:t>
            </a:r>
          </a:p>
        </p:txBody>
      </p:sp>
    </p:spTree>
    <p:extLst>
      <p:ext uri="{BB962C8B-B14F-4D97-AF65-F5344CB8AC3E}">
        <p14:creationId xmlns:p14="http://schemas.microsoft.com/office/powerpoint/2010/main" val="3948217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1" y="1046285"/>
            <a:ext cx="3754314" cy="863474"/>
          </a:xfrm>
        </p:spPr>
        <p:txBody>
          <a:bodyPr>
            <a:normAutofit/>
          </a:bodyPr>
          <a:lstStyle/>
          <a:p>
            <a:r>
              <a:rPr lang="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Работа с “ИСУО” ДОО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8740550"/>
              </p:ext>
            </p:extLst>
          </p:nvPr>
        </p:nvGraphicFramePr>
        <p:xfrm>
          <a:off x="304799" y="2796607"/>
          <a:ext cx="6072026" cy="3499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966033"/>
              </p:ext>
            </p:extLst>
          </p:nvPr>
        </p:nvGraphicFramePr>
        <p:xfrm>
          <a:off x="6849208" y="2074842"/>
          <a:ext cx="4237893" cy="3294217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631735">
                  <a:extLst>
                    <a:ext uri="{9D8B030D-6E8A-4147-A177-3AD203B41FA5}">
                      <a16:colId xmlns:a16="http://schemas.microsoft.com/office/drawing/2014/main" val="305167491"/>
                    </a:ext>
                  </a:extLst>
                </a:gridCol>
                <a:gridCol w="1789918">
                  <a:extLst>
                    <a:ext uri="{9D8B030D-6E8A-4147-A177-3AD203B41FA5}">
                      <a16:colId xmlns:a16="http://schemas.microsoft.com/office/drawing/2014/main" val="3626369522"/>
                    </a:ext>
                  </a:extLst>
                </a:gridCol>
                <a:gridCol w="1816240">
                  <a:extLst>
                    <a:ext uri="{9D8B030D-6E8A-4147-A177-3AD203B41FA5}">
                      <a16:colId xmlns:a16="http://schemas.microsoft.com/office/drawing/2014/main" val="3846246025"/>
                    </a:ext>
                  </a:extLst>
                </a:gridCol>
              </a:tblGrid>
              <a:tr h="42038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из 5 районов/городов,</a:t>
                      </a:r>
                    </a:p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получивших наименьшие баллы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ru-RU" sz="11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en-US" sz="11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3941459"/>
                  </a:ext>
                </a:extLst>
              </a:tr>
              <a:tr h="420380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600" u="none" strike="noStrike" cap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№</a:t>
                      </a:r>
                      <a:endParaRPr lang="en-US" sz="16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600" u="none" strike="noStrike" cap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Район</a:t>
                      </a:r>
                      <a:endParaRPr lang="ru-RU" sz="16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600" u="none" strike="noStrike" cap="non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Баллы</a:t>
                      </a:r>
                      <a:endParaRPr lang="en-US" sz="16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60727108"/>
                  </a:ext>
                </a:extLst>
              </a:tr>
              <a:tr h="704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Токтогульский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38141057"/>
                  </a:ext>
                </a:extLst>
              </a:tr>
              <a:tr h="4203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Тоңский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43104254"/>
                  </a:ext>
                </a:extLst>
              </a:tr>
              <a:tr h="4203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Манасский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24456362"/>
                  </a:ext>
                </a:extLst>
              </a:tr>
              <a:tr h="4203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г.Узген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04393340"/>
                  </a:ext>
                </a:extLst>
              </a:tr>
              <a:tr h="4203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г.Кара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-Куль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92023555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124214" y="2150276"/>
            <a:ext cx="37425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ТОП-2 районов/городов, получивших наивысшие баллы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4799" y="171381"/>
            <a:ext cx="112658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4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200"/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Реализация Концепции «Цифровой Кыргызстан» </a:t>
            </a:r>
          </a:p>
          <a:p>
            <a:pPr marL="1524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200"/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Предоставление статистических и иных данных системы образования  </a:t>
            </a:r>
          </a:p>
        </p:txBody>
      </p:sp>
    </p:spTree>
    <p:extLst>
      <p:ext uri="{BB962C8B-B14F-4D97-AF65-F5344CB8AC3E}">
        <p14:creationId xmlns:p14="http://schemas.microsoft.com/office/powerpoint/2010/main" val="696268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8760" y="101043"/>
            <a:ext cx="98503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4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200"/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Реализация Концепции «Цифровой Кыргызстан»</a:t>
            </a:r>
          </a:p>
          <a:p>
            <a:pPr marL="1524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200"/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Предоставление статистических и иных данных системы образования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45124" y="1050639"/>
            <a:ext cx="39653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14.2</a:t>
            </a:r>
            <a:r>
              <a:rPr lang="ru" sz="2000" b="1" dirty="0"/>
              <a:t> </a:t>
            </a:r>
            <a:r>
              <a:rPr lang="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“ИСУО” Школы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877319"/>
              </p:ext>
            </p:extLst>
          </p:nvPr>
        </p:nvGraphicFramePr>
        <p:xfrm>
          <a:off x="936870" y="3186173"/>
          <a:ext cx="3987800" cy="1331595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1738876386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4054477037"/>
                    </a:ext>
                  </a:extLst>
                </a:gridCol>
                <a:gridCol w="1587500">
                  <a:extLst>
                    <a:ext uri="{9D8B030D-6E8A-4147-A177-3AD203B41FA5}">
                      <a16:colId xmlns:a16="http://schemas.microsoft.com/office/drawing/2014/main" val="3668526426"/>
                    </a:ext>
                  </a:extLst>
                </a:gridCol>
              </a:tblGrid>
              <a:tr h="6000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Район/город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4822597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г.Бишкек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289227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Чүй-Токмок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0403421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Кеминский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2609683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95703" y="2092569"/>
            <a:ext cx="37289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ТОП-3 районов/городов, получивших наивысшие баллы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639079"/>
              </p:ext>
            </p:extLst>
          </p:nvPr>
        </p:nvGraphicFramePr>
        <p:xfrm>
          <a:off x="6326552" y="3186174"/>
          <a:ext cx="4400062" cy="1244546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672621">
                  <a:extLst>
                    <a:ext uri="{9D8B030D-6E8A-4147-A177-3AD203B41FA5}">
                      <a16:colId xmlns:a16="http://schemas.microsoft.com/office/drawing/2014/main" val="2247230271"/>
                    </a:ext>
                  </a:extLst>
                </a:gridCol>
                <a:gridCol w="1975824">
                  <a:extLst>
                    <a:ext uri="{9D8B030D-6E8A-4147-A177-3AD203B41FA5}">
                      <a16:colId xmlns:a16="http://schemas.microsoft.com/office/drawing/2014/main" val="4124463099"/>
                    </a:ext>
                  </a:extLst>
                </a:gridCol>
                <a:gridCol w="1751617">
                  <a:extLst>
                    <a:ext uri="{9D8B030D-6E8A-4147-A177-3AD203B41FA5}">
                      <a16:colId xmlns:a16="http://schemas.microsoft.com/office/drawing/2014/main" val="3630669793"/>
                    </a:ext>
                  </a:extLst>
                </a:gridCol>
              </a:tblGrid>
              <a:tr h="4337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Район/город</a:t>
                      </a:r>
                      <a:endParaRPr lang="en-US" sz="16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2437034"/>
                  </a:ext>
                </a:extLst>
              </a:tr>
              <a:tr h="2563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Ала-Букинский район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80910578"/>
                  </a:ext>
                </a:extLst>
              </a:tr>
              <a:tr h="2441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Панфиловский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6664753"/>
                  </a:ext>
                </a:extLst>
              </a:tr>
              <a:tr h="2563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г.Узген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84636077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486591" y="2092569"/>
            <a:ext cx="36677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из 3 районов/городов, получивших наименьшие баллы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2087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5173"/>
            <a:ext cx="10515600" cy="844061"/>
          </a:xfrm>
        </p:spPr>
        <p:txBody>
          <a:bodyPr>
            <a:normAutofit/>
          </a:bodyPr>
          <a:lstStyle/>
          <a:p>
            <a:pPr algn="ctr"/>
            <a:r>
              <a:rPr lang="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ТОП-20 районов/городов с наивысшими баллами</a:t>
            </a:r>
            <a:br>
              <a:rPr lang="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результатам рейтинга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5263947"/>
              </p:ext>
            </p:extLst>
          </p:nvPr>
        </p:nvGraphicFramePr>
        <p:xfrm>
          <a:off x="105508" y="879234"/>
          <a:ext cx="12086492" cy="5794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14933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4915" y="52757"/>
            <a:ext cx="10846777" cy="57406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районов/городов, получивших средние баллы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6769440"/>
              </p:ext>
            </p:extLst>
          </p:nvPr>
        </p:nvGraphicFramePr>
        <p:xfrm>
          <a:off x="96715" y="626822"/>
          <a:ext cx="11948747" cy="6125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04809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04547" y="0"/>
            <a:ext cx="95924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районов/городов, </a:t>
            </a:r>
          </a:p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получивших наименьшие  баллы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9002193"/>
              </p:ext>
            </p:extLst>
          </p:nvPr>
        </p:nvGraphicFramePr>
        <p:xfrm>
          <a:off x="184638" y="1063869"/>
          <a:ext cx="11764108" cy="5706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555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3031" y="616316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6000" b="1" dirty="0"/>
          </a:p>
          <a:p>
            <a:pPr marL="0" indent="0" algn="ctr">
              <a:buNone/>
            </a:pPr>
            <a:endParaRPr lang="ru-RU" sz="6000" b="1" dirty="0"/>
          </a:p>
          <a:p>
            <a:pPr marL="0" indent="0" algn="ctr">
              <a:buNone/>
            </a:pP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623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64;p14"/>
          <p:cNvSpPr txBox="1"/>
          <p:nvPr/>
        </p:nvSpPr>
        <p:spPr>
          <a:xfrm>
            <a:off x="828182" y="332324"/>
            <a:ext cx="10689739" cy="1815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Оценивание эффективности деятельности районных/городских отделов/управлений образования</a:t>
            </a:r>
            <a:endParaRPr sz="20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</a:t>
            </a:r>
            <a:r>
              <a:rPr lang="ru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ель: повышение эффективности деятельности территориальных органов управления образования и дальнейшая корректировка их деятельности на местах</a:t>
            </a:r>
            <a:endParaRPr sz="2000" dirty="0"/>
          </a:p>
        </p:txBody>
      </p:sp>
      <p:sp>
        <p:nvSpPr>
          <p:cNvPr id="11" name="Google Shape;70;p15"/>
          <p:cNvSpPr txBox="1">
            <a:spLocks/>
          </p:cNvSpPr>
          <p:nvPr/>
        </p:nvSpPr>
        <p:spPr>
          <a:xfrm>
            <a:off x="931984" y="3627210"/>
            <a:ext cx="10585937" cy="2720835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3048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lang="ru-RU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Планирование работы районного/городского отдела/управления образования </a:t>
            </a:r>
            <a:endParaRPr lang="ru-RU" sz="18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indent="-3048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lang="ru-RU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Качество образования</a:t>
            </a:r>
          </a:p>
          <a:p>
            <a:pPr marL="457200" indent="-3048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200"/>
              <a:buFont typeface="Times New Roman"/>
              <a:buAutoNum type="arabicPeriod"/>
            </a:pPr>
            <a:r>
              <a:rPr lang="ru-RU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Работа с педагогическими  кадрами  образовательных организаций</a:t>
            </a:r>
          </a:p>
          <a:p>
            <a:pPr marL="457200" indent="-3048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200"/>
              <a:buFont typeface="Times New Roman"/>
              <a:buAutoNum type="arabicPeriod"/>
            </a:pPr>
            <a:r>
              <a:rPr lang="ru-RU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Профилактика правонарушений и работа с родителями</a:t>
            </a:r>
          </a:p>
          <a:p>
            <a:pPr marL="457200" indent="-3048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200"/>
              <a:buFont typeface="Times New Roman"/>
              <a:buAutoNum type="arabicPeriod"/>
            </a:pPr>
            <a:r>
              <a:rPr lang="ru-RU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Организация досуга детей</a:t>
            </a:r>
          </a:p>
          <a:p>
            <a:pPr marL="457200" indent="-3048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200"/>
              <a:buFont typeface="Times New Roman"/>
              <a:buAutoNum type="arabicPeriod"/>
            </a:pPr>
            <a:r>
              <a:rPr lang="ru-RU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Обеспечение  доступа к общему, дошкольному образованию и </a:t>
            </a:r>
            <a:r>
              <a:rPr lang="ru-RU" sz="18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предшкольной</a:t>
            </a:r>
            <a:r>
              <a:rPr lang="ru-RU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подготовке.</a:t>
            </a:r>
          </a:p>
          <a:p>
            <a:pPr marL="457200" indent="-3048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lang="ru-RU" sz="1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Реализация Концепции «Цифровой Кыргызстан». Предоставление статистических и иных данных системы образования  </a:t>
            </a:r>
          </a:p>
          <a:p>
            <a:pPr marL="914400" indent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endParaRPr lang="ru-RU" sz="18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" name="Google Shape;71;p15"/>
          <p:cNvSpPr txBox="1"/>
          <p:nvPr/>
        </p:nvSpPr>
        <p:spPr>
          <a:xfrm>
            <a:off x="880084" y="2550114"/>
            <a:ext cx="11039840" cy="800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 эффективности деятельности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районных/городских отделов/управлений образования:</a:t>
            </a:r>
            <a:endParaRPr sz="2000" b="1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233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0615" y="271636"/>
            <a:ext cx="10729546" cy="294298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1200"/>
              </a:spcBef>
            </a:pPr>
            <a: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Планирование работы районного/городского отдела/управления образования </a:t>
            </a:r>
            <a:endParaRPr lang="ru-RU" sz="2000" dirty="0"/>
          </a:p>
        </p:txBody>
      </p:sp>
      <p:sp>
        <p:nvSpPr>
          <p:cNvPr id="4" name="Google Shape;83;p17"/>
          <p:cNvSpPr txBox="1">
            <a:spLocks/>
          </p:cNvSpPr>
          <p:nvPr/>
        </p:nvSpPr>
        <p:spPr>
          <a:xfrm>
            <a:off x="820615" y="756342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 План развития системы образования района / города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724335"/>
              </p:ext>
            </p:extLst>
          </p:nvPr>
        </p:nvGraphicFramePr>
        <p:xfrm>
          <a:off x="571500" y="1415561"/>
          <a:ext cx="4696366" cy="5101295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931963">
                  <a:extLst>
                    <a:ext uri="{9D8B030D-6E8A-4147-A177-3AD203B41FA5}">
                      <a16:colId xmlns:a16="http://schemas.microsoft.com/office/drawing/2014/main" val="3978218831"/>
                    </a:ext>
                  </a:extLst>
                </a:gridCol>
                <a:gridCol w="2180514">
                  <a:extLst>
                    <a:ext uri="{9D8B030D-6E8A-4147-A177-3AD203B41FA5}">
                      <a16:colId xmlns:a16="http://schemas.microsoft.com/office/drawing/2014/main" val="2646494454"/>
                    </a:ext>
                  </a:extLst>
                </a:gridCol>
                <a:gridCol w="1583889">
                  <a:extLst>
                    <a:ext uri="{9D8B030D-6E8A-4147-A177-3AD203B41FA5}">
                      <a16:colId xmlns:a16="http://schemas.microsoft.com/office/drawing/2014/main" val="1899103716"/>
                    </a:ext>
                  </a:extLst>
                </a:gridCol>
              </a:tblGrid>
              <a:tr h="64677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 -10 районов/городов,</a:t>
                      </a:r>
                    </a:p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получивших</a:t>
                      </a:r>
                      <a:r>
                        <a:rPr lang="ru-RU" sz="1600" b="1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наивысшие баллы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63459248"/>
                  </a:ext>
                </a:extLst>
              </a:tr>
              <a:tr h="6467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Район/город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31128474"/>
                  </a:ext>
                </a:extLst>
              </a:tr>
              <a:tr h="2155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Чүй-Токмок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24006792"/>
                  </a:ext>
                </a:extLst>
              </a:tr>
              <a:tr h="4223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Аламединский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04603671"/>
                  </a:ext>
                </a:extLst>
              </a:tr>
              <a:tr h="4223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Ысык-Атинский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53860577"/>
                  </a:ext>
                </a:extLst>
              </a:tr>
              <a:tr h="2263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г.Бишкек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75709244"/>
                  </a:ext>
                </a:extLst>
              </a:tr>
              <a:tr h="4027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Ноокатский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66593106"/>
                  </a:ext>
                </a:extLst>
              </a:tr>
              <a:tr h="4223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Джеты-Огузский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169488"/>
                  </a:ext>
                </a:extLst>
              </a:tr>
              <a:tr h="4223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Панфиловский район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64868143"/>
                  </a:ext>
                </a:extLst>
              </a:tr>
              <a:tr h="4223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Токтогульский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30368668"/>
                  </a:ext>
                </a:extLst>
              </a:tr>
              <a:tr h="4027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Московский район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78890015"/>
                  </a:ext>
                </a:extLst>
              </a:tr>
              <a:tr h="4027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Ноокенский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85409943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668545"/>
              </p:ext>
            </p:extLst>
          </p:nvPr>
        </p:nvGraphicFramePr>
        <p:xfrm>
          <a:off x="6587705" y="1415561"/>
          <a:ext cx="4511118" cy="5055581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606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92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5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783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из 10 районов/городов, получивших наименьшие баллы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566162"/>
                  </a:ext>
                </a:extLst>
              </a:tr>
              <a:tr h="6078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Район/город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0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г.Узген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2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г.Талас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2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г.Баткен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2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Кочкорский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2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Чаткальский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55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Базар-</a:t>
                      </a:r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Коргонский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12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г.Балыкчы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12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Сокулукский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12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Тогуз-Тороуский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12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Тоңский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0357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Качество образования</a:t>
            </a:r>
            <a:b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" sz="2000" b="1" dirty="0"/>
              <a:t>2.1 </a:t>
            </a:r>
            <a:r>
              <a:rPr lang="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олимпиады (областной уровень)</a:t>
            </a:r>
            <a:b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en-US" sz="2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324374"/>
              </p:ext>
            </p:extLst>
          </p:nvPr>
        </p:nvGraphicFramePr>
        <p:xfrm>
          <a:off x="838200" y="1605817"/>
          <a:ext cx="4542691" cy="494227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797983">
                  <a:extLst>
                    <a:ext uri="{9D8B030D-6E8A-4147-A177-3AD203B41FA5}">
                      <a16:colId xmlns:a16="http://schemas.microsoft.com/office/drawing/2014/main" val="832981970"/>
                    </a:ext>
                  </a:extLst>
                </a:gridCol>
                <a:gridCol w="2662438">
                  <a:extLst>
                    <a:ext uri="{9D8B030D-6E8A-4147-A177-3AD203B41FA5}">
                      <a16:colId xmlns:a16="http://schemas.microsoft.com/office/drawing/2014/main" val="2674368068"/>
                    </a:ext>
                  </a:extLst>
                </a:gridCol>
                <a:gridCol w="1082270">
                  <a:extLst>
                    <a:ext uri="{9D8B030D-6E8A-4147-A177-3AD203B41FA5}">
                      <a16:colId xmlns:a16="http://schemas.microsoft.com/office/drawing/2014/main" val="523472505"/>
                    </a:ext>
                  </a:extLst>
                </a:gridCol>
              </a:tblGrid>
              <a:tr h="460375"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 -10 районов/городов,</a:t>
                      </a:r>
                    </a:p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получивших</a:t>
                      </a:r>
                      <a:r>
                        <a:rPr lang="ru-RU" sz="1600" b="1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наивысшие баллы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ctr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ctr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8027669"/>
                  </a:ext>
                </a:extLst>
              </a:tr>
              <a:tr h="53716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Район/город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Баллы</a:t>
                      </a:r>
                    </a:p>
                    <a:p>
                      <a:pPr marL="0" algn="ctr" defTabSz="914400" rtl="0" eaLnBrk="1" fontAlgn="ctr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75053623"/>
                  </a:ext>
                </a:extLst>
              </a:tr>
              <a:tr h="27477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г.Бишкек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357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80212045"/>
                  </a:ext>
                </a:extLst>
              </a:tr>
              <a:tr h="27477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г.Ош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351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28690451"/>
                  </a:ext>
                </a:extLst>
              </a:tr>
              <a:tr h="27477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г.Каракол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181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12116272"/>
                  </a:ext>
                </a:extLst>
              </a:tr>
              <a:tr h="27477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г.Талас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169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13161793"/>
                  </a:ext>
                </a:extLst>
              </a:tr>
              <a:tr h="27477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Кадамжайский</a:t>
                      </a: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район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151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79850812"/>
                  </a:ext>
                </a:extLst>
              </a:tr>
              <a:tr h="27477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г.Нарын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63556211"/>
                  </a:ext>
                </a:extLst>
              </a:tr>
              <a:tr h="27477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г.Жалал-Абад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86508276"/>
                  </a:ext>
                </a:extLst>
              </a:tr>
              <a:tr h="27477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Кара-</a:t>
                      </a:r>
                      <a:r>
                        <a:rPr lang="ru-RU" sz="1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Бууринский</a:t>
                      </a: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район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55692845"/>
                  </a:ext>
                </a:extLst>
              </a:tr>
              <a:tr h="27477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г.Баткен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29072701"/>
                  </a:ext>
                </a:extLst>
              </a:tr>
              <a:tr h="27477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Кара-</a:t>
                      </a:r>
                      <a:r>
                        <a:rPr lang="ru-RU" sz="1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Сууйский</a:t>
                      </a: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район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81176051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783066"/>
              </p:ext>
            </p:extLst>
          </p:nvPr>
        </p:nvGraphicFramePr>
        <p:xfrm>
          <a:off x="6980530" y="1605817"/>
          <a:ext cx="4159323" cy="4198869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786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4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90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963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из 10 районов/городов, получивших наименьшие баллы</a:t>
                      </a:r>
                    </a:p>
                    <a:p>
                      <a:pPr marL="0" algn="ctr" defTabSz="914400" rtl="0" eaLnBrk="1" fontAlgn="ctr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50395959"/>
                  </a:ext>
                </a:extLst>
              </a:tr>
              <a:tr h="71963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№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Район/город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Баллы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77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Кара-</a:t>
                      </a:r>
                      <a:r>
                        <a:rPr lang="ru-RU" sz="1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Кулжинский</a:t>
                      </a: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район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77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г.Узген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77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Тогуз-Тороуский</a:t>
                      </a: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район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77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Панфиловский район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77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г.Көк-Жаңгак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77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Манасский</a:t>
                      </a: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район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77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Базар-</a:t>
                      </a:r>
                      <a:r>
                        <a:rPr lang="ru-RU" sz="1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Коргонский</a:t>
                      </a: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район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77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Чаткальский район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77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Тоңский район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77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Московский район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379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569" y="92563"/>
            <a:ext cx="10515600" cy="786667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Качество образования </a:t>
            </a:r>
            <a:b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 Аккредитация общеобразовательных организаци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10146" y="2593730"/>
            <a:ext cx="37044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y-K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показателям аккредитации </a:t>
            </a:r>
            <a:r>
              <a:rPr lang="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ky-K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38 районов получили по </a:t>
            </a:r>
            <a:r>
              <a:rPr lang="ky-K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«0» </a:t>
            </a:r>
            <a:r>
              <a:rPr lang="ky-K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баллов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340160"/>
              </p:ext>
            </p:extLst>
          </p:nvPr>
        </p:nvGraphicFramePr>
        <p:xfrm>
          <a:off x="272562" y="975949"/>
          <a:ext cx="3490547" cy="5510136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613292">
                  <a:extLst>
                    <a:ext uri="{9D8B030D-6E8A-4147-A177-3AD203B41FA5}">
                      <a16:colId xmlns:a16="http://schemas.microsoft.com/office/drawing/2014/main" val="2729101587"/>
                    </a:ext>
                  </a:extLst>
                </a:gridCol>
                <a:gridCol w="1830090">
                  <a:extLst>
                    <a:ext uri="{9D8B030D-6E8A-4147-A177-3AD203B41FA5}">
                      <a16:colId xmlns:a16="http://schemas.microsoft.com/office/drawing/2014/main" val="2756611350"/>
                    </a:ext>
                  </a:extLst>
                </a:gridCol>
                <a:gridCol w="1047165">
                  <a:extLst>
                    <a:ext uri="{9D8B030D-6E8A-4147-A177-3AD203B41FA5}">
                      <a16:colId xmlns:a16="http://schemas.microsoft.com/office/drawing/2014/main" val="1516010709"/>
                    </a:ext>
                  </a:extLst>
                </a:gridCol>
              </a:tblGrid>
              <a:tr h="1178166"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 -10 районов/городов,</a:t>
                      </a:r>
                    </a:p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получивших</a:t>
                      </a:r>
                      <a:r>
                        <a:rPr lang="ru-RU" sz="1600" b="1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наивысшие баллы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385917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Области/районы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0621520"/>
                  </a:ext>
                </a:extLst>
              </a:tr>
              <a:tr h="3121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Аламединский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84479950"/>
                  </a:ext>
                </a:extLst>
              </a:tr>
              <a:tr h="3121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Первомайский район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92564887"/>
                  </a:ext>
                </a:extLst>
              </a:tr>
              <a:tr h="3121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Нарынский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83079612"/>
                  </a:ext>
                </a:extLst>
              </a:tr>
              <a:tr h="3121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Ленинский район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05686000"/>
                  </a:ext>
                </a:extLst>
              </a:tr>
              <a:tr h="3121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Кеминский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62763783"/>
                  </a:ext>
                </a:extLst>
              </a:tr>
              <a:tr h="3121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Ысык-Атинский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92874417"/>
                  </a:ext>
                </a:extLst>
              </a:tr>
              <a:tr h="3121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Ак-</a:t>
                      </a:r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Сууйский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53274508"/>
                  </a:ext>
                </a:extLst>
              </a:tr>
              <a:tr h="3121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Жайылский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47921940"/>
                  </a:ext>
                </a:extLst>
              </a:tr>
              <a:tr h="3121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Иссык-Кульский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45300986"/>
                  </a:ext>
                </a:extLst>
              </a:tr>
              <a:tr h="3121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г.Сүлүктү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73848926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492705"/>
              </p:ext>
            </p:extLst>
          </p:nvPr>
        </p:nvGraphicFramePr>
        <p:xfrm>
          <a:off x="4152902" y="975949"/>
          <a:ext cx="3619498" cy="478832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635949">
                  <a:extLst>
                    <a:ext uri="{9D8B030D-6E8A-4147-A177-3AD203B41FA5}">
                      <a16:colId xmlns:a16="http://schemas.microsoft.com/office/drawing/2014/main" val="4058120601"/>
                    </a:ext>
                  </a:extLst>
                </a:gridCol>
                <a:gridCol w="1897700">
                  <a:extLst>
                    <a:ext uri="{9D8B030D-6E8A-4147-A177-3AD203B41FA5}">
                      <a16:colId xmlns:a16="http://schemas.microsoft.com/office/drawing/2014/main" val="2752232668"/>
                    </a:ext>
                  </a:extLst>
                </a:gridCol>
                <a:gridCol w="1085849">
                  <a:extLst>
                    <a:ext uri="{9D8B030D-6E8A-4147-A177-3AD203B41FA5}">
                      <a16:colId xmlns:a16="http://schemas.microsoft.com/office/drawing/2014/main" val="4251606682"/>
                    </a:ext>
                  </a:extLst>
                </a:gridCol>
              </a:tblGrid>
              <a:tr h="38129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</a:t>
                      </a:r>
                      <a:r>
                        <a:rPr lang="ru-RU" sz="1600" b="1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районов/городов, получивших средние баллы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92164314"/>
                  </a:ext>
                </a:extLst>
              </a:tr>
              <a:tr h="381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Области/районы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82261756"/>
                  </a:ext>
                </a:extLst>
              </a:tr>
              <a:tr h="3812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Сокулукский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31390107"/>
                  </a:ext>
                </a:extLst>
              </a:tr>
              <a:tr h="3812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Октябрьский район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6335579"/>
                  </a:ext>
                </a:extLst>
              </a:tr>
              <a:tr h="3812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Ак-</a:t>
                      </a:r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Талинский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21688964"/>
                  </a:ext>
                </a:extLst>
              </a:tr>
              <a:tr h="381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г.Нарын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70456784"/>
                  </a:ext>
                </a:extLst>
              </a:tr>
              <a:tr h="381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Чүй-Токмок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17125326"/>
                  </a:ext>
                </a:extLst>
              </a:tr>
              <a:tr h="381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Лейлекский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97497642"/>
                  </a:ext>
                </a:extLst>
              </a:tr>
              <a:tr h="381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Московский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87674313"/>
                  </a:ext>
                </a:extLst>
              </a:tr>
              <a:tr h="381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Свердловский район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71805324"/>
                  </a:ext>
                </a:extLst>
              </a:tr>
              <a:tr h="381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Панфиловский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26503188"/>
                  </a:ext>
                </a:extLst>
              </a:tr>
              <a:tr h="381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Кара-</a:t>
                      </a:r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Сууйский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73709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7804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3384" y="404967"/>
            <a:ext cx="3584331" cy="628406"/>
          </a:xfrm>
        </p:spPr>
        <p:txBody>
          <a:bodyPr>
            <a:normAutofit fontScale="90000"/>
          </a:bodyPr>
          <a:lstStyle/>
          <a:p>
            <a:pPr algn="ctr"/>
            <a:r>
              <a:rPr lang="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 Аттестаты “Алтын Тамга”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930185"/>
              </p:ext>
            </p:extLst>
          </p:nvPr>
        </p:nvGraphicFramePr>
        <p:xfrm>
          <a:off x="899513" y="1095831"/>
          <a:ext cx="4028111" cy="5517435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657650">
                  <a:extLst>
                    <a:ext uri="{9D8B030D-6E8A-4147-A177-3AD203B41FA5}">
                      <a16:colId xmlns:a16="http://schemas.microsoft.com/office/drawing/2014/main" val="2485957912"/>
                    </a:ext>
                  </a:extLst>
                </a:gridCol>
                <a:gridCol w="2055159">
                  <a:extLst>
                    <a:ext uri="{9D8B030D-6E8A-4147-A177-3AD203B41FA5}">
                      <a16:colId xmlns:a16="http://schemas.microsoft.com/office/drawing/2014/main" val="1435297971"/>
                    </a:ext>
                  </a:extLst>
                </a:gridCol>
                <a:gridCol w="1315302">
                  <a:extLst>
                    <a:ext uri="{9D8B030D-6E8A-4147-A177-3AD203B41FA5}">
                      <a16:colId xmlns:a16="http://schemas.microsoft.com/office/drawing/2014/main" val="407830785"/>
                    </a:ext>
                  </a:extLst>
                </a:gridCol>
              </a:tblGrid>
              <a:tr h="794926"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 -15 районов/городов, получивших</a:t>
                      </a:r>
                      <a:r>
                        <a:rPr lang="ru-RU" sz="1600" b="1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наивысшие баллы</a:t>
                      </a:r>
                      <a:endParaRPr lang="ru-RU" sz="1600" b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843372"/>
                  </a:ext>
                </a:extLst>
              </a:tr>
              <a:tr h="8022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Области/районы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40603769"/>
                  </a:ext>
                </a:extLst>
              </a:tr>
              <a:tr h="2613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г.Бишкек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43615210"/>
                  </a:ext>
                </a:extLst>
              </a:tr>
              <a:tr h="2613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г.Жалал-Абад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19098170"/>
                  </a:ext>
                </a:extLst>
              </a:tr>
              <a:tr h="2613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г.Ош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16225497"/>
                  </a:ext>
                </a:extLst>
              </a:tr>
              <a:tr h="2613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г.Каракол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76636983"/>
                  </a:ext>
                </a:extLst>
              </a:tr>
              <a:tr h="2613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Ноокатский район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25349442"/>
                  </a:ext>
                </a:extLst>
              </a:tr>
              <a:tr h="2613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Ат-Башынский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85767038"/>
                  </a:ext>
                </a:extLst>
              </a:tr>
              <a:tr h="2613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г.Балыкчы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93095250"/>
                  </a:ext>
                </a:extLst>
              </a:tr>
              <a:tr h="2613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Тоңский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87928194"/>
                  </a:ext>
                </a:extLst>
              </a:tr>
              <a:tr h="2613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Чүй-Токмок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18230710"/>
                  </a:ext>
                </a:extLst>
              </a:tr>
              <a:tr h="2613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Кара-</a:t>
                      </a:r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Сууйский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7038978"/>
                  </a:ext>
                </a:extLst>
              </a:tr>
              <a:tr h="2613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Ак-</a:t>
                      </a:r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Сууйский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81279657"/>
                  </a:ext>
                </a:extLst>
              </a:tr>
              <a:tr h="2613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г.Майлуу-Суу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33708083"/>
                  </a:ext>
                </a:extLst>
              </a:tr>
              <a:tr h="2613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Сокулукский район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69165499"/>
                  </a:ext>
                </a:extLst>
              </a:tr>
              <a:tr h="2613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Лейлекский район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29095038"/>
                  </a:ext>
                </a:extLst>
              </a:tr>
              <a:tr h="2613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г.Талас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35518094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694366"/>
              </p:ext>
            </p:extLst>
          </p:nvPr>
        </p:nvGraphicFramePr>
        <p:xfrm>
          <a:off x="6469905" y="295964"/>
          <a:ext cx="4826976" cy="6138249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965395">
                  <a:extLst>
                    <a:ext uri="{9D8B030D-6E8A-4147-A177-3AD203B41FA5}">
                      <a16:colId xmlns:a16="http://schemas.microsoft.com/office/drawing/2014/main" val="1762879316"/>
                    </a:ext>
                  </a:extLst>
                </a:gridCol>
                <a:gridCol w="2634725">
                  <a:extLst>
                    <a:ext uri="{9D8B030D-6E8A-4147-A177-3AD203B41FA5}">
                      <a16:colId xmlns:a16="http://schemas.microsoft.com/office/drawing/2014/main" val="2267339206"/>
                    </a:ext>
                  </a:extLst>
                </a:gridCol>
                <a:gridCol w="1226856">
                  <a:extLst>
                    <a:ext uri="{9D8B030D-6E8A-4147-A177-3AD203B41FA5}">
                      <a16:colId xmlns:a16="http://schemas.microsoft.com/office/drawing/2014/main" val="1049370266"/>
                    </a:ext>
                  </a:extLst>
                </a:gridCol>
              </a:tblGrid>
              <a:tr h="964147"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из 19 районов/городов,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получивших наименьшие баллы</a:t>
                      </a:r>
                    </a:p>
                    <a:p>
                      <a:pPr marL="0" algn="ctr" defTabSz="914400" rtl="0" eaLnBrk="1" fontAlgn="ctr" latinLnBrk="0" hangingPunct="1"/>
                      <a:endParaRPr lang="ru-RU" sz="1600" u="none" strike="noStrike" kern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en-US" sz="16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2244129"/>
                  </a:ext>
                </a:extLst>
              </a:tr>
              <a:tr h="52992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Области/районы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13614509"/>
                  </a:ext>
                </a:extLst>
              </a:tr>
              <a:tr h="200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Узгенский</a:t>
                      </a:r>
                      <a:r>
                        <a:rPr lang="ru-RU" sz="16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район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35302442"/>
                  </a:ext>
                </a:extLst>
              </a:tr>
              <a:tr h="20086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Чоң-Алайский район</a:t>
                      </a:r>
                      <a:endParaRPr lang="ru-RU" sz="1600" b="0" i="0" u="none" strike="noStrike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43853874"/>
                  </a:ext>
                </a:extLst>
              </a:tr>
              <a:tr h="200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г.Узген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67987854"/>
                  </a:ext>
                </a:extLst>
              </a:tr>
              <a:tr h="20086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Базар-</a:t>
                      </a:r>
                      <a:r>
                        <a:rPr lang="ru-RU" sz="1600" u="none" strike="noStrike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Коргонский</a:t>
                      </a:r>
                      <a:r>
                        <a:rPr lang="ru-RU" sz="16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5215609"/>
                  </a:ext>
                </a:extLst>
              </a:tr>
              <a:tr h="200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г.Көк-Жаңгак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02022636"/>
                  </a:ext>
                </a:extLst>
              </a:tr>
              <a:tr h="20086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Панфиловский район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79132179"/>
                  </a:ext>
                </a:extLst>
              </a:tr>
              <a:tr h="200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Аламединский</a:t>
                      </a:r>
                      <a:r>
                        <a:rPr lang="ru-RU" sz="16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60283116"/>
                  </a:ext>
                </a:extLst>
              </a:tr>
              <a:tr h="20086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b="0" i="0" u="none" strike="noStrike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Бакай-Атинский</a:t>
                      </a:r>
                      <a:r>
                        <a:rPr lang="ru-RU" sz="16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94151208"/>
                  </a:ext>
                </a:extLst>
              </a:tr>
              <a:tr h="200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b="0" i="0" u="none" strike="noStrike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Таласский</a:t>
                      </a:r>
                      <a:r>
                        <a:rPr lang="ru-RU" sz="16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44159276"/>
                  </a:ext>
                </a:extLst>
              </a:tr>
              <a:tr h="17664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Алайский</a:t>
                      </a:r>
                      <a:r>
                        <a:rPr lang="ru-RU" sz="16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84821598"/>
                  </a:ext>
                </a:extLst>
              </a:tr>
              <a:tr h="1766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600" b="0" i="0" u="none" strike="noStrike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Кара-</a:t>
                      </a:r>
                      <a:r>
                        <a:rPr lang="ru-RU" sz="1600" u="none" strike="noStrike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Кулжинский</a:t>
                      </a:r>
                      <a:r>
                        <a:rPr lang="ru-RU" sz="16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85866512"/>
                  </a:ext>
                </a:extLst>
              </a:tr>
              <a:tr h="17664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600" b="0" i="0" u="none" strike="noStrike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Токтогульский</a:t>
                      </a:r>
                      <a:r>
                        <a:rPr lang="ru-RU" sz="16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87437557"/>
                  </a:ext>
                </a:extLst>
              </a:tr>
              <a:tr h="1766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600" b="0" i="0" u="none" strike="noStrike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Тогуз-Тороуский</a:t>
                      </a:r>
                      <a:r>
                        <a:rPr lang="ru-RU" sz="16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88473322"/>
                  </a:ext>
                </a:extLst>
              </a:tr>
              <a:tr h="17664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600" b="0" i="0" u="none" strike="noStrike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Чаткальский</a:t>
                      </a:r>
                      <a:r>
                        <a:rPr lang="ru-RU" sz="16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56734006"/>
                  </a:ext>
                </a:extLst>
              </a:tr>
              <a:tr h="1766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600" b="0" i="0" u="none" strike="noStrike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г.Таш-Көмүр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64316494"/>
                  </a:ext>
                </a:extLst>
              </a:tr>
              <a:tr h="17664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600" b="0" i="0" u="none" strike="noStrike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Кеминский</a:t>
                      </a:r>
                      <a:r>
                        <a:rPr lang="ru-RU" sz="16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64234627"/>
                  </a:ext>
                </a:extLst>
              </a:tr>
              <a:tr h="1766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600" b="0" i="0" u="none" strike="noStrike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г.Кызыл-Кыя</a:t>
                      </a:r>
                      <a:r>
                        <a:rPr lang="ru-RU" sz="16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8748327"/>
                  </a:ext>
                </a:extLst>
              </a:tr>
              <a:tr h="17664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600" b="0" i="0" u="none" strike="noStrike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Кара-</a:t>
                      </a:r>
                      <a:r>
                        <a:rPr lang="ru-RU" sz="1600" u="none" strike="noStrike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Бууринский</a:t>
                      </a:r>
                      <a:r>
                        <a:rPr lang="ru-RU" sz="16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04732739"/>
                  </a:ext>
                </a:extLst>
              </a:tr>
              <a:tr h="1766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Манасский</a:t>
                      </a:r>
                      <a:r>
                        <a:rPr lang="ru-RU" sz="16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78587998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899513" y="117271"/>
            <a:ext cx="28303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Качество образования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01288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8" y="920621"/>
            <a:ext cx="4721469" cy="674208"/>
          </a:xfrm>
        </p:spPr>
        <p:txBody>
          <a:bodyPr>
            <a:normAutofit fontScale="90000"/>
          </a:bodyPr>
          <a:lstStyle/>
          <a:p>
            <a:r>
              <a:rPr lang="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 Обеспеченность кадрами дошкольных </a:t>
            </a:r>
            <a:br>
              <a:rPr lang="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общеобразовательных организаций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594434"/>
              </p:ext>
            </p:extLst>
          </p:nvPr>
        </p:nvGraphicFramePr>
        <p:xfrm>
          <a:off x="870328" y="2630101"/>
          <a:ext cx="4009290" cy="4016634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707522">
                  <a:extLst>
                    <a:ext uri="{9D8B030D-6E8A-4147-A177-3AD203B41FA5}">
                      <a16:colId xmlns:a16="http://schemas.microsoft.com/office/drawing/2014/main" val="2641482233"/>
                    </a:ext>
                  </a:extLst>
                </a:gridCol>
                <a:gridCol w="1768804">
                  <a:extLst>
                    <a:ext uri="{9D8B030D-6E8A-4147-A177-3AD203B41FA5}">
                      <a16:colId xmlns:a16="http://schemas.microsoft.com/office/drawing/2014/main" val="247097973"/>
                    </a:ext>
                  </a:extLst>
                </a:gridCol>
                <a:gridCol w="1532964">
                  <a:extLst>
                    <a:ext uri="{9D8B030D-6E8A-4147-A177-3AD203B41FA5}">
                      <a16:colId xmlns:a16="http://schemas.microsoft.com/office/drawing/2014/main" val="141410922"/>
                    </a:ext>
                  </a:extLst>
                </a:gridCol>
              </a:tblGrid>
              <a:tr h="4958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Район/город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77993413"/>
                  </a:ext>
                </a:extLst>
              </a:tr>
              <a:tr h="4332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Тоңский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76793862"/>
                  </a:ext>
                </a:extLst>
              </a:tr>
              <a:tr h="4332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Ат-Башынский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87985545"/>
                  </a:ext>
                </a:extLst>
              </a:tr>
              <a:tr h="4332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Кочкорский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23830524"/>
                  </a:ext>
                </a:extLst>
              </a:tr>
              <a:tr h="4332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Нарынский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07207853"/>
                  </a:ext>
                </a:extLst>
              </a:tr>
              <a:tr h="4332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г.Нарын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81611830"/>
                  </a:ext>
                </a:extLst>
              </a:tr>
              <a:tr h="4332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г.Сүлүктү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32025987"/>
                  </a:ext>
                </a:extLst>
              </a:tr>
              <a:tr h="4332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Таласский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92279085"/>
                  </a:ext>
                </a:extLst>
              </a:tr>
              <a:tr h="4332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г.Талас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54841928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999172"/>
              </p:ext>
            </p:extLst>
          </p:nvPr>
        </p:nvGraphicFramePr>
        <p:xfrm>
          <a:off x="6330402" y="646331"/>
          <a:ext cx="5345725" cy="6150568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943364">
                  <a:extLst>
                    <a:ext uri="{9D8B030D-6E8A-4147-A177-3AD203B41FA5}">
                      <a16:colId xmlns:a16="http://schemas.microsoft.com/office/drawing/2014/main" val="1287910124"/>
                    </a:ext>
                  </a:extLst>
                </a:gridCol>
                <a:gridCol w="3487959">
                  <a:extLst>
                    <a:ext uri="{9D8B030D-6E8A-4147-A177-3AD203B41FA5}">
                      <a16:colId xmlns:a16="http://schemas.microsoft.com/office/drawing/2014/main" val="2031389546"/>
                    </a:ext>
                  </a:extLst>
                </a:gridCol>
                <a:gridCol w="914402">
                  <a:extLst>
                    <a:ext uri="{9D8B030D-6E8A-4147-A177-3AD203B41FA5}">
                      <a16:colId xmlns:a16="http://schemas.microsoft.com/office/drawing/2014/main" val="3779129704"/>
                    </a:ext>
                  </a:extLst>
                </a:gridCol>
              </a:tblGrid>
              <a:tr h="2984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Район/город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 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09024209"/>
                  </a:ext>
                </a:extLst>
              </a:tr>
              <a:tr h="1420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г.Бишкек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0854591"/>
                  </a:ext>
                </a:extLst>
              </a:tr>
              <a:tr h="1420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Алайский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60094982"/>
                  </a:ext>
                </a:extLst>
              </a:tr>
              <a:tr h="1420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г.Узген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70974119"/>
                  </a:ext>
                </a:extLst>
              </a:tr>
              <a:tr h="1420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Тогуз-Тороуский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5504899"/>
                  </a:ext>
                </a:extLst>
              </a:tr>
              <a:tr h="1420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г.Кара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-Куль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33174806"/>
                  </a:ext>
                </a:extLst>
              </a:tr>
              <a:tr h="1420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г.Көк-Жаңгак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11403857"/>
                  </a:ext>
                </a:extLst>
              </a:tr>
              <a:tr h="1420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г.Майлуу-Суу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25205319"/>
                  </a:ext>
                </a:extLst>
              </a:tr>
              <a:tr h="1420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Ак-</a:t>
                      </a:r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Сууйский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27965638"/>
                  </a:ext>
                </a:extLst>
              </a:tr>
              <a:tr h="1420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Тюпский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36782948"/>
                  </a:ext>
                </a:extLst>
              </a:tr>
              <a:tr h="1420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Иссык-Кульский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937651"/>
                  </a:ext>
                </a:extLst>
              </a:tr>
              <a:tr h="1493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г.Балыкчы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86811838"/>
                  </a:ext>
                </a:extLst>
              </a:tr>
              <a:tr h="1420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Жайылский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41101386"/>
                  </a:ext>
                </a:extLst>
              </a:tr>
              <a:tr h="1420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Ысык-Атинский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0605054"/>
                  </a:ext>
                </a:extLst>
              </a:tr>
              <a:tr h="1420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Кеминский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0190080"/>
                  </a:ext>
                </a:extLst>
              </a:tr>
              <a:tr h="1420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Чүй-Токмок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58631156"/>
                  </a:ext>
                </a:extLst>
              </a:tr>
              <a:tr h="1420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Сокулукский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48348681"/>
                  </a:ext>
                </a:extLst>
              </a:tr>
              <a:tr h="1420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Московский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49397109"/>
                  </a:ext>
                </a:extLst>
              </a:tr>
              <a:tr h="1420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Аламединский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71726646"/>
                  </a:ext>
                </a:extLst>
              </a:tr>
              <a:tr h="1420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Кадамжайский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5235870"/>
                  </a:ext>
                </a:extLst>
              </a:tr>
              <a:tr h="1420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Баткенский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94367468"/>
                  </a:ext>
                </a:extLst>
              </a:tr>
              <a:tr h="1420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Лейлекский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65513919"/>
                  </a:ext>
                </a:extLst>
              </a:tr>
              <a:tr h="1420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г.Баткен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37975771"/>
                  </a:ext>
                </a:extLst>
              </a:tr>
              <a:tr h="1420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г.Кызыл-Кыя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4350994"/>
                  </a:ext>
                </a:extLst>
              </a:tr>
              <a:tr h="1420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Бакай-Атинский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75278144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 flipH="1">
            <a:off x="6932675" y="0"/>
            <a:ext cx="4299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из 24 районов/городов, получивших наименьшие баллы</a:t>
            </a:r>
            <a:r>
              <a:rPr lang="ru-RU" b="1" dirty="0"/>
              <a:t>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2437" y="1873708"/>
            <a:ext cx="3605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ТОП-8 районов/городов, получивших наивысшие баллы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1127" y="102673"/>
            <a:ext cx="46684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4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200"/>
            </a:pPr>
            <a: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Работа с педагогическими  кадрами  </a:t>
            </a:r>
          </a:p>
          <a:p>
            <a:pPr marL="1524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200"/>
            </a:pPr>
            <a: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образовательных организаций</a:t>
            </a:r>
          </a:p>
        </p:txBody>
      </p:sp>
    </p:spTree>
    <p:extLst>
      <p:ext uri="{BB962C8B-B14F-4D97-AF65-F5344CB8AC3E}">
        <p14:creationId xmlns:p14="http://schemas.microsoft.com/office/powerpoint/2010/main" val="954296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923" y="407540"/>
            <a:ext cx="10515600" cy="619613"/>
          </a:xfrm>
        </p:spPr>
        <p:txBody>
          <a:bodyPr>
            <a:normAutofit fontScale="90000"/>
          </a:bodyPr>
          <a:lstStyle/>
          <a:p>
            <a:pPr algn="ctr"/>
            <a:r>
              <a:rPr lang="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 Организация непрерывного профессионального развития педагогов в объеме 72 часов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579353"/>
              </p:ext>
            </p:extLst>
          </p:nvPr>
        </p:nvGraphicFramePr>
        <p:xfrm>
          <a:off x="764930" y="1269361"/>
          <a:ext cx="4835769" cy="5606224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757932">
                  <a:extLst>
                    <a:ext uri="{9D8B030D-6E8A-4147-A177-3AD203B41FA5}">
                      <a16:colId xmlns:a16="http://schemas.microsoft.com/office/drawing/2014/main" val="4168660100"/>
                    </a:ext>
                  </a:extLst>
                </a:gridCol>
                <a:gridCol w="3122569">
                  <a:extLst>
                    <a:ext uri="{9D8B030D-6E8A-4147-A177-3AD203B41FA5}">
                      <a16:colId xmlns:a16="http://schemas.microsoft.com/office/drawing/2014/main" val="881795607"/>
                    </a:ext>
                  </a:extLst>
                </a:gridCol>
                <a:gridCol w="955268">
                  <a:extLst>
                    <a:ext uri="{9D8B030D-6E8A-4147-A177-3AD203B41FA5}">
                      <a16:colId xmlns:a16="http://schemas.microsoft.com/office/drawing/2014/main" val="2359876335"/>
                    </a:ext>
                  </a:extLst>
                </a:gridCol>
              </a:tblGrid>
              <a:tr h="3484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Район/город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85351411"/>
                  </a:ext>
                </a:extLst>
              </a:tr>
              <a:tr h="1710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г.Бишкек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3647640"/>
                  </a:ext>
                </a:extLst>
              </a:tr>
              <a:tr h="1710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Араванский район 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63863347"/>
                  </a:ext>
                </a:extLst>
              </a:tr>
              <a:tr h="1710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Кара-</a:t>
                      </a:r>
                      <a:r>
                        <a:rPr lang="ru-RU" sz="15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Сууйский</a:t>
                      </a:r>
                      <a:r>
                        <a:rPr lang="ru-RU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80648582"/>
                  </a:ext>
                </a:extLst>
              </a:tr>
              <a:tr h="1710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Узгенский</a:t>
                      </a:r>
                      <a:r>
                        <a:rPr lang="ru-RU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район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47849647"/>
                  </a:ext>
                </a:extLst>
              </a:tr>
              <a:tr h="1710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г.Ош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41979507"/>
                  </a:ext>
                </a:extLst>
              </a:tr>
              <a:tr h="1710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Аксыйский</a:t>
                      </a:r>
                      <a:r>
                        <a:rPr lang="ru-RU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80494545"/>
                  </a:ext>
                </a:extLst>
              </a:tr>
              <a:tr h="1710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Чаткальский</a:t>
                      </a:r>
                      <a:r>
                        <a:rPr lang="ru-RU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15460254"/>
                  </a:ext>
                </a:extLst>
              </a:tr>
              <a:tr h="1710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г.Жалал-Абад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44913655"/>
                  </a:ext>
                </a:extLst>
              </a:tr>
              <a:tr h="1710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Ак-</a:t>
                      </a:r>
                      <a:r>
                        <a:rPr lang="ru-RU" sz="15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Сууйский</a:t>
                      </a:r>
                      <a:r>
                        <a:rPr lang="ru-RU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9580013"/>
                  </a:ext>
                </a:extLst>
              </a:tr>
              <a:tr h="1710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Тюпский</a:t>
                      </a:r>
                      <a:r>
                        <a:rPr lang="ru-RU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98184981"/>
                  </a:ext>
                </a:extLst>
              </a:tr>
              <a:tr h="1710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Тоңский</a:t>
                      </a:r>
                      <a:r>
                        <a:rPr lang="ru-RU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56914856"/>
                  </a:ext>
                </a:extLst>
              </a:tr>
              <a:tr h="1710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Джеты-Огузский</a:t>
                      </a:r>
                      <a:r>
                        <a:rPr lang="ru-RU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0641399"/>
                  </a:ext>
                </a:extLst>
              </a:tr>
              <a:tr h="1710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Иссык-Кульский район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34766584"/>
                  </a:ext>
                </a:extLst>
              </a:tr>
              <a:tr h="1710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г.Балыкчы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2750868"/>
                  </a:ext>
                </a:extLst>
              </a:tr>
              <a:tr h="1710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г.Каракол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48752857"/>
                  </a:ext>
                </a:extLst>
              </a:tr>
              <a:tr h="1710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Ат-Башынский</a:t>
                      </a:r>
                      <a:r>
                        <a:rPr lang="ru-RU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16563775"/>
                  </a:ext>
                </a:extLst>
              </a:tr>
              <a:tr h="1710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Нарынский</a:t>
                      </a:r>
                      <a:r>
                        <a:rPr lang="ru-RU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район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89973275"/>
                  </a:ext>
                </a:extLst>
              </a:tr>
              <a:tr h="1710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Аламединский</a:t>
                      </a:r>
                      <a:r>
                        <a:rPr lang="ru-RU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95474402"/>
                  </a:ext>
                </a:extLst>
              </a:tr>
              <a:tr h="1710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Кадамжайский</a:t>
                      </a:r>
                      <a:r>
                        <a:rPr lang="ru-RU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37329045"/>
                  </a:ext>
                </a:extLst>
              </a:tr>
              <a:tr h="1710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Баткенский</a:t>
                      </a:r>
                      <a:r>
                        <a:rPr lang="ru-RU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44292927"/>
                  </a:ext>
                </a:extLst>
              </a:tr>
              <a:tr h="1710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г.Кызыл-Кыя</a:t>
                      </a:r>
                      <a:r>
                        <a:rPr lang="ru-RU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83734025"/>
                  </a:ext>
                </a:extLst>
              </a:tr>
              <a:tr h="1710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г.Сүлүктү</a:t>
                      </a:r>
                      <a:r>
                        <a:rPr lang="ru-RU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40765721"/>
                  </a:ext>
                </a:extLst>
              </a:tr>
              <a:tr h="1710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Бакай-Атинский</a:t>
                      </a:r>
                      <a:r>
                        <a:rPr lang="ru-RU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84308069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605172"/>
              </p:ext>
            </p:extLst>
          </p:nvPr>
        </p:nvGraphicFramePr>
        <p:xfrm>
          <a:off x="6986933" y="1658865"/>
          <a:ext cx="3886200" cy="4519063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577362">
                  <a:extLst>
                    <a:ext uri="{9D8B030D-6E8A-4147-A177-3AD203B41FA5}">
                      <a16:colId xmlns:a16="http://schemas.microsoft.com/office/drawing/2014/main" val="3902598547"/>
                    </a:ext>
                  </a:extLst>
                </a:gridCol>
                <a:gridCol w="1925668">
                  <a:extLst>
                    <a:ext uri="{9D8B030D-6E8A-4147-A177-3AD203B41FA5}">
                      <a16:colId xmlns:a16="http://schemas.microsoft.com/office/drawing/2014/main" val="2457639495"/>
                    </a:ext>
                  </a:extLst>
                </a:gridCol>
                <a:gridCol w="1383170">
                  <a:extLst>
                    <a:ext uri="{9D8B030D-6E8A-4147-A177-3AD203B41FA5}">
                      <a16:colId xmlns:a16="http://schemas.microsoft.com/office/drawing/2014/main" val="1315104446"/>
                    </a:ext>
                  </a:extLst>
                </a:gridCol>
              </a:tblGrid>
              <a:tr h="2556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Район/город</a:t>
                      </a:r>
                    </a:p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</a:p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54766657"/>
                  </a:ext>
                </a:extLst>
              </a:tr>
              <a:tr h="2556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Ала-</a:t>
                      </a:r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Букинский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69747235"/>
                  </a:ext>
                </a:extLst>
              </a:tr>
              <a:tr h="2556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Базар-</a:t>
                      </a:r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Коргонский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53573491"/>
                  </a:ext>
                </a:extLst>
              </a:tr>
              <a:tr h="2556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Ноокенский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75782860"/>
                  </a:ext>
                </a:extLst>
              </a:tr>
              <a:tr h="2556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Токтогульский район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9776895"/>
                  </a:ext>
                </a:extLst>
              </a:tr>
              <a:tr h="2556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Тогуз-Тороуский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09605844"/>
                  </a:ext>
                </a:extLst>
              </a:tr>
              <a:tr h="2556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г.Кара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-Куль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22517861"/>
                  </a:ext>
                </a:extLst>
              </a:tr>
              <a:tr h="2556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г.Көк-Жаңгак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22975136"/>
                  </a:ext>
                </a:extLst>
              </a:tr>
              <a:tr h="2556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г.Майлуу-Суу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79973257"/>
                  </a:ext>
                </a:extLst>
              </a:tr>
              <a:tr h="2556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Кочкорский район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46443197"/>
                  </a:ext>
                </a:extLst>
              </a:tr>
              <a:tr h="2556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Жайылский район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37686890"/>
                  </a:ext>
                </a:extLst>
              </a:tr>
              <a:tr h="2556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Панфиловский район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37733179"/>
                  </a:ext>
                </a:extLst>
              </a:tr>
              <a:tr h="2556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Кеминский район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367035"/>
                  </a:ext>
                </a:extLst>
              </a:tr>
              <a:tr h="2556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Чүй-Токмок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5276862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9954" y="930807"/>
            <a:ext cx="56798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ТОП-23 районов/городов, получивших наивысшие баллы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7959" y="883595"/>
            <a:ext cx="4144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из 13 районов/городов, получивших наименьшие баллы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34440" y="70441"/>
            <a:ext cx="86955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4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200"/>
            </a:pPr>
            <a: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Работа с педагогическими  кадрами  образовательных организаций</a:t>
            </a:r>
          </a:p>
        </p:txBody>
      </p:sp>
    </p:spTree>
    <p:extLst>
      <p:ext uri="{BB962C8B-B14F-4D97-AF65-F5344CB8AC3E}">
        <p14:creationId xmlns:p14="http://schemas.microsoft.com/office/powerpoint/2010/main" val="952218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8331" y="1726953"/>
            <a:ext cx="5162321" cy="487729"/>
          </a:xfrm>
        </p:spPr>
        <p:txBody>
          <a:bodyPr>
            <a:normAutofit fontScale="90000"/>
          </a:bodyPr>
          <a:lstStyle/>
          <a:p>
            <a:pPr algn="ctr"/>
            <a:r>
              <a:rPr lang="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4.1 Совместная работа с ИДН, КДД </a:t>
            </a:r>
            <a:br>
              <a:rPr lang="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(профилактика правонарушений)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651854"/>
              </p:ext>
            </p:extLst>
          </p:nvPr>
        </p:nvGraphicFramePr>
        <p:xfrm>
          <a:off x="2373924" y="0"/>
          <a:ext cx="4780540" cy="685800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708228">
                  <a:extLst>
                    <a:ext uri="{9D8B030D-6E8A-4147-A177-3AD203B41FA5}">
                      <a16:colId xmlns:a16="http://schemas.microsoft.com/office/drawing/2014/main" val="447380894"/>
                    </a:ext>
                  </a:extLst>
                </a:gridCol>
                <a:gridCol w="2331251">
                  <a:extLst>
                    <a:ext uri="{9D8B030D-6E8A-4147-A177-3AD203B41FA5}">
                      <a16:colId xmlns:a16="http://schemas.microsoft.com/office/drawing/2014/main" val="1978669896"/>
                    </a:ext>
                  </a:extLst>
                </a:gridCol>
                <a:gridCol w="1741061">
                  <a:extLst>
                    <a:ext uri="{9D8B030D-6E8A-4147-A177-3AD203B41FA5}">
                      <a16:colId xmlns:a16="http://schemas.microsoft.com/office/drawing/2014/main" val="4194457527"/>
                    </a:ext>
                  </a:extLst>
                </a:gridCol>
              </a:tblGrid>
              <a:tr h="1279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г.Бишкек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38655832"/>
                  </a:ext>
                </a:extLst>
              </a:tr>
              <a:tr h="1279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Алайский район 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02393159"/>
                  </a:ext>
                </a:extLst>
              </a:tr>
              <a:tr h="1279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Кара-Сууйский район 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39954723"/>
                  </a:ext>
                </a:extLst>
              </a:tr>
              <a:tr h="1279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Ноокатский район 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35714554"/>
                  </a:ext>
                </a:extLst>
              </a:tr>
              <a:tr h="1279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Узгенский  район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25722114"/>
                  </a:ext>
                </a:extLst>
              </a:tr>
              <a:tr h="1279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Чоң-Алайский район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03933722"/>
                  </a:ext>
                </a:extLst>
              </a:tr>
              <a:tr h="1279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Ала-Букинский район 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67838438"/>
                  </a:ext>
                </a:extLst>
              </a:tr>
              <a:tr h="1279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Аксыйский</a:t>
                      </a:r>
                      <a:r>
                        <a:rPr lang="ru-RU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54419130"/>
                  </a:ext>
                </a:extLst>
              </a:tr>
              <a:tr h="1279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г.Жалал-Абад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56228355"/>
                  </a:ext>
                </a:extLst>
              </a:tr>
              <a:tr h="1279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Ак-</a:t>
                      </a:r>
                      <a:r>
                        <a:rPr lang="ru-RU" sz="15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Сууйский</a:t>
                      </a:r>
                      <a:r>
                        <a:rPr lang="ru-RU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45857017"/>
                  </a:ext>
                </a:extLst>
              </a:tr>
              <a:tr h="1279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Тюпский</a:t>
                      </a:r>
                      <a:r>
                        <a:rPr lang="ru-RU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0403074"/>
                  </a:ext>
                </a:extLst>
              </a:tr>
              <a:tr h="1279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Тоңский</a:t>
                      </a:r>
                      <a:r>
                        <a:rPr lang="ru-RU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55362683"/>
                  </a:ext>
                </a:extLst>
              </a:tr>
              <a:tr h="1279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Джеты-Огузский</a:t>
                      </a:r>
                      <a:r>
                        <a:rPr lang="ru-RU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97431420"/>
                  </a:ext>
                </a:extLst>
              </a:tr>
              <a:tr h="1279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г.Балыкчы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67452520"/>
                  </a:ext>
                </a:extLst>
              </a:tr>
              <a:tr h="1279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Ак-</a:t>
                      </a:r>
                      <a:r>
                        <a:rPr lang="ru-RU" sz="15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Талинский</a:t>
                      </a:r>
                      <a:r>
                        <a:rPr lang="ru-RU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43075691"/>
                  </a:ext>
                </a:extLst>
              </a:tr>
              <a:tr h="1279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Жумгальский</a:t>
                      </a:r>
                      <a:r>
                        <a:rPr lang="ru-RU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69196804"/>
                  </a:ext>
                </a:extLst>
              </a:tr>
              <a:tr h="1279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Кочкорский</a:t>
                      </a:r>
                      <a:r>
                        <a:rPr lang="ru-RU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70980909"/>
                  </a:ext>
                </a:extLst>
              </a:tr>
              <a:tr h="1279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Нарынский</a:t>
                      </a:r>
                      <a:r>
                        <a:rPr lang="ru-RU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район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7959237"/>
                  </a:ext>
                </a:extLst>
              </a:tr>
              <a:tr h="1279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г.Нарын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54640924"/>
                  </a:ext>
                </a:extLst>
              </a:tr>
              <a:tr h="1279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Жайылский</a:t>
                      </a:r>
                      <a:r>
                        <a:rPr lang="ru-RU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66319328"/>
                  </a:ext>
                </a:extLst>
              </a:tr>
              <a:tr h="1279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Ысык-Атинский</a:t>
                      </a:r>
                      <a:r>
                        <a:rPr lang="ru-RU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1608919"/>
                  </a:ext>
                </a:extLst>
              </a:tr>
              <a:tr h="1279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Панфиловский район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11895565"/>
                  </a:ext>
                </a:extLst>
              </a:tr>
              <a:tr h="1279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Чүй-Токмок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39448785"/>
                  </a:ext>
                </a:extLst>
              </a:tr>
              <a:tr h="1279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Сокулукский район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87257705"/>
                  </a:ext>
                </a:extLst>
              </a:tr>
              <a:tr h="1279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Кадамжайский</a:t>
                      </a:r>
                      <a:r>
                        <a:rPr lang="ru-RU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49700378"/>
                  </a:ext>
                </a:extLst>
              </a:tr>
              <a:tr h="1279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г.Баткен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85137433"/>
                  </a:ext>
                </a:extLst>
              </a:tr>
              <a:tr h="1279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г.Кызыл-Кыя 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94288169"/>
                  </a:ext>
                </a:extLst>
              </a:tr>
              <a:tr h="1279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г.Сүлүктү 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64515133"/>
                  </a:ext>
                </a:extLst>
              </a:tr>
              <a:tr h="1279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Кара-Бууринский район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00552038"/>
                  </a:ext>
                </a:extLst>
              </a:tr>
              <a:tr h="1279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Манасский район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9375196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4682" y="249625"/>
            <a:ext cx="19992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ТОП-30 районов/городов, получивших наивысшие баллы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488769"/>
              </p:ext>
            </p:extLst>
          </p:nvPr>
        </p:nvGraphicFramePr>
        <p:xfrm>
          <a:off x="7362092" y="3429000"/>
          <a:ext cx="4114800" cy="316992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1446488068"/>
                    </a:ext>
                  </a:extLst>
                </a:gridCol>
                <a:gridCol w="2006600">
                  <a:extLst>
                    <a:ext uri="{9D8B030D-6E8A-4147-A177-3AD203B41FA5}">
                      <a16:colId xmlns:a16="http://schemas.microsoft.com/office/drawing/2014/main" val="3584168077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3928032891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Район/город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6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4329861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Кеминский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3002063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Бакай-Атинский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621418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г.Талас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4603333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Московский район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2291975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Араванский район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1633978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г.Ош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679603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Токтогульский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3226686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г.Кара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-Куль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118191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Иссык-Кульский район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3462134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Аламединский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8114944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Баткенский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417952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467600" y="2404011"/>
            <a:ext cx="4114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из 11 районов/городов, получивших наименьшие баллы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362092" y="701964"/>
            <a:ext cx="41968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400" algn="ctr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200"/>
            </a:pPr>
            <a:r>
              <a:rPr lang="ru-RU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Профилактика правонарушений </a:t>
            </a:r>
          </a:p>
          <a:p>
            <a:pPr marL="152400" algn="ctr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200"/>
            </a:pPr>
            <a:r>
              <a:rPr lang="ru-RU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 работа с родителями</a:t>
            </a:r>
          </a:p>
        </p:txBody>
      </p:sp>
    </p:spTree>
    <p:extLst>
      <p:ext uri="{BB962C8B-B14F-4D97-AF65-F5344CB8AC3E}">
        <p14:creationId xmlns:p14="http://schemas.microsoft.com/office/powerpoint/2010/main" val="30711364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2130</Words>
  <Application>Microsoft Office PowerPoint</Application>
  <PresentationFormat>Широкоэкранный</PresentationFormat>
  <Paragraphs>1182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Планирование работы районного/городского отдела/управления образования </vt:lpstr>
      <vt:lpstr>Качество образования  2.1 Результаты олимпиады (областной уровень) </vt:lpstr>
      <vt:lpstr>Качество образования   2.2 Аккредитация общеобразовательных организаций</vt:lpstr>
      <vt:lpstr>2.3 Аттестаты “Алтын Тамга”</vt:lpstr>
      <vt:lpstr>3.1 Обеспеченность кадрами дошкольных  и общеобразовательных организаций</vt:lpstr>
      <vt:lpstr>3.2 Организация непрерывного профессионального развития педагогов в объеме 72 часов</vt:lpstr>
      <vt:lpstr>4.1 Совместная работа с ИДН, КДД  (профилактика правонарушений)</vt:lpstr>
      <vt:lpstr>5.1 Увеличение охвата детей  дополнительным образованием</vt:lpstr>
      <vt:lpstr>5.2 Участие в “Школьной лиге”</vt:lpstr>
      <vt:lpstr>6.1 Охват детей дошкольным образованием </vt:lpstr>
      <vt:lpstr>6.2 Охват детей предшкольной подготовкой в динамике за 3 предыдущих года</vt:lpstr>
      <vt:lpstr>14. Работа с “ИСУО” ДОО</vt:lpstr>
      <vt:lpstr>Презентация PowerPoint</vt:lpstr>
      <vt:lpstr>ТОП-20 районов/городов с наивысшими баллами  по результатам рейтинга</vt:lpstr>
      <vt:lpstr>Перечень районов/городов, получивших средние баллы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63</cp:revision>
  <dcterms:created xsi:type="dcterms:W3CDTF">2022-02-24T10:14:59Z</dcterms:created>
  <dcterms:modified xsi:type="dcterms:W3CDTF">2022-02-24T18:30:37Z</dcterms:modified>
</cp:coreProperties>
</file>