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2"/>
  </p:notesMasterIdLst>
  <p:handoutMasterIdLst>
    <p:handoutMasterId r:id="rId23"/>
  </p:handoutMasterIdLst>
  <p:sldIdLst>
    <p:sldId id="269" r:id="rId3"/>
    <p:sldId id="257" r:id="rId4"/>
    <p:sldId id="273" r:id="rId5"/>
    <p:sldId id="260" r:id="rId6"/>
    <p:sldId id="271" r:id="rId7"/>
    <p:sldId id="272" r:id="rId8"/>
    <p:sldId id="275" r:id="rId9"/>
    <p:sldId id="276" r:id="rId10"/>
    <p:sldId id="277" r:id="rId11"/>
    <p:sldId id="274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1" r:id="rId20"/>
    <p:sldId id="270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1/5/2018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47" y="3429000"/>
            <a:ext cx="11782531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162" y="1600200"/>
            <a:ext cx="10360501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z="1999" dirty="0"/>
              <a:t>Improved reading competencies among students in grades in 1-4</a:t>
            </a:r>
            <a:br>
              <a:rPr lang="en-US" sz="1999" dirty="0"/>
            </a:br>
            <a:r>
              <a:rPr lang="en-US" sz="1999" dirty="0"/>
              <a:t>Over 10,000 educators trained in innovative best practices to improve reading instruction </a:t>
            </a:r>
            <a:br>
              <a:rPr lang="en-US" sz="1999" dirty="0"/>
            </a:br>
            <a:r>
              <a:rPr lang="en-US" sz="1999" dirty="0"/>
              <a:t>All 900 schools will receive resources such as big books, videos, supplementary reading materials and visual aids</a:t>
            </a:r>
            <a:br>
              <a:rPr lang="en-US" sz="1999" dirty="0"/>
            </a:br>
            <a:r>
              <a:rPr lang="en-US" sz="1999" dirty="0"/>
              <a:t>E-portal that houses all the materials developed by TTR for the MOES to use for the years to  come</a:t>
            </a:r>
            <a:br>
              <a:rPr lang="en-US" sz="1999" dirty="0"/>
            </a:br>
            <a:r>
              <a:rPr lang="en-US" sz="1999" dirty="0"/>
              <a:t>A trained cadre of MOES staff that can administer and analyze national assessments</a:t>
            </a:r>
            <a:br>
              <a:rPr lang="en-US" sz="1999" dirty="0"/>
            </a:br>
            <a:r>
              <a:rPr lang="en-US" sz="1999" dirty="0"/>
              <a:t>A leveled reading tool that will allow the MOES, teachers, authors and publishers to determine and create age- and grade-level appropriate text</a:t>
            </a:r>
            <a:br>
              <a:rPr lang="en-US" sz="1999" dirty="0"/>
            </a:br>
            <a:r>
              <a:rPr lang="en-US" sz="1999" dirty="0"/>
              <a:t>Increased parental and community </a:t>
            </a:r>
            <a:r>
              <a:rPr lang="en-US" sz="1999" dirty="0">
                <a:solidFill>
                  <a:prstClr val="white"/>
                </a:solidFill>
              </a:rPr>
              <a:t>awareness and </a:t>
            </a:r>
            <a:r>
              <a:rPr lang="en-US" sz="1999" dirty="0"/>
              <a:t>support of school activities </a:t>
            </a:r>
            <a:br>
              <a:rPr lang="en-US" sz="1999" dirty="0"/>
            </a:b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20934"/>
            <a:ext cx="2844059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1/5/2018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20934"/>
            <a:ext cx="3859795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619" y="6520934"/>
            <a:ext cx="2844059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567" y="672969"/>
            <a:ext cx="10360501" cy="6986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0999" y="4695197"/>
            <a:ext cx="2743200" cy="210805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18" indent="0">
              <a:buNone/>
              <a:defRPr sz="1799">
                <a:solidFill>
                  <a:schemeClr val="bg1"/>
                </a:solidFill>
              </a:defRPr>
            </a:lvl2pPr>
            <a:lvl3pPr marL="460237" indent="0">
              <a:buNone/>
              <a:defRPr sz="1600">
                <a:solidFill>
                  <a:schemeClr val="bg1"/>
                </a:solidFill>
              </a:defRPr>
            </a:lvl3pPr>
            <a:lvl4pPr marL="684007" indent="0">
              <a:buNone/>
              <a:defRPr sz="1400">
                <a:solidFill>
                  <a:schemeClr val="bg1"/>
                </a:solidFill>
              </a:defRPr>
            </a:lvl4pPr>
            <a:lvl5pPr marL="102521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00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063"/>
            <a:fld id="{193355D5-F1DA-0F48-9E7E-0A3FEBF9FF84}" type="datetime1">
              <a:rPr lang="en-US"/>
              <a:pPr defTabSz="457063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063"/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063"/>
            <a:fld id="{42782948-4DBE-204D-AB9E-B65E067054AE}" type="slidenum">
              <a:rPr lang="en-US"/>
              <a:pPr defTabSz="457063"/>
              <a:t>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герб МОН КР р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96" y="232471"/>
            <a:ext cx="2382049" cy="8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412" y="1496792"/>
            <a:ext cx="1074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/>
            <a:r>
              <a:rPr lang="ky-KG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ПРОЕКТ </a:t>
            </a:r>
          </a:p>
          <a:p>
            <a:pPr algn="ctr" defTabSz="457063"/>
            <a:r>
              <a:rPr lang="ky-KG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ПО </a:t>
            </a:r>
            <a:r>
              <a:rPr lang="ru-RU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РАЗВИТИЮ НАВЫКОВ ЧТЕНИЯ</a:t>
            </a:r>
            <a:br>
              <a:rPr lang="ky-KG" sz="4800" b="1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ky-KG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      «ВРЕМЯ ЧИТАТЬ»</a:t>
            </a:r>
            <a:endParaRPr lang="en-US" sz="4800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/>
          <a:srcRect l="11086" t="18500" r="10529" b="21999"/>
          <a:stretch/>
        </p:blipFill>
        <p:spPr bwMode="auto">
          <a:xfrm>
            <a:off x="203147" y="192718"/>
            <a:ext cx="3366210" cy="95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66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373DD-A1F3-45EB-B652-7897808F2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35" y="228600"/>
            <a:ext cx="10157354" cy="1524000"/>
          </a:xfrm>
        </p:spPr>
        <p:txBody>
          <a:bodyPr>
            <a:normAutofit fontScale="77500" lnSpcReduction="20000"/>
          </a:bodyPr>
          <a:lstStyle/>
          <a:p>
            <a:pPr marL="0" indent="0" algn="ctr" fontAlgn="t">
              <a:buNone/>
            </a:pPr>
            <a:r>
              <a:rPr lang="ru-RU" sz="4100" b="1" dirty="0"/>
              <a:t>Стратегии обучения пониманию прочитанного</a:t>
            </a:r>
          </a:p>
          <a:p>
            <a:pPr marL="0" indent="0" algn="ctr" fontAlgn="t">
              <a:buNone/>
            </a:pPr>
            <a:r>
              <a:rPr lang="ru-RU" sz="4100" b="1" dirty="0"/>
              <a:t>Работа в группах </a:t>
            </a:r>
            <a:endParaRPr lang="en-GB" sz="4100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94EA92-8226-4F03-9DE9-6228A22C4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66043"/>
              </p:ext>
            </p:extLst>
          </p:nvPr>
        </p:nvGraphicFramePr>
        <p:xfrm>
          <a:off x="227012" y="1600200"/>
          <a:ext cx="11582400" cy="5105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13595366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822551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5476223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20725305"/>
                    </a:ext>
                  </a:extLst>
                </a:gridCol>
              </a:tblGrid>
              <a:tr h="2840459">
                <a:tc>
                  <a:txBody>
                    <a:bodyPr/>
                    <a:lstStyle/>
                    <a:p>
                      <a:r>
                        <a:rPr lang="ru-RU" dirty="0"/>
                        <a:t>Стратегии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примерных упражнений/</a:t>
                      </a:r>
                    </a:p>
                    <a:p>
                      <a:r>
                        <a:rPr lang="ru-RU" dirty="0"/>
                        <a:t>приемов</a:t>
                      </a:r>
                    </a:p>
                    <a:p>
                      <a:r>
                        <a:rPr lang="ru-RU" dirty="0"/>
                        <a:t>(описание)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 понимания (буквальный, аналитический, критический)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98133"/>
                  </a:ext>
                </a:extLst>
              </a:tr>
              <a:tr h="22649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8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832C0-BA81-4A99-A85C-21D54CA8C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Цель оценивания </a:t>
            </a:r>
            <a:r>
              <a:rPr lang="ru-RU" sz="3200" dirty="0"/>
              <a:t>уровня понимания – определить, умеют ли учащиеся эффективно воспринимать и мысленно обрабатывать информацию, выявить тех учащихся, которым требуется дополнительная помощь, а также запланировать их последующее обучение.</a:t>
            </a:r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F870C-0744-4510-933D-9BE2C969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уровня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2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5C0A38-29D9-497E-92A7-7FAF7940B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44694"/>
              </p:ext>
            </p:extLst>
          </p:nvPr>
        </p:nvGraphicFramePr>
        <p:xfrm>
          <a:off x="1117600" y="1701800"/>
          <a:ext cx="10156826" cy="502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52812">
                  <a:extLst>
                    <a:ext uri="{9D8B030D-6E8A-4147-A177-3AD203B41FA5}">
                      <a16:colId xmlns:a16="http://schemas.microsoft.com/office/drawing/2014/main" val="2478679438"/>
                    </a:ext>
                  </a:extLst>
                </a:gridCol>
                <a:gridCol w="6704014">
                  <a:extLst>
                    <a:ext uri="{9D8B030D-6E8A-4147-A177-3AD203B41FA5}">
                      <a16:colId xmlns:a16="http://schemas.microsoft.com/office/drawing/2014/main" val="1835973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Проверочные вопросы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8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 по теме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Задайте учащемуся несколько вопросов по теме: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«Что ты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знаешь о…?», «А ты знаешь, чем … отличается от …?»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т. п.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9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словарного запаса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Укажите в тексте то слово, которое, по вашему мнению, не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знает учащийся, и спросите: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«Ты знаешь, что означает это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слово?»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Если таких слов много, попросите учащегося выписать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их из текста, затем проведите словарную работу.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1893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35138B-F2BF-4873-B114-255AE14B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уровня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AAFED-471C-4310-8C1B-DEECA70A9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21651"/>
              </p:ext>
            </p:extLst>
          </p:nvPr>
        </p:nvGraphicFramePr>
        <p:xfrm>
          <a:off x="1117600" y="1701800"/>
          <a:ext cx="10156826" cy="502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4812">
                  <a:extLst>
                    <a:ext uri="{9D8B030D-6E8A-4147-A177-3AD203B41FA5}">
                      <a16:colId xmlns:a16="http://schemas.microsoft.com/office/drawing/2014/main" val="854629402"/>
                    </a:ext>
                  </a:extLst>
                </a:gridCol>
                <a:gridCol w="5942014">
                  <a:extLst>
                    <a:ext uri="{9D8B030D-6E8A-4147-A177-3AD203B41FA5}">
                      <a16:colId xmlns:a16="http://schemas.microsoft.com/office/drawing/2014/main" val="4102121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Проверочные вопросы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4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Восприятие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синтаксиса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 из текста сложные по структуре предложения и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задайте по ним несколько вопросов, помогающих разделить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на смысловые части: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 чём идёт речь?», «Кто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пришёл к ….?»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т. п.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Избыточность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 по теме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Задайте учащемуся вопросы, которые побудят его искать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в тексте: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«Какие слова в тексте заставили тебя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подумать, что ….?»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57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451206-7838-4122-9E68-7BE0C30E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уровня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AAFED-471C-4310-8C1B-DEECA70A9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94430"/>
              </p:ext>
            </p:extLst>
          </p:nvPr>
        </p:nvGraphicFramePr>
        <p:xfrm>
          <a:off x="1117600" y="1701800"/>
          <a:ext cx="10156826" cy="502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4812">
                  <a:extLst>
                    <a:ext uri="{9D8B030D-6E8A-4147-A177-3AD203B41FA5}">
                      <a16:colId xmlns:a16="http://schemas.microsoft.com/office/drawing/2014/main" val="854629402"/>
                    </a:ext>
                  </a:extLst>
                </a:gridCol>
                <a:gridCol w="5942014">
                  <a:extLst>
                    <a:ext uri="{9D8B030D-6E8A-4147-A177-3AD203B41FA5}">
                      <a16:colId xmlns:a16="http://schemas.microsoft.com/office/drawing/2014/main" val="4102121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Проверочные вопросы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4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своими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словами прямой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(явной) информа-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ции из текста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Побудите учащегося повторно прочитать текст, вдумываясь в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смысл того, что он(а) читает: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«Давай снова прочитаем текст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постараемся найти в нём ответ на этот вопрос».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Нахождение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логических связей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между разными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частями текста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Примерные вопросы: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«Из-за чего это произошло?», «Что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случилось после того, как …?», «Как это повлияло на …?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Сможешь ли ты найти ответ в тексте?»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т. п.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57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451206-7838-4122-9E68-7BE0C30E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уровня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AAFED-471C-4310-8C1B-DEECA70A9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5507"/>
              </p:ext>
            </p:extLst>
          </p:nvPr>
        </p:nvGraphicFramePr>
        <p:xfrm>
          <a:off x="1117600" y="1701800"/>
          <a:ext cx="10156826" cy="420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4812">
                  <a:extLst>
                    <a:ext uri="{9D8B030D-6E8A-4147-A177-3AD203B41FA5}">
                      <a16:colId xmlns:a16="http://schemas.microsoft.com/office/drawing/2014/main" val="854629402"/>
                    </a:ext>
                  </a:extLst>
                </a:gridCol>
                <a:gridCol w="5942014">
                  <a:extLst>
                    <a:ext uri="{9D8B030D-6E8A-4147-A177-3AD203B41FA5}">
                      <a16:colId xmlns:a16="http://schemas.microsoft.com/office/drawing/2014/main" val="4102121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Проверочные вопросы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4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предсказаний,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предположений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выводов на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основании текста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Примерные вопросы: </a:t>
                      </a:r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«Как ты думаешь, почему этот герой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 поступил?», «Почему ты думаешь, что он пришёл в это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впервые?», «Как ты думаешь, что он будет делать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дальше?», «В твоей жизни были такие ситуации? Можно</a:t>
                      </a:r>
                    </a:p>
                    <a:p>
                      <a:r>
                        <a:rPr lang="ru-RU" sz="24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было поступить по-другому? Почему?»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55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451206-7838-4122-9E68-7BE0C30E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уровня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0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E00846-EEE4-4FE6-91C5-D7951846AD4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0812" y="-94564"/>
          <a:ext cx="11810999" cy="72633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04276751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25828126"/>
                    </a:ext>
                  </a:extLst>
                </a:gridCol>
                <a:gridCol w="7010199">
                  <a:extLst>
                    <a:ext uri="{9D8B030D-6E8A-4147-A177-3AD203B41FA5}">
                      <a16:colId xmlns:a16="http://schemas.microsoft.com/office/drawing/2014/main" val="286600026"/>
                    </a:ext>
                  </a:extLst>
                </a:gridCol>
                <a:gridCol w="152600">
                  <a:extLst>
                    <a:ext uri="{9D8B030D-6E8A-4147-A177-3AD203B41FA5}">
                      <a16:colId xmlns:a16="http://schemas.microsoft.com/office/drawing/2014/main" val="631762457"/>
                    </a:ext>
                  </a:extLst>
                </a:gridCol>
              </a:tblGrid>
              <a:tr h="10348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highlight>
                            <a:srgbClr val="FFFF00"/>
                          </a:highlight>
                        </a:rPr>
                        <a:t>ень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</a:rPr>
                        <a:t>Пример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1888445144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Знание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и отбор информации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Перечисляет, называет, распознает, описывает, дает определение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1778737099"/>
                  </a:ext>
                </a:extLst>
              </a:tr>
              <a:tr h="16102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Понимание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Понимание предоставленной информации; формулирование проблемы собственными словами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Объясняет, преобразовывает,  демонстрирует, приводит пример,  пересказывает  своими словами,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Переформулирует, интерпретирует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3918987125"/>
                  </a:ext>
                </a:extLst>
              </a:tr>
              <a:tr h="958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Применение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понятий в новых ситуациях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Вычисляет, выбирает, демонстрирует, проводит эксперимент, преобразовывает, планирует, решает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1944668412"/>
                  </a:ext>
                </a:extLst>
              </a:tr>
              <a:tr h="10527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Анализ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Разбиение информации на связанные части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Разделяет, группирует, классифицирует, различает, соотносит, выбирает, связывает, категоризирует, строит схему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2347218509"/>
                  </a:ext>
                </a:extLst>
              </a:tr>
              <a:tr h="958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Синтез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Компиляция информации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Обобщает, формулирует, планирует, создает, формулирует, разрабатывает, группирует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377168377"/>
                  </a:ext>
                </a:extLst>
              </a:tr>
              <a:tr h="958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Оценивание на основе критериев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Доказывает, измеряет, обосновывает, ранжирует, оценивает, аргументирует, рекомендует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3" marR="37253" marT="0" marB="0"/>
                </a:tc>
                <a:extLst>
                  <a:ext uri="{0D108BD9-81ED-4DB2-BD59-A6C34878D82A}">
                    <a16:rowId xmlns:a16="http://schemas.microsoft.com/office/drawing/2014/main" val="196240045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A2FEE2A-0E1E-4C6C-B41D-6A1FEC9F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766"/>
            <a:ext cx="11810999" cy="4572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chemeClr val="tx1"/>
                </a:solidFill>
              </a:rPr>
            </a:br>
            <a:br>
              <a:rPr lang="ru-RU" sz="1800" b="1" dirty="0">
                <a:solidFill>
                  <a:schemeClr val="tx1"/>
                </a:solidFill>
              </a:rPr>
            </a:b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Типология вопросов (по таксономии Б. Блума</a:t>
            </a:r>
            <a:r>
              <a:rPr lang="ru-RU" sz="1600" b="1" dirty="0">
                <a:solidFill>
                  <a:schemeClr val="tx1"/>
                </a:solidFill>
              </a:rPr>
              <a:t>)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AA8A81E-F728-4A30-926A-AD82B9EC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79880" y="-94565"/>
            <a:ext cx="3687050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Таблица ХХ. Таксономия Блума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A2087-E045-4A89-A9F8-6C64084A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Используйте «правильные» тексты;</a:t>
            </a:r>
          </a:p>
          <a:p>
            <a:r>
              <a:rPr lang="ru-RU" dirty="0"/>
              <a:t>По возможности используйте более одного вида оценивания;</a:t>
            </a:r>
          </a:p>
          <a:p>
            <a:r>
              <a:rPr lang="ru-RU" dirty="0"/>
              <a:t>Анализируя результаты оценивания понимания прочитанного, опирайтесь на результаты оценивания остальных ключевых навыков: </a:t>
            </a:r>
            <a:r>
              <a:rPr lang="ru-RU" i="1" dirty="0"/>
              <a:t>(1) чтение отдельных слов вне контекста, (2) декодирование псевдослов (придуманных слов), (3) уровень словарного запаса, (4) скорость чтения и (5) понимание услышанного</a:t>
            </a:r>
            <a:r>
              <a:rPr lang="ru-RU" dirty="0"/>
              <a:t>.</a:t>
            </a:r>
          </a:p>
          <a:p>
            <a:r>
              <a:rPr lang="ru-RU" dirty="0"/>
              <a:t>Учитывайте ежедневную работу учащегося на уроках чтения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97CD2-1DC2-4AB1-8496-CF52FC37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Общие рекомендации для оценивания понимания прочитанного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DF5CF4-641A-4650-8575-B8429C7B5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07504"/>
              </p:ext>
            </p:extLst>
          </p:nvPr>
        </p:nvGraphicFramePr>
        <p:xfrm>
          <a:off x="200289" y="1905000"/>
          <a:ext cx="11582400" cy="27221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74931381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85127586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43949598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95519832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Какие навыки проверяет каждый из инструментов?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(Пересказ, загадочный герой, вопросы по тексту)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Шаги выполнения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Этап урока, когда можно использовать данный инструмент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Использование результатов оценивания, для корректировки своего процесса обучения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093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52400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ОЦЕНИВАНИЕ ПОНИМАНИЯ ПРОЧИТАННОГО </a:t>
            </a:r>
            <a:br>
              <a:rPr lang="ru-RU" sz="3600" b="1" dirty="0"/>
            </a:br>
            <a:r>
              <a:rPr lang="ru-RU" sz="3600" b="1" dirty="0"/>
              <a:t>(ПРАКТИЧЕСКАЯ РАБОТА)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063"/>
            <a:fld id="{193355D5-F1DA-0F48-9E7E-0A3FEBF9FF84}" type="datetime1">
              <a:rPr lang="en-US"/>
              <a:pPr defTabSz="457063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063"/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063"/>
            <a:fld id="{42782948-4DBE-204D-AB9E-B65E067054AE}" type="slidenum">
              <a:rPr lang="en-US"/>
              <a:pPr defTabSz="457063"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герб МОН КР р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96" y="232471"/>
            <a:ext cx="2382049" cy="8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0820" y="2860356"/>
            <a:ext cx="8574148" cy="107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/>
            <a:r>
              <a:rPr lang="ky-KG" sz="3199" b="1" dirty="0">
                <a:solidFill>
                  <a:srgbClr val="002060"/>
                </a:solidFill>
                <a:latin typeface="Corbel" panose="020B0503020204020204" pitchFamily="34" charset="0"/>
              </a:rPr>
              <a:t>ПРОЕКТ ПО </a:t>
            </a:r>
            <a:r>
              <a:rPr lang="ru-RU" sz="3199" b="1" dirty="0">
                <a:solidFill>
                  <a:srgbClr val="002060"/>
                </a:solidFill>
                <a:latin typeface="Corbel" panose="020B0503020204020204" pitchFamily="34" charset="0"/>
              </a:rPr>
              <a:t>РАЗВИТИЮ НАВЫКОВ ЧТЕНИЯ</a:t>
            </a:r>
            <a:br>
              <a:rPr lang="ky-KG" sz="3199" b="1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ky-KG" sz="3199" b="1" dirty="0">
                <a:solidFill>
                  <a:srgbClr val="002060"/>
                </a:solidFill>
                <a:latin typeface="Corbel" panose="020B0503020204020204" pitchFamily="34" charset="0"/>
              </a:rPr>
              <a:t>                        «ВРЕМЯ ЧИТАТЬ»</a:t>
            </a:r>
            <a:endParaRPr lang="en-US" sz="3199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/>
          <a:srcRect l="11086" t="18500" r="10529" b="21999"/>
          <a:stretch/>
        </p:blipFill>
        <p:spPr bwMode="auto">
          <a:xfrm>
            <a:off x="203147" y="192718"/>
            <a:ext cx="3366210" cy="95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39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Модуль 5</a:t>
            </a:r>
            <a:br>
              <a:rPr lang="en-GB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Понимание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прочитанного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B5CCC7-00D1-446C-B73B-E4324E6D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914400"/>
            <a:ext cx="10157354" cy="35052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«Мозговой штурм»</a:t>
            </a: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r>
              <a:rPr lang="ru-RU" sz="6600" dirty="0"/>
              <a:t>ПОНИМАНИЕ ПРОЧИТАННОГО – ЭТО...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5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948070"/>
            <a:ext cx="11353800" cy="4605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Понимание прочитанного </a:t>
            </a:r>
            <a:r>
              <a:rPr lang="ru-RU" sz="4000" dirty="0"/>
              <a:t>– способность понять смысл читаемого текста, умение его интерпретировать и формировать своё отношение к прочитанному. Это важнейший навык, которому необходимо научить учащихся в начальной школе.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524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ЧТО ТАКОЕ ПОНИМАНИЕ ПРОЧИТАННОГО?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981200"/>
            <a:ext cx="10514251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183402" cy="838200"/>
          </a:xfrm>
        </p:spPr>
        <p:txBody>
          <a:bodyPr>
            <a:noAutofit/>
          </a:bodyPr>
          <a:lstStyle/>
          <a:p>
            <a:r>
              <a:rPr lang="ru-RU" b="1" dirty="0"/>
              <a:t>Уровни понимания прочитанного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21EF9-2BC7-46FA-B656-4D5B68F00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94973"/>
              </p:ext>
            </p:extLst>
          </p:nvPr>
        </p:nvGraphicFramePr>
        <p:xfrm>
          <a:off x="150812" y="1009963"/>
          <a:ext cx="11734800" cy="58480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59866895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911535973"/>
                    </a:ext>
                  </a:extLst>
                </a:gridCol>
              </a:tblGrid>
              <a:tr h="2052937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Буквальное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уровень понимания заключается в способности </a:t>
                      </a:r>
                      <a:r>
                        <a:rPr lang="ru-RU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повторить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воссоздать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текст,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выделить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главную информацию,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главных героев, идею, место, время, хронологию, сюжет, действие.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767348"/>
                  </a:ext>
                </a:extLst>
              </a:tr>
              <a:tr h="2084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Аналитическое</a:t>
                      </a:r>
                      <a:endParaRPr lang="en-GB" sz="3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понимание</a:t>
                      </a:r>
                      <a:endParaRPr lang="en-GB" sz="3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Следующий уровень понимания – умение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раскрыть </a:t>
                      </a:r>
                      <a:r>
                        <a:rPr lang="ru-RU" sz="2000" dirty="0">
                          <a:effectLst/>
                        </a:rPr>
                        <a:t>заложенный автором смысл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, понимать </a:t>
                      </a:r>
                      <a:r>
                        <a:rPr lang="ru-RU" sz="2000" dirty="0">
                          <a:effectLst/>
                        </a:rPr>
                        <a:t>причинно-следственные связи, умение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анализировать</a:t>
                      </a:r>
                      <a:r>
                        <a:rPr lang="ru-RU" sz="2000" dirty="0">
                          <a:effectLst/>
                        </a:rPr>
                        <a:t> и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интерпретировать</a:t>
                      </a:r>
                      <a:r>
                        <a:rPr lang="ru-RU" sz="2000" dirty="0">
                          <a:effectLst/>
                        </a:rPr>
                        <a:t> (истолковывать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), сравнивать и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сопоставлять </a:t>
                      </a:r>
                      <a:r>
                        <a:rPr lang="ru-RU" sz="2000" dirty="0">
                          <a:effectLst/>
                        </a:rPr>
                        <a:t>знакомую и новую информацию.</a:t>
                      </a:r>
                      <a:endParaRPr lang="en-GB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41518"/>
                  </a:ext>
                </a:extLst>
              </a:tr>
              <a:tr h="1710781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Критическое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Критическое, или оценочное понимание – это умение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выражать своё отношение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тексту и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своё понимание прочитанного.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121898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78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981200"/>
            <a:ext cx="10514251" cy="4191000"/>
          </a:xfrm>
        </p:spPr>
        <p:txBody>
          <a:bodyPr>
            <a:normAutofit/>
          </a:bodyPr>
          <a:lstStyle/>
          <a:p>
            <a:r>
              <a:rPr lang="ru-RU" sz="4000" b="1" dirty="0"/>
              <a:t>ДО ЧТЕНИЯ</a:t>
            </a:r>
          </a:p>
          <a:p>
            <a:pPr marL="0" indent="0">
              <a:buNone/>
            </a:pPr>
            <a:endParaRPr lang="ru-RU" sz="4000" b="1" dirty="0"/>
          </a:p>
          <a:p>
            <a:r>
              <a:rPr lang="ru-RU" sz="4000" b="1" dirty="0"/>
              <a:t>ВО ВРЕМЯ ЧТЕНИЯ</a:t>
            </a:r>
          </a:p>
          <a:p>
            <a:pPr marL="0" indent="0">
              <a:buNone/>
            </a:pPr>
            <a:endParaRPr lang="ru-RU" sz="4000" b="1" dirty="0"/>
          </a:p>
          <a:p>
            <a:r>
              <a:rPr lang="ru-RU" sz="4000" b="1" dirty="0"/>
              <a:t>ПОСЛЕ ЧТЕНИЯ</a:t>
            </a:r>
            <a:endParaRPr lang="en-US" sz="40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76200"/>
            <a:ext cx="10514251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 СТРАТЕГИИ ОБУЧЕНИЯ ПОНИМАНИЮ</a:t>
            </a:r>
            <a:br>
              <a:rPr lang="ru-RU" b="1" dirty="0"/>
            </a:br>
            <a:r>
              <a:rPr lang="ru-RU" b="1" dirty="0"/>
              <a:t>ПРОЧИТАННОГО НА ЭТАПАХ: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3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4D536-7931-4A54-9457-4DAEEFF0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701800"/>
            <a:ext cx="3276600" cy="4470400"/>
          </a:xfrm>
        </p:spPr>
        <p:txBody>
          <a:bodyPr/>
          <a:lstStyle/>
          <a:p>
            <a:r>
              <a:rPr lang="ru-RU" sz="3600" b="1" dirty="0"/>
              <a:t>До чтения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D8B3B-B016-4620-B922-D2DDD855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 – Во время – После чтения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6920-9B94-446C-B339-777E30D8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3048000"/>
            <a:ext cx="2393394" cy="2433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F35BA0-0E9C-4CCF-A48C-E629C6C71669}"/>
              </a:ext>
            </a:extLst>
          </p:cNvPr>
          <p:cNvSpPr/>
          <p:nvPr/>
        </p:nvSpPr>
        <p:spPr>
          <a:xfrm>
            <a:off x="3732213" y="16002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Учащихся следует учить прогнозировать, предполагать, строить гипотезы о том, как развернётся сюжет произведения, строить догадки, которые после прочтения текста подтвердятся или будут опровергнуты. Это позволяет отслеживать процесс понимания текста: читая, учащиеся будут стараться найти ответы на поставленные до чтения вопросы, что способствует более глубокому пониманию текста.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11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091D4-7924-43CC-9E23-34AC6E9C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3834103" cy="4470400"/>
          </a:xfrm>
        </p:spPr>
        <p:txBody>
          <a:bodyPr/>
          <a:lstStyle/>
          <a:p>
            <a:r>
              <a:rPr lang="ru-RU" sz="3200" b="1" dirty="0"/>
              <a:t>Во время чтения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5B861-0E82-4164-B1AC-8DA3CC7B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 – Во время – После чтения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9A4CC-2A75-4501-B125-A9B31F7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894138"/>
            <a:ext cx="3886201" cy="3278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F04CB-5F7A-4031-97BF-1837FBFD2A0C}"/>
              </a:ext>
            </a:extLst>
          </p:cNvPr>
          <p:cNvSpPr/>
          <p:nvPr/>
        </p:nvSpPr>
        <p:spPr>
          <a:xfrm>
            <a:off x="5061118" y="1981200"/>
            <a:ext cx="6248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Во время чтения процесс организуется с использованием разных форм чтения: модельное, совместное, управляемое</a:t>
            </a:r>
          </a:p>
          <a:p>
            <a:r>
              <a:rPr lang="ru-RU" sz="3200" dirty="0">
                <a:latin typeface="Calibri" panose="020F0502020204030204" pitchFamily="34" charset="0"/>
              </a:rPr>
              <a:t>и самостоятельное чтение.  </a:t>
            </a:r>
          </a:p>
          <a:p>
            <a:r>
              <a:rPr lang="ru-RU" b="1" dirty="0">
                <a:latin typeface="Calibri-Bold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9DE39-1F02-4831-BDA4-8729BC67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752600"/>
            <a:ext cx="2819400" cy="4470400"/>
          </a:xfrm>
        </p:spPr>
        <p:txBody>
          <a:bodyPr/>
          <a:lstStyle/>
          <a:p>
            <a:r>
              <a:rPr lang="ru-RU" sz="3600" b="1" dirty="0"/>
              <a:t>После чтения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D0DDE-AF89-4935-BCCC-849B8996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 – Во время – После чтени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0E8D5-1C8C-4AF0-BCBE-8A337025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124200"/>
            <a:ext cx="2320867" cy="2379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152884-669B-440B-9266-4512014CA737}"/>
              </a:ext>
            </a:extLst>
          </p:cNvPr>
          <p:cNvSpPr/>
          <p:nvPr/>
        </p:nvSpPr>
        <p:spPr>
          <a:xfrm>
            <a:off x="3579812" y="17526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Учащихся следует учить находить главную информацию (герой/ персонажи произведения, какие события произошли и какова их последовательность, место и время действия), умению обобщать, сравнивать и сопоставлять полученную из текста информацию, анализировать, формулировать своё мнение и выражать своё отношение к прочитанному, оценивать своё понимание прочитанного.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0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952</Words>
  <Application>Microsoft Office PowerPoint</Application>
  <PresentationFormat>Custom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Calibri-Bold</vt:lpstr>
      <vt:lpstr>Century Gothic</vt:lpstr>
      <vt:lpstr>Corbel</vt:lpstr>
      <vt:lpstr>Gill Sans MT</vt:lpstr>
      <vt:lpstr>Times New Roman</vt:lpstr>
      <vt:lpstr>Class open house presentation</vt:lpstr>
      <vt:lpstr>PowerPoint Presentation</vt:lpstr>
      <vt:lpstr>Модуль 5  Понимание прочитанного</vt:lpstr>
      <vt:lpstr>«Мозговой штурм»   ПОНИМАНИЕ ПРОЧИТАННОГО – ЭТО...</vt:lpstr>
      <vt:lpstr>ЧТО ТАКОЕ ПОНИМАНИЕ ПРОЧИТАННОГО?</vt:lpstr>
      <vt:lpstr>Уровни понимания прочитанного</vt:lpstr>
      <vt:lpstr> СТРАТЕГИИ ОБУЧЕНИЯ ПОНИМАНИЮ ПРОЧИТАННОГО НА ЭТАПАХ:</vt:lpstr>
      <vt:lpstr>До – Во время – После чтения</vt:lpstr>
      <vt:lpstr>До – Во время – После чтения</vt:lpstr>
      <vt:lpstr>До – Во время – После чтени</vt:lpstr>
      <vt:lpstr>PowerPoint Presentation</vt:lpstr>
      <vt:lpstr>Оценивание уровня понимания прочитанного</vt:lpstr>
      <vt:lpstr>Оценивание уровня понимания прочитанного</vt:lpstr>
      <vt:lpstr>Оценивание уровня понимания прочитанного</vt:lpstr>
      <vt:lpstr>Оценивание уровня понимания прочитанного</vt:lpstr>
      <vt:lpstr>Оценивание уровня понимания прочитанного</vt:lpstr>
      <vt:lpstr>   Типология вопросов (по таксономии Б. Блума) </vt:lpstr>
      <vt:lpstr>Общие рекомендации для оценивания понимания прочитанного</vt:lpstr>
      <vt:lpstr>ОЦЕНИВАНИЕ ПОНИМАНИЯ ПРОЧИТАННОГО  (ПРАКТИЧЕСКАЯ РАБОТА)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2017-09-06T04:16:33Z</dcterms:created>
  <dcterms:modified xsi:type="dcterms:W3CDTF">2018-01-05T08:41:35Z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